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87"/>
  </p:notesMasterIdLst>
  <p:handoutMasterIdLst>
    <p:handoutMasterId r:id="rId88"/>
  </p:handoutMasterIdLst>
  <p:sldIdLst>
    <p:sldId id="262" r:id="rId2"/>
    <p:sldId id="841" r:id="rId3"/>
    <p:sldId id="505" r:id="rId4"/>
    <p:sldId id="810" r:id="rId5"/>
    <p:sldId id="811" r:id="rId6"/>
    <p:sldId id="645" r:id="rId7"/>
    <p:sldId id="813" r:id="rId8"/>
    <p:sldId id="814" r:id="rId9"/>
    <p:sldId id="739" r:id="rId10"/>
    <p:sldId id="663" r:id="rId11"/>
    <p:sldId id="664" r:id="rId12"/>
    <p:sldId id="815" r:id="rId13"/>
    <p:sldId id="760" r:id="rId14"/>
    <p:sldId id="741" r:id="rId15"/>
    <p:sldId id="682" r:id="rId16"/>
    <p:sldId id="742" r:id="rId17"/>
    <p:sldId id="647" r:id="rId18"/>
    <p:sldId id="816" r:id="rId19"/>
    <p:sldId id="842" r:id="rId20"/>
    <p:sldId id="852" r:id="rId21"/>
    <p:sldId id="844" r:id="rId22"/>
    <p:sldId id="845" r:id="rId23"/>
    <p:sldId id="846" r:id="rId24"/>
    <p:sldId id="847" r:id="rId25"/>
    <p:sldId id="848" r:id="rId26"/>
    <p:sldId id="849" r:id="rId27"/>
    <p:sldId id="851" r:id="rId28"/>
    <p:sldId id="824" r:id="rId29"/>
    <p:sldId id="560" r:id="rId30"/>
    <p:sldId id="826" r:id="rId31"/>
    <p:sldId id="827" r:id="rId32"/>
    <p:sldId id="825" r:id="rId33"/>
    <p:sldId id="830" r:id="rId34"/>
    <p:sldId id="829" r:id="rId35"/>
    <p:sldId id="762" r:id="rId36"/>
    <p:sldId id="763" r:id="rId37"/>
    <p:sldId id="764" r:id="rId38"/>
    <p:sldId id="765" r:id="rId39"/>
    <p:sldId id="766" r:id="rId40"/>
    <p:sldId id="767" r:id="rId41"/>
    <p:sldId id="768" r:id="rId42"/>
    <p:sldId id="769" r:id="rId43"/>
    <p:sldId id="770" r:id="rId44"/>
    <p:sldId id="771" r:id="rId45"/>
    <p:sldId id="772" r:id="rId46"/>
    <p:sldId id="773" r:id="rId47"/>
    <p:sldId id="774" r:id="rId48"/>
    <p:sldId id="775" r:id="rId49"/>
    <p:sldId id="838" r:id="rId50"/>
    <p:sldId id="831" r:id="rId51"/>
    <p:sldId id="832" r:id="rId52"/>
    <p:sldId id="779" r:id="rId53"/>
    <p:sldId id="780" r:id="rId54"/>
    <p:sldId id="781" r:id="rId55"/>
    <p:sldId id="782" r:id="rId56"/>
    <p:sldId id="839" r:id="rId57"/>
    <p:sldId id="784" r:id="rId58"/>
    <p:sldId id="785" r:id="rId59"/>
    <p:sldId id="786" r:id="rId60"/>
    <p:sldId id="787" r:id="rId61"/>
    <p:sldId id="788" r:id="rId62"/>
    <p:sldId id="833" r:id="rId63"/>
    <p:sldId id="834" r:id="rId64"/>
    <p:sldId id="791" r:id="rId65"/>
    <p:sldId id="792" r:id="rId66"/>
    <p:sldId id="835" r:id="rId67"/>
    <p:sldId id="794" r:id="rId68"/>
    <p:sldId id="795" r:id="rId69"/>
    <p:sldId id="796" r:id="rId70"/>
    <p:sldId id="797" r:id="rId71"/>
    <p:sldId id="836" r:id="rId72"/>
    <p:sldId id="799" r:id="rId73"/>
    <p:sldId id="800" r:id="rId74"/>
    <p:sldId id="801" r:id="rId75"/>
    <p:sldId id="802" r:id="rId76"/>
    <p:sldId id="803" r:id="rId77"/>
    <p:sldId id="804" r:id="rId78"/>
    <p:sldId id="840" r:id="rId79"/>
    <p:sldId id="806" r:id="rId80"/>
    <p:sldId id="807" r:id="rId81"/>
    <p:sldId id="808" r:id="rId82"/>
    <p:sldId id="567" r:id="rId83"/>
    <p:sldId id="837" r:id="rId84"/>
    <p:sldId id="828" r:id="rId85"/>
    <p:sldId id="318" r:id="rId86"/>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841"/>
          </p14:sldIdLst>
        </p14:section>
        <p14:section name="1.　はじめに" id="{B81141D6-5160-4643-8D51-022CC5C4BDB9}">
          <p14:sldIdLst>
            <p14:sldId id="505"/>
            <p14:sldId id="810"/>
            <p14:sldId id="811"/>
          </p14:sldIdLst>
        </p14:section>
        <p14:section name="２．インストール" id="{780BADE6-9345-4860-B0BB-6930030E7E8D}">
          <p14:sldIdLst>
            <p14:sldId id="645"/>
            <p14:sldId id="813"/>
            <p14:sldId id="814"/>
            <p14:sldId id="739"/>
            <p14:sldId id="663"/>
            <p14:sldId id="664"/>
            <p14:sldId id="815"/>
            <p14:sldId id="760"/>
            <p14:sldId id="741"/>
            <p14:sldId id="682"/>
            <p14:sldId id="742"/>
          </p14:sldIdLst>
        </p14:section>
        <p14:section name="３．ワークスペース作成" id="{26BCB755-D355-4C79-A624-042ABAD06C7A}">
          <p14:sldIdLst>
            <p14:sldId id="647"/>
            <p14:sldId id="816"/>
            <p14:sldId id="842"/>
            <p14:sldId id="852"/>
            <p14:sldId id="844"/>
            <p14:sldId id="845"/>
            <p14:sldId id="846"/>
            <p14:sldId id="847"/>
            <p14:sldId id="848"/>
            <p14:sldId id="849"/>
            <p14:sldId id="851"/>
            <p14:sldId id="824"/>
          </p14:sldIdLst>
        </p14:section>
        <p14:section name="４．チュートリアル" id="{2EF2D016-D45A-4A02-AF18-036FA87E86A7}">
          <p14:sldIdLst>
            <p14:sldId id="560"/>
            <p14:sldId id="826"/>
            <p14:sldId id="827"/>
            <p14:sldId id="825"/>
            <p14:sldId id="830"/>
            <p14:sldId id="829"/>
          </p14:sldIdLst>
        </p14:section>
        <p14:section name="1回目のCI/CDワークフロー手順" id="{1219BFC7-B8D8-42B7-A8D8-7F8A036D2ED3}">
          <p14:sldIdLst>
            <p14:sldId id="762"/>
            <p14:sldId id="763"/>
            <p14:sldId id="764"/>
            <p14:sldId id="765"/>
            <p14:sldId id="766"/>
            <p14:sldId id="767"/>
            <p14:sldId id="768"/>
            <p14:sldId id="769"/>
            <p14:sldId id="770"/>
            <p14:sldId id="771"/>
            <p14:sldId id="772"/>
            <p14:sldId id="773"/>
            <p14:sldId id="774"/>
            <p14:sldId id="775"/>
            <p14:sldId id="838"/>
            <p14:sldId id="831"/>
            <p14:sldId id="832"/>
            <p14:sldId id="779"/>
            <p14:sldId id="780"/>
            <p14:sldId id="781"/>
            <p14:sldId id="782"/>
            <p14:sldId id="839"/>
            <p14:sldId id="784"/>
            <p14:sldId id="785"/>
            <p14:sldId id="786"/>
          </p14:sldIdLst>
        </p14:section>
        <p14:section name="2回目のCI/CDワークフロー手順" id="{1375E6DA-856F-4286-809E-2077797AB043}">
          <p14:sldIdLst>
            <p14:sldId id="787"/>
            <p14:sldId id="788"/>
            <p14:sldId id="833"/>
            <p14:sldId id="834"/>
            <p14:sldId id="791"/>
            <p14:sldId id="792"/>
            <p14:sldId id="835"/>
            <p14:sldId id="794"/>
            <p14:sldId id="795"/>
            <p14:sldId id="796"/>
            <p14:sldId id="797"/>
            <p14:sldId id="836"/>
            <p14:sldId id="799"/>
            <p14:sldId id="800"/>
            <p14:sldId id="801"/>
            <p14:sldId id="802"/>
            <p14:sldId id="803"/>
            <p14:sldId id="804"/>
            <p14:sldId id="840"/>
            <p14:sldId id="806"/>
            <p14:sldId id="807"/>
            <p14:sldId id="808"/>
          </p14:sldIdLst>
        </p14:section>
        <p14:section name="５．付録" id="{B84A5AFE-8471-426F-AD34-31A74B52469E}">
          <p14:sldIdLst>
            <p14:sldId id="567"/>
            <p14:sldId id="837"/>
            <p14:sldId id="828"/>
          </p14:sldIdLst>
        </p14:section>
        <p14:section name="A　付録" id="{A8A060BF-92DF-4F47-AFEF-F5FA058AAEFB}">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9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a:srgbClr val="000000"/>
    <a:srgbClr val="0058C9"/>
    <a:srgbClr val="FFFFCC"/>
    <a:srgbClr val="7F7F7F"/>
    <a:srgbClr val="0D0D0D"/>
    <a:srgbClr val="0000FF"/>
    <a:srgbClr val="F8ECE0"/>
    <a:srgbClr val="FF99CC"/>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8" autoAdjust="0"/>
    <p:restoredTop sz="91735" autoAdjust="0"/>
  </p:normalViewPr>
  <p:slideViewPr>
    <p:cSldViewPr>
      <p:cViewPr varScale="1">
        <p:scale>
          <a:sx n="99" d="100"/>
          <a:sy n="99" d="100"/>
        </p:scale>
        <p:origin x="102" y="468"/>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8-19T10:54:26.711" idx="89">
    <p:pos x="10" y="10"/>
    <p:text>ポート番号追加</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08-18T10:44:55.855" idx="99">
    <p:pos x="10" y="10"/>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8-17T09:24:13.202" idx="90">
    <p:pos x="10" y="10"/>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17T09:24:01.858" idx="91">
    <p:pos x="10" y="10"/>
    <p:text/>
    <p:extLst>
      <p:ext uri="{C676402C-5697-4E1C-873F-D02D1690AC5C}">
        <p15:threadingInfo xmlns:p15="http://schemas.microsoft.com/office/powerpoint/2012/main" timeZoneBias="-540"/>
      </p:ext>
    </p:extLst>
  </p:cm>
  <p:cm authorId="2" dt="2021-08-19T10:58:01.837" idx="92">
    <p:pos x="10" y="146"/>
    <p:text>https化対応</p:text>
    <p:extLst>
      <p:ext uri="{C676402C-5697-4E1C-873F-D02D1690AC5C}">
        <p15:threadingInfo xmlns:p15="http://schemas.microsoft.com/office/powerpoint/2012/main" timeZoneBias="-540">
          <p15:parentCm authorId="2" idx="91"/>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8-17T09:23:49.002" idx="93">
    <p:pos x="10" y="10"/>
    <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8-18T10:26:18.687" idx="94">
    <p:pos x="12" y="11"/>
    <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8-19T14:32:08.860" idx="95">
    <p:pos x="10" y="10"/>
    <p:text>GitHubパスワード
→GitHubのトークン</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08-17T09:23:07.320" idx="96">
    <p:pos x="10" y="10"/>
    <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8-17T09:23:18.773" idx="97">
    <p:pos x="10" y="10"/>
    <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8-17T09:22:39.557" idx="98">
    <p:pos x="10" y="10"/>
    <p:text/>
    <p:extLst>
      <p:ext uri="{C676402C-5697-4E1C-873F-D02D1690AC5C}">
        <p15:threadingInfo xmlns:p15="http://schemas.microsoft.com/office/powerpoint/2012/main" timeZoneBias="-5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2021/8/19</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2021/8/19</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4</a:t>
            </a:fld>
            <a:endParaRPr lang="ja-JP" altLang="en-US" dirty="0"/>
          </a:p>
        </p:txBody>
      </p:sp>
    </p:spTree>
    <p:extLst>
      <p:ext uri="{BB962C8B-B14F-4D97-AF65-F5344CB8AC3E}">
        <p14:creationId xmlns:p14="http://schemas.microsoft.com/office/powerpoint/2010/main" val="268988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31</a:t>
            </a:fld>
            <a:endParaRPr lang="ja-JP" altLang="en-US" dirty="0"/>
          </a:p>
        </p:txBody>
      </p:sp>
    </p:spTree>
    <p:extLst>
      <p:ext uri="{BB962C8B-B14F-4D97-AF65-F5344CB8AC3E}">
        <p14:creationId xmlns:p14="http://schemas.microsoft.com/office/powerpoint/2010/main" val="341833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32</a:t>
            </a:fld>
            <a:endParaRPr lang="ja-JP" altLang="en-US" dirty="0"/>
          </a:p>
        </p:txBody>
      </p:sp>
    </p:spTree>
    <p:extLst>
      <p:ext uri="{BB962C8B-B14F-4D97-AF65-F5344CB8AC3E}">
        <p14:creationId xmlns:p14="http://schemas.microsoft.com/office/powerpoint/2010/main" val="152303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a:t>
            </a:fld>
            <a:endParaRPr lang="ja-JP" altLang="en-US" dirty="0"/>
          </a:p>
        </p:txBody>
      </p:sp>
    </p:spTree>
    <p:extLst>
      <p:ext uri="{BB962C8B-B14F-4D97-AF65-F5344CB8AC3E}">
        <p14:creationId xmlns:p14="http://schemas.microsoft.com/office/powerpoint/2010/main" val="140744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CI/CD</a:t>
            </a:r>
            <a:r>
              <a:rPr kumimoji="1" lang="ja-JP" altLang="en-US" dirty="0"/>
              <a:t>の導入手順　→　</a:t>
            </a:r>
            <a:r>
              <a:rPr kumimoji="1" lang="en-US" altLang="ja-JP" dirty="0"/>
              <a:t>CI/CD</a:t>
            </a:r>
            <a:r>
              <a:rPr kumimoji="1" lang="ja-JP" altLang="en-US" dirty="0"/>
              <a:t>の手順</a:t>
            </a:r>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a:t>
            </a:fld>
            <a:endParaRPr lang="ja-JP" altLang="en-US" dirty="0"/>
          </a:p>
        </p:txBody>
      </p:sp>
    </p:spTree>
    <p:extLst>
      <p:ext uri="{BB962C8B-B14F-4D97-AF65-F5344CB8AC3E}">
        <p14:creationId xmlns:p14="http://schemas.microsoft.com/office/powerpoint/2010/main" val="36214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a:t>
            </a:fld>
            <a:endParaRPr lang="ja-JP" altLang="en-US" dirty="0"/>
          </a:p>
        </p:txBody>
      </p:sp>
    </p:spTree>
    <p:extLst>
      <p:ext uri="{BB962C8B-B14F-4D97-AF65-F5344CB8AC3E}">
        <p14:creationId xmlns:p14="http://schemas.microsoft.com/office/powerpoint/2010/main" val="10231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9</a:t>
            </a:fld>
            <a:endParaRPr lang="ja-JP" altLang="en-US" dirty="0"/>
          </a:p>
        </p:txBody>
      </p:sp>
    </p:spTree>
    <p:extLst>
      <p:ext uri="{BB962C8B-B14F-4D97-AF65-F5344CB8AC3E}">
        <p14:creationId xmlns:p14="http://schemas.microsoft.com/office/powerpoint/2010/main" val="66786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116299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89532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CI/CD</a:t>
            </a:r>
            <a:r>
              <a:rPr kumimoji="1" lang="ja-JP" altLang="en-US" dirty="0"/>
              <a:t>の導入手順　→　</a:t>
            </a:r>
            <a:r>
              <a:rPr kumimoji="1" lang="en-US" altLang="ja-JP" dirty="0"/>
              <a:t>CI/CD</a:t>
            </a:r>
            <a:r>
              <a:rPr kumimoji="1" lang="ja-JP" altLang="en-US" dirty="0"/>
              <a:t>の手順</a:t>
            </a:r>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18</a:t>
            </a:fld>
            <a:endParaRPr lang="ja-JP" altLang="en-US" dirty="0"/>
          </a:p>
        </p:txBody>
      </p:sp>
    </p:spTree>
    <p:extLst>
      <p:ext uri="{BB962C8B-B14F-4D97-AF65-F5344CB8AC3E}">
        <p14:creationId xmlns:p14="http://schemas.microsoft.com/office/powerpoint/2010/main" val="280497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CI/CD</a:t>
            </a:r>
            <a:r>
              <a:rPr kumimoji="1" lang="ja-JP" altLang="en-US" dirty="0" smtClean="0"/>
              <a:t>の導入手順　→　</a:t>
            </a:r>
            <a:r>
              <a:rPr kumimoji="1" lang="en-US" altLang="ja-JP" dirty="0" smtClean="0"/>
              <a:t>CI/CD</a:t>
            </a:r>
            <a:r>
              <a:rPr kumimoji="1" lang="ja-JP" altLang="en-US" dirty="0" smtClean="0"/>
              <a:t>の手順</a:t>
            </a:r>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dirty="0"/>
          </a:p>
        </p:txBody>
      </p:sp>
    </p:spTree>
    <p:extLst>
      <p:ext uri="{BB962C8B-B14F-4D97-AF65-F5344CB8AC3E}">
        <p14:creationId xmlns:p14="http://schemas.microsoft.com/office/powerpoint/2010/main" val="1420240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セクション見出し">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2" r:id="rId9"/>
  </p:sldLayoutIdLst>
  <p:timing>
    <p:tnLst>
      <p:par>
        <p:cTn id="1" dur="indefinite" restart="never" nodeType="tmRoot"/>
      </p:par>
    </p:tnLst>
  </p:timing>
  <p:hf sldNum="0" hdr="0" ftr="0" dt="0"/>
  <p:txStyles>
    <p:titleStyle>
      <a:lvl1pPr algn="l" rtl="0" eaLnBrk="1" fontAlgn="base" hangingPunct="1">
        <a:spcBef>
          <a:spcPct val="0"/>
        </a:spcBef>
        <a:spcAft>
          <a:spcPct val="0"/>
        </a:spcAft>
        <a:defRPr kumimoji="1" sz="2400" b="0">
          <a:solidFill>
            <a:schemeClr val="bg1"/>
          </a:solidFill>
          <a:latin typeface="+mj-lt"/>
          <a:ea typeface="+mj-ea"/>
          <a:cs typeface="+mj-cs"/>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exastro-suite/epoch-sample-app"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aw.githubusercontent.com/exastro-suite/epoch-sample-app/master/manifest-template/api-app.yaml"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comments" Target="../comments/comment2.xml"/><Relationship Id="rId5" Type="http://schemas.openxmlformats.org/officeDocument/2006/relationships/image" Target="../media/image26.png"/><Relationship Id="rId10" Type="http://schemas.openxmlformats.org/officeDocument/2006/relationships/image" Target="../media/image10.png"/><Relationship Id="rId4" Type="http://schemas.openxmlformats.org/officeDocument/2006/relationships/image" Target="../media/image25.jp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comments" Target="../comments/comment4.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comments" Target="../comments/comment7.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comments" Target="../comments/comment9.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2674482"/>
            <a:ext cx="11712000" cy="959681"/>
          </a:xfrm>
        </p:spPr>
        <p:txBody>
          <a:bodyPr/>
          <a:lstStyle/>
          <a:p>
            <a:r>
              <a:rPr lang="en-US" altLang="ja-JP" sz="6000" b="1" dirty="0" smtClean="0"/>
              <a:t>EPOCH</a:t>
            </a:r>
            <a:r>
              <a:rPr lang="ja-JP" altLang="en-US" sz="6000" b="1" dirty="0" smtClean="0"/>
              <a:t> </a:t>
            </a:r>
            <a:r>
              <a:rPr lang="en-US" altLang="ja-JP" sz="6000" b="1" dirty="0" smtClean="0"/>
              <a:t>Quick Start</a:t>
            </a:r>
            <a:endParaRPr lang="ja-JP" altLang="en-US" sz="6000" b="1" dirty="0"/>
          </a:p>
        </p:txBody>
      </p:sp>
      <p:sp>
        <p:nvSpPr>
          <p:cNvPr id="4" name="テキスト プレースホルダー 3"/>
          <p:cNvSpPr>
            <a:spLocks noGrp="1"/>
          </p:cNvSpPr>
          <p:nvPr>
            <p:ph type="body" sz="quarter" idx="10"/>
          </p:nvPr>
        </p:nvSpPr>
        <p:spPr>
          <a:xfrm>
            <a:off x="239352" y="6021360"/>
            <a:ext cx="8736969" cy="772006"/>
          </a:xfrm>
        </p:spPr>
        <p:txBody>
          <a:bodyPr/>
          <a:lstStyle/>
          <a:p>
            <a:r>
              <a:rPr lang="ja-JP" altLang="en-US" dirty="0" smtClean="0"/>
              <a:t>第</a:t>
            </a:r>
            <a:r>
              <a:rPr lang="en-US" altLang="ja-JP" dirty="0" smtClean="0"/>
              <a:t>0.1.0</a:t>
            </a:r>
            <a:r>
              <a:rPr lang="ja-JP" altLang="en-US" dirty="0" smtClean="0"/>
              <a:t>版</a:t>
            </a:r>
            <a:endParaRPr lang="en-US" altLang="ja-JP" dirty="0" smtClean="0"/>
          </a:p>
          <a:p>
            <a:r>
              <a:rPr lang="en-US" altLang="ja-JP" dirty="0" smtClean="0"/>
              <a:t>Exastro</a:t>
            </a:r>
            <a:r>
              <a:rPr lang="ja-JP" altLang="en-US" dirty="0" smtClean="0"/>
              <a:t> </a:t>
            </a:r>
            <a:r>
              <a:rPr lang="en-US" altLang="ja-JP" dirty="0" smtClean="0"/>
              <a:t>developer</a:t>
            </a:r>
            <a:endParaRPr kumimoji="1" lang="ja-JP" altLang="en-US" dirty="0"/>
          </a:p>
        </p:txBody>
      </p:sp>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lnSpcReduction="10000"/>
          </a:bodyPr>
          <a:lstStyle/>
          <a:p>
            <a:r>
              <a:rPr lang="ja-JP" altLang="en-US" dirty="0" smtClean="0"/>
              <a:t>永続ボリューム</a:t>
            </a:r>
            <a:r>
              <a:rPr lang="ja-JP" altLang="en-US" dirty="0"/>
              <a:t>設定</a:t>
            </a:r>
          </a:p>
          <a:p>
            <a:pPr marL="180000" lvl="1" indent="0">
              <a:buNone/>
            </a:pPr>
            <a:r>
              <a:rPr lang="ja-JP" altLang="en-US" dirty="0"/>
              <a:t>パイプライン設定用の永続ボリュームを設定します</a:t>
            </a:r>
            <a:r>
              <a:rPr lang="ja-JP" altLang="en-US" dirty="0" smtClean="0"/>
              <a:t>。</a:t>
            </a:r>
            <a:endParaRPr lang="en-US" altLang="ja-JP" dirty="0" smtClean="0"/>
          </a:p>
          <a:p>
            <a:pPr lvl="1"/>
            <a:r>
              <a:rPr lang="ja-JP" altLang="en-US" dirty="0" smtClean="0"/>
              <a:t>以下のコマンドを実行し、マニフェストを</a:t>
            </a:r>
            <a:r>
              <a:rPr lang="en-US" altLang="ja-JP" dirty="0" smtClean="0"/>
              <a:t>GitHub</a:t>
            </a:r>
            <a:r>
              <a:rPr lang="ja-JP" altLang="en-US" dirty="0"/>
              <a:t>から</a:t>
            </a:r>
            <a:r>
              <a:rPr lang="ja-JP" altLang="en-US" dirty="0" smtClean="0"/>
              <a:t>取得します。</a:t>
            </a:r>
            <a:endParaRPr lang="ja-JP" altLang="en-US" dirty="0"/>
          </a:p>
          <a:p>
            <a:pPr marL="180000" lvl="1" indent="0">
              <a:buNone/>
            </a:pPr>
            <a:r>
              <a:rPr lang="ja-JP" altLang="en-US" dirty="0" smtClean="0"/>
              <a:t>　</a:t>
            </a:r>
            <a:endParaRPr lang="en-US" altLang="ja-JP" sz="1400" b="1" dirty="0" smtClean="0"/>
          </a:p>
          <a:p>
            <a:pPr lvl="1"/>
            <a:endParaRPr lang="en-US" altLang="ja-JP" dirty="0" smtClean="0"/>
          </a:p>
          <a:p>
            <a:pPr lvl="1"/>
            <a:r>
              <a:rPr lang="ja-JP" altLang="en-US" dirty="0" smtClean="0"/>
              <a:t>以下のコマンドを実行し、</a:t>
            </a:r>
            <a:r>
              <a:rPr lang="en-US" altLang="ja-JP" dirty="0" smtClean="0"/>
              <a:t>Worker</a:t>
            </a:r>
            <a:r>
              <a:rPr lang="ja-JP" altLang="en-US" dirty="0" smtClean="0"/>
              <a:t>ノードのホスト名を確認します。</a:t>
            </a:r>
            <a:endParaRPr lang="en-US" altLang="ja-JP" dirty="0" smtClean="0"/>
          </a:p>
          <a:p>
            <a:pPr marL="180000" lvl="1" indent="0">
              <a:buNone/>
            </a:pPr>
            <a:r>
              <a:rPr lang="en-US" altLang="ja-JP" dirty="0" smtClean="0"/>
              <a:t>   </a:t>
            </a:r>
            <a:endParaRPr lang="en-US" altLang="ja-JP" sz="1400" b="1" dirty="0" smtClean="0"/>
          </a:p>
          <a:p>
            <a:pPr marL="180000" lvl="1" indent="0">
              <a:buNone/>
            </a:pPr>
            <a:r>
              <a:rPr lang="ja-JP" altLang="en-US" sz="1400" b="1" dirty="0" smtClean="0"/>
              <a:t> </a:t>
            </a:r>
            <a:r>
              <a:rPr lang="en-US" altLang="ja-JP" sz="1400" b="1" dirty="0"/>
              <a:t>【</a:t>
            </a:r>
            <a:r>
              <a:rPr lang="ja-JP" altLang="en-US" sz="1400" b="1" dirty="0"/>
              <a:t>コマンド</a:t>
            </a:r>
            <a:r>
              <a:rPr lang="ja-JP" altLang="en-US" sz="1400" b="1" dirty="0" smtClean="0"/>
              <a:t>結果 イメージ</a:t>
            </a:r>
            <a:r>
              <a:rPr lang="en-US" altLang="ja-JP" sz="1400" b="1" dirty="0" smtClean="0"/>
              <a:t>】</a:t>
            </a:r>
            <a:endParaRPr lang="en-US" altLang="ja-JP" sz="1400" b="1" dirty="0"/>
          </a:p>
          <a:p>
            <a:pPr marL="180000" lvl="1" indent="0">
              <a:buNone/>
            </a:pPr>
            <a:endParaRPr lang="en-US" altLang="ja-JP" sz="1400" b="1" dirty="0" smtClean="0"/>
          </a:p>
          <a:p>
            <a:pPr marL="180000" lvl="1" indent="0">
              <a:buNone/>
            </a:pPr>
            <a:endParaRPr lang="en-US" altLang="ja-JP" sz="1400" b="1" dirty="0"/>
          </a:p>
          <a:p>
            <a:pPr marL="180000" lvl="1" indent="0">
              <a:buNone/>
            </a:pPr>
            <a:endParaRPr lang="en-US" altLang="ja-JP" sz="1400" b="1" dirty="0" smtClean="0"/>
          </a:p>
          <a:p>
            <a:pPr marL="180000" lvl="1" indent="0">
              <a:buNone/>
            </a:pPr>
            <a:endParaRPr lang="en-US" altLang="ja-JP" sz="1400" b="1" dirty="0" smtClean="0"/>
          </a:p>
          <a:p>
            <a:pPr lvl="1"/>
            <a:r>
              <a:rPr lang="en-US" altLang="ja-JP" sz="1400" dirty="0" smtClean="0"/>
              <a:t>epoch-</a:t>
            </a:r>
            <a:r>
              <a:rPr lang="en-US" altLang="ja-JP" sz="1400" dirty="0" err="1" smtClean="0"/>
              <a:t>pv.yaml</a:t>
            </a:r>
            <a:r>
              <a:rPr lang="ja-JP" altLang="en-US" sz="1400" dirty="0" err="1" smtClean="0"/>
              <a:t>を</a:t>
            </a:r>
            <a:r>
              <a:rPr lang="ja-JP" altLang="en-US" sz="1400" dirty="0" err="1"/>
              <a:t>修</a:t>
            </a:r>
            <a:r>
              <a:rPr lang="ja-JP" altLang="en-US" sz="1400" dirty="0"/>
              <a:t>正します</a:t>
            </a:r>
            <a:r>
              <a:rPr lang="ja-JP" altLang="en-US" sz="1400" dirty="0" smtClean="0"/>
              <a:t>。（修正箇所は</a:t>
            </a:r>
            <a:r>
              <a:rPr lang="en-US" altLang="ja-JP" sz="1400" dirty="0" smtClean="0"/>
              <a:t>epoch-</a:t>
            </a:r>
            <a:r>
              <a:rPr lang="en-US" altLang="ja-JP" sz="1400" dirty="0" err="1" smtClean="0"/>
              <a:t>pv.yaml</a:t>
            </a:r>
            <a:r>
              <a:rPr lang="ja-JP" altLang="en-US" sz="1400" dirty="0" smtClean="0"/>
              <a:t>の最終行）</a:t>
            </a:r>
            <a:endParaRPr lang="en-US" altLang="ja-JP" sz="1400" dirty="0" smtClean="0"/>
          </a:p>
          <a:p>
            <a:pPr marL="180000" lvl="1" indent="0">
              <a:buNone/>
            </a:pPr>
            <a:r>
              <a:rPr lang="ja-JP" altLang="en-US" sz="1400" dirty="0" smtClean="0"/>
              <a:t>「</a:t>
            </a:r>
            <a:r>
              <a:rPr lang="en-US" altLang="ja-JP" sz="1400" dirty="0" smtClean="0"/>
              <a:t># </a:t>
            </a:r>
            <a:r>
              <a:rPr lang="en-US" altLang="ja-JP" sz="1400" dirty="0"/>
              <a:t>Please specify the host name of the worker node </a:t>
            </a:r>
            <a:r>
              <a:rPr lang="en-US" altLang="ja-JP" sz="1400" dirty="0" smtClean="0"/>
              <a:t>#</a:t>
            </a:r>
            <a:r>
              <a:rPr lang="ja-JP" altLang="en-US" sz="1400" dirty="0" smtClean="0"/>
              <a:t>」の部分を、先ほど確認した</a:t>
            </a:r>
            <a:r>
              <a:rPr lang="en-US" altLang="ja-JP" sz="1400" dirty="0" smtClean="0"/>
              <a:t>Worker</a:t>
            </a:r>
            <a:r>
              <a:rPr lang="ja-JP" altLang="en-US" sz="1400" dirty="0" smtClean="0"/>
              <a:t>ノードのホスト名に置き換え保存します。</a:t>
            </a:r>
            <a:endParaRPr lang="en-US" altLang="ja-JP" sz="1400" dirty="0" smtClean="0"/>
          </a:p>
          <a:p>
            <a:pPr marL="180000" lvl="1" indent="0">
              <a:buNone/>
            </a:pPr>
            <a:r>
              <a:rPr lang="ja-JP" altLang="en-US" sz="1400" b="1" dirty="0"/>
              <a:t> </a:t>
            </a:r>
            <a:r>
              <a:rPr lang="en-US" altLang="ja-JP" sz="1400" b="1" dirty="0" smtClean="0"/>
              <a:t>【</a:t>
            </a:r>
            <a:r>
              <a:rPr lang="ja-JP" altLang="en-US" sz="1400" b="1" dirty="0" smtClean="0"/>
              <a:t>変更イメージ</a:t>
            </a:r>
            <a:r>
              <a:rPr lang="en-US" altLang="ja-JP" sz="1400" b="1" dirty="0"/>
              <a:t>】</a:t>
            </a:r>
          </a:p>
          <a:p>
            <a:pPr marL="180000" lvl="1" indent="0">
              <a:buNone/>
            </a:pPr>
            <a:endParaRPr lang="en-US" altLang="ja-JP" sz="1400" dirty="0" smtClean="0"/>
          </a:p>
          <a:p>
            <a:pPr marL="180000" lvl="1" indent="0">
              <a:buNone/>
            </a:pPr>
            <a:endParaRPr lang="en-US" altLang="ja-JP" sz="1400" dirty="0" smtClean="0"/>
          </a:p>
          <a:p>
            <a:pPr marL="180000" lvl="1" indent="0">
              <a:buNone/>
            </a:pPr>
            <a:endParaRPr lang="en-US" altLang="ja-JP" sz="1400" dirty="0" smtClean="0"/>
          </a:p>
          <a:p>
            <a:pPr lvl="1"/>
            <a:r>
              <a:rPr lang="ja-JP" altLang="en-US" dirty="0" smtClean="0"/>
              <a:t>以下</a:t>
            </a:r>
            <a:r>
              <a:rPr lang="ja-JP" altLang="en-US" dirty="0"/>
              <a:t>のコマンドで</a:t>
            </a:r>
            <a:r>
              <a:rPr lang="en-US" altLang="ja-JP" dirty="0"/>
              <a:t>kubernetes</a:t>
            </a:r>
            <a:r>
              <a:rPr lang="ja-JP" altLang="en-US" dirty="0"/>
              <a:t>環境へ</a:t>
            </a:r>
            <a:r>
              <a:rPr lang="ja-JP" altLang="en-US" dirty="0" smtClean="0"/>
              <a:t>反映します。</a:t>
            </a:r>
            <a:endParaRPr lang="ja-JP" altLang="en-US" dirty="0"/>
          </a:p>
          <a:p>
            <a:pPr marL="180000" lvl="1" indent="0">
              <a:buNone/>
            </a:pPr>
            <a:r>
              <a:rPr lang="ja-JP" altLang="en-US" dirty="0" smtClean="0"/>
              <a:t>　</a:t>
            </a:r>
            <a:endParaRPr lang="en-US" altLang="ja-JP" sz="1400" b="1" dirty="0" smtClean="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a:t>
            </a:r>
            <a:r>
              <a:rPr kumimoji="0" lang="en-US" altLang="ja-JP" b="1" dirty="0">
                <a:solidFill>
                  <a:prstClr val="white"/>
                </a:solidFill>
                <a:latin typeface="Meiryo UI" panose="020B0604030504040204" pitchFamily="50" charset="-128"/>
                <a:ea typeface="Meiryo UI" panose="020B0604030504040204" pitchFamily="50" charset="-128"/>
              </a:rPr>
              <a:t>4</a:t>
            </a:r>
            <a:r>
              <a:rPr kumimoji="0" lang="en-US" altLang="ja-JP" b="1" dirty="0" smtClean="0">
                <a:solidFill>
                  <a:prstClr val="white"/>
                </a:solidFill>
                <a:latin typeface="Meiryo UI" panose="020B0604030504040204" pitchFamily="50" charset="-128"/>
                <a:ea typeface="Meiryo UI" panose="020B0604030504040204" pitchFamily="50" charset="-128"/>
              </a:rPr>
              <a:t>/5)</a:t>
            </a:r>
            <a:endParaRPr kumimoji="1" lang="ja-JP" altLang="en-US" dirty="0"/>
          </a:p>
        </p:txBody>
      </p:sp>
      <p:sp>
        <p:nvSpPr>
          <p:cNvPr id="5" name="テキスト ボックス 4"/>
          <p:cNvSpPr txBox="1"/>
          <p:nvPr/>
        </p:nvSpPr>
        <p:spPr>
          <a:xfrm>
            <a:off x="695400" y="3101690"/>
            <a:ext cx="11161240" cy="830997"/>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bg1"/>
                </a:solidFill>
                <a:latin typeface="Consolas" panose="020B0609020204030204" pitchFamily="49" charset="0"/>
              </a:rPr>
              <a:t>NAME                      STATUS   ROLES                  AGE   VERSION</a:t>
            </a:r>
          </a:p>
          <a:p>
            <a:r>
              <a:rPr lang="en-US" altLang="ja-JP" sz="1200" dirty="0" smtClean="0">
                <a:solidFill>
                  <a:schemeClr val="bg1"/>
                </a:solidFill>
                <a:latin typeface="Consolas" panose="020B0609020204030204" pitchFamily="49" charset="0"/>
              </a:rPr>
              <a:t>epoch-kubernetes-master1  Ready    </a:t>
            </a:r>
            <a:r>
              <a:rPr lang="en-US" altLang="ja-JP" sz="1200" dirty="0">
                <a:solidFill>
                  <a:schemeClr val="bg1"/>
                </a:solidFill>
                <a:latin typeface="Consolas" panose="020B0609020204030204" pitchFamily="49" charset="0"/>
              </a:rPr>
              <a:t>control-</a:t>
            </a:r>
            <a:r>
              <a:rPr lang="en-US" altLang="ja-JP" sz="1200" dirty="0" err="1">
                <a:solidFill>
                  <a:schemeClr val="bg1"/>
                </a:solidFill>
                <a:latin typeface="Consolas" panose="020B0609020204030204" pitchFamily="49" charset="0"/>
              </a:rPr>
              <a:t>plane,master</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**d   </a:t>
            </a:r>
            <a:r>
              <a:rPr lang="en-US" altLang="ja-JP" sz="1200" dirty="0">
                <a:solidFill>
                  <a:schemeClr val="bg1"/>
                </a:solidFill>
                <a:latin typeface="Consolas" panose="020B0609020204030204" pitchFamily="49" charset="0"/>
              </a:rPr>
              <a:t>v1</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epoch-kubernetes-worker1  Ready    </a:t>
            </a:r>
            <a:r>
              <a:rPr lang="en-US" altLang="ja-JP" sz="1200" dirty="0">
                <a:solidFill>
                  <a:schemeClr val="bg1"/>
                </a:solidFill>
                <a:latin typeface="Consolas" panose="020B0609020204030204" pitchFamily="49" charset="0"/>
              </a:rPr>
              <a:t>worker                 </a:t>
            </a:r>
            <a:r>
              <a:rPr lang="en-US" altLang="ja-JP" sz="1200" dirty="0" smtClean="0">
                <a:solidFill>
                  <a:schemeClr val="bg1"/>
                </a:solidFill>
                <a:latin typeface="Consolas" panose="020B0609020204030204" pitchFamily="49" charset="0"/>
              </a:rPr>
              <a:t>**d   v1.**.*</a:t>
            </a:r>
          </a:p>
          <a:p>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625846" y="3481575"/>
            <a:ext cx="2301802"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624" y="494011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 Please specify the host name of the worker node #</a:t>
            </a:r>
          </a:p>
        </p:txBody>
      </p:sp>
      <p:sp>
        <p:nvSpPr>
          <p:cNvPr id="9" name="テキスト ボックス 8"/>
          <p:cNvSpPr txBox="1"/>
          <p:nvPr/>
        </p:nvSpPr>
        <p:spPr>
          <a:xfrm>
            <a:off x="6528048" y="4933842"/>
            <a:ext cx="5328592" cy="461665"/>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smtClean="0">
                <a:solidFill>
                  <a:schemeClr val="bg1"/>
                </a:solidFill>
                <a:latin typeface="Consolas" panose="020B0609020204030204" pitchFamily="49" charset="0"/>
              </a:rPr>
              <a:t>values</a:t>
            </a:r>
            <a:r>
              <a:rPr lang="en-US" altLang="ja-JP" sz="1200" dirty="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  - </a:t>
            </a:r>
            <a:r>
              <a:rPr lang="en-US" altLang="ja-JP" sz="1200" dirty="0">
                <a:solidFill>
                  <a:schemeClr val="bg1"/>
                </a:solidFill>
                <a:latin typeface="Consolas" panose="020B0609020204030204" pitchFamily="49" charset="0"/>
              </a:rPr>
              <a:t>epoch-kubernetes-worker1</a:t>
            </a:r>
          </a:p>
        </p:txBody>
      </p:sp>
      <p:sp>
        <p:nvSpPr>
          <p:cNvPr id="4" name="右矢印 3"/>
          <p:cNvSpPr/>
          <p:nvPr/>
        </p:nvSpPr>
        <p:spPr bwMode="auto">
          <a:xfrm>
            <a:off x="6143120" y="5049269"/>
            <a:ext cx="216024" cy="287569"/>
          </a:xfrm>
          <a:prstGeom prst="rightArrow">
            <a:avLst/>
          </a:prstGeom>
          <a:solidFill>
            <a:schemeClr val="accent2">
              <a:lumMod val="60000"/>
              <a:lumOff val="4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1" name="表 10"/>
          <p:cNvGraphicFramePr>
            <a:graphicFrameLocks noGrp="1"/>
          </p:cNvGraphicFramePr>
          <p:nvPr>
            <p:extLst/>
          </p:nvPr>
        </p:nvGraphicFramePr>
        <p:xfrm>
          <a:off x="695400" y="174826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curl -OL https://github.com/exastro-suite/epoch/releases/download/v0.1.0/epoch-pv.yaml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2" name="角丸四角形 11"/>
          <p:cNvSpPr/>
          <p:nvPr/>
        </p:nvSpPr>
        <p:spPr bwMode="auto">
          <a:xfrm>
            <a:off x="983432" y="5130577"/>
            <a:ext cx="4464496"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3" name="表 12"/>
          <p:cNvGraphicFramePr>
            <a:graphicFrameLocks noGrp="1"/>
          </p:cNvGraphicFramePr>
          <p:nvPr>
            <p:extLst/>
          </p:nvPr>
        </p:nvGraphicFramePr>
        <p:xfrm>
          <a:off x="695400" y="594928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epoch-</a:t>
                      </a:r>
                      <a:r>
                        <a:rPr lang="en-US" altLang="ja-JP" sz="1200" b="0" dirty="0" err="1" smtClean="0">
                          <a:solidFill>
                            <a:schemeClr val="bg1"/>
                          </a:solidFill>
                          <a:latin typeface="Consolas" panose="020B0609020204030204" pitchFamily="49" charset="0"/>
                        </a:rPr>
                        <a:t>pv.yaml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5" name="角丸四角形 14"/>
          <p:cNvSpPr/>
          <p:nvPr/>
        </p:nvSpPr>
        <p:spPr bwMode="auto">
          <a:xfrm>
            <a:off x="6912976" y="5116040"/>
            <a:ext cx="2207360" cy="288032"/>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カギ線コネクタ 20"/>
          <p:cNvCxnSpPr>
            <a:stCxn id="7" idx="2"/>
            <a:endCxn id="15" idx="3"/>
          </p:cNvCxnSpPr>
          <p:nvPr/>
        </p:nvCxnSpPr>
        <p:spPr bwMode="auto">
          <a:xfrm rot="16200000" flipH="1">
            <a:off x="4703317" y="843036"/>
            <a:ext cx="1490449" cy="7343589"/>
          </a:xfrm>
          <a:prstGeom prst="bentConnector4">
            <a:avLst>
              <a:gd name="adj1" fmla="val 20884"/>
              <a:gd name="adj2" fmla="val 139949"/>
            </a:avLst>
          </a:prstGeom>
          <a:solidFill>
            <a:schemeClr val="bg1"/>
          </a:solidFill>
          <a:ln w="2857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24" name="表 23"/>
          <p:cNvGraphicFramePr>
            <a:graphicFrameLocks noGrp="1"/>
          </p:cNvGraphicFramePr>
          <p:nvPr>
            <p:extLst/>
          </p:nvPr>
        </p:nvGraphicFramePr>
        <p:xfrm>
          <a:off x="695400" y="2547917"/>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get node</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864376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ArgoRollout</a:t>
            </a:r>
            <a:r>
              <a:rPr lang="ja-JP" altLang="en-US" dirty="0" smtClean="0"/>
              <a:t>インストール</a:t>
            </a:r>
            <a:endParaRPr lang="en-US" altLang="ja-JP" dirty="0"/>
          </a:p>
          <a:p>
            <a:pPr lvl="1"/>
            <a:r>
              <a:rPr lang="ja-JP" altLang="en-US" dirty="0" smtClean="0"/>
              <a:t>以下</a:t>
            </a:r>
            <a:r>
              <a:rPr lang="ja-JP" altLang="en-US" dirty="0"/>
              <a:t>のコマンドを実行</a:t>
            </a:r>
            <a:r>
              <a:rPr lang="ja-JP" altLang="en-US" dirty="0" smtClean="0"/>
              <a:t>し、</a:t>
            </a:r>
            <a:r>
              <a:rPr lang="en-US" altLang="ja-JP" dirty="0" smtClean="0"/>
              <a:t>ArgoRollout</a:t>
            </a:r>
            <a:r>
              <a:rPr lang="ja-JP" altLang="en-US" dirty="0"/>
              <a:t>の</a:t>
            </a:r>
            <a:r>
              <a:rPr lang="ja-JP" altLang="en-US" dirty="0" smtClean="0"/>
              <a:t>インストール</a:t>
            </a:r>
            <a:r>
              <a:rPr lang="ja-JP" altLang="en-US" dirty="0"/>
              <a:t>し</a:t>
            </a:r>
            <a:r>
              <a:rPr lang="ja-JP" altLang="en-US" dirty="0" smtClean="0"/>
              <a:t>ます。</a:t>
            </a: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(5/5)</a:t>
            </a:r>
            <a:endParaRPr kumimoji="1" lang="ja-JP" altLang="en-US" dirty="0"/>
          </a:p>
        </p:txBody>
      </p:sp>
      <p:sp>
        <p:nvSpPr>
          <p:cNvPr id="4" name="テキスト ボックス 3"/>
          <p:cNvSpPr txBox="1"/>
          <p:nvPr/>
        </p:nvSpPr>
        <p:spPr>
          <a:xfrm>
            <a:off x="2458947" y="5373216"/>
            <a:ext cx="7272808"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EPOCH</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のインストールは完了しました。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次にチュートリアルを実施するための事前準備を</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実施</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nvPr>
        </p:nvGraphicFramePr>
        <p:xfrm>
          <a:off x="695400" y="1556792"/>
          <a:ext cx="11161240" cy="5486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create namespace </a:t>
                      </a:r>
                      <a:r>
                        <a:rPr lang="en-US" altLang="ja-JP" sz="1200" b="0" dirty="0" err="1" smtClean="0">
                          <a:solidFill>
                            <a:schemeClr val="bg1"/>
                          </a:solidFill>
                          <a:latin typeface="Consolas" panose="020B0609020204030204" pitchFamily="49" charset="0"/>
                        </a:rPr>
                        <a:t>argo</a:t>
                      </a:r>
                      <a:r>
                        <a:rPr lang="en-US" altLang="ja-JP" sz="1200" b="0" dirty="0" smtClean="0">
                          <a:solidFill>
                            <a:schemeClr val="bg1"/>
                          </a:solidFill>
                          <a:latin typeface="Consolas" panose="020B0609020204030204" pitchFamily="49" charset="0"/>
                        </a:rPr>
                        <a:t>-rollouts</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kubectl apply -n </a:t>
                      </a:r>
                      <a:r>
                        <a:rPr kumimoji="1" lang="en-US" altLang="ja-JP" sz="1200" b="0" dirty="0" err="1" smtClean="0">
                          <a:solidFill>
                            <a:schemeClr val="bg1"/>
                          </a:solidFill>
                          <a:latin typeface="Consolas" panose="020B0609020204030204" pitchFamily="49" charset="0"/>
                        </a:rPr>
                        <a:t>argo</a:t>
                      </a:r>
                      <a:r>
                        <a:rPr kumimoji="1" lang="en-US" altLang="ja-JP" sz="1200" b="0" dirty="0" smtClean="0">
                          <a:solidFill>
                            <a:schemeClr val="bg1"/>
                          </a:solidFill>
                          <a:latin typeface="Consolas" panose="020B0609020204030204" pitchFamily="49" charset="0"/>
                        </a:rPr>
                        <a:t>-rollouts -f https://github.com/argoproj/argo-rollouts/releases/latest/download/install.yaml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875269649"/>
                  </a:ext>
                </a:extLst>
              </a:tr>
            </a:tbl>
          </a:graphicData>
        </a:graphic>
      </p:graphicFrame>
    </p:spTree>
    <p:extLst>
      <p:ext uri="{BB962C8B-B14F-4D97-AF65-F5344CB8AC3E}">
        <p14:creationId xmlns:p14="http://schemas.microsoft.com/office/powerpoint/2010/main" val="3709338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円柱 21"/>
          <p:cNvSpPr/>
          <p:nvPr/>
        </p:nvSpPr>
        <p:spPr bwMode="auto">
          <a:xfrm>
            <a:off x="9409967" y="3690500"/>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(Production</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1" name="円柱 20"/>
          <p:cNvSpPr/>
          <p:nvPr/>
        </p:nvSpPr>
        <p:spPr bwMode="auto">
          <a:xfrm>
            <a:off x="6888917" y="3685422"/>
            <a:ext cx="228700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err="1">
                <a:solidFill>
                  <a:schemeClr val="accent3"/>
                </a:solidFill>
                <a:effectLst>
                  <a:glow rad="127000">
                    <a:schemeClr val="bg1"/>
                  </a:glow>
                </a:effectLst>
              </a:rPr>
              <a:t>IaC</a:t>
            </a:r>
            <a:r>
              <a:rPr lang="ja-JP" altLang="en-US" sz="1600" b="1" dirty="0">
                <a:solidFill>
                  <a:schemeClr val="accent3"/>
                </a:solidFill>
                <a:effectLst>
                  <a:glow rad="127000">
                    <a:schemeClr val="bg1"/>
                  </a:glow>
                </a:effectLst>
              </a:rPr>
              <a:t>用リポジトリ</a:t>
            </a:r>
            <a:endParaRPr lang="en-US" altLang="ja-JP" sz="1600" b="1" dirty="0">
              <a:solidFill>
                <a:schemeClr val="accent3"/>
              </a:solidFill>
              <a:effectLst>
                <a:glow rad="127000">
                  <a:schemeClr val="bg1"/>
                </a:glow>
              </a:effectLst>
            </a:endParaRPr>
          </a:p>
          <a:p>
            <a:pPr algn="ctr"/>
            <a:r>
              <a:rPr lang="en-US" altLang="ja-JP" sz="1600" b="1" dirty="0">
                <a:solidFill>
                  <a:schemeClr val="accent3"/>
                </a:solidFill>
                <a:effectLst>
                  <a:glow rad="127000">
                    <a:schemeClr val="bg1"/>
                  </a:glow>
                </a:effectLst>
              </a:rPr>
              <a:t>(Staging</a:t>
            </a:r>
            <a:r>
              <a:rPr lang="ja-JP" altLang="en-US" sz="1600" b="1" dirty="0">
                <a:solidFill>
                  <a:schemeClr val="accent3"/>
                </a:solidFill>
                <a:effectLst>
                  <a:glow rad="127000">
                    <a:schemeClr val="bg1"/>
                  </a:glow>
                </a:effectLst>
              </a:rPr>
              <a:t>環境用</a:t>
            </a:r>
            <a:r>
              <a:rPr lang="en-US" altLang="ja-JP" sz="1600" b="1" dirty="0">
                <a:solidFill>
                  <a:schemeClr val="accent3"/>
                </a:solidFill>
                <a:effectLst>
                  <a:glow rad="127000">
                    <a:schemeClr val="bg1"/>
                  </a:glow>
                </a:effectLst>
              </a:rPr>
              <a:t>)</a:t>
            </a:r>
          </a:p>
        </p:txBody>
      </p:sp>
      <p:sp>
        <p:nvSpPr>
          <p:cNvPr id="20" name="円柱 19"/>
          <p:cNvSpPr/>
          <p:nvPr/>
        </p:nvSpPr>
        <p:spPr bwMode="auto">
          <a:xfrm>
            <a:off x="3992880" y="3690500"/>
            <a:ext cx="2661992"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chemeClr val="accent3"/>
                </a:solidFill>
                <a:effectLst>
                  <a:glow rad="127000">
                    <a:schemeClr val="bg1"/>
                  </a:glow>
                </a:effectLst>
              </a:rPr>
              <a:t>アプリケーションコード用</a:t>
            </a:r>
            <a:endParaRPr lang="en-US" altLang="ja-JP" sz="1600" b="1" dirty="0">
              <a:solidFill>
                <a:schemeClr val="accent3"/>
              </a:solidFill>
              <a:effectLst>
                <a:glow rad="127000">
                  <a:schemeClr val="bg1"/>
                </a:glow>
              </a:effectLst>
            </a:endParaRPr>
          </a:p>
          <a:p>
            <a:pPr algn="ctr"/>
            <a:r>
              <a:rPr lang="ja-JP" altLang="en-US" sz="1600" b="1" dirty="0">
                <a:solidFill>
                  <a:schemeClr val="accent3"/>
                </a:solidFill>
                <a:effectLst>
                  <a:glow rad="127000">
                    <a:schemeClr val="bg1"/>
                  </a:glow>
                </a:effectLst>
              </a:rPr>
              <a:t>リポジトリ</a:t>
            </a:r>
          </a:p>
        </p:txBody>
      </p:sp>
      <p:pic>
        <p:nvPicPr>
          <p:cNvPr id="12" name="図 11"/>
          <p:cNvPicPr>
            <a:picLocks noChangeAspect="1"/>
          </p:cNvPicPr>
          <p:nvPr/>
        </p:nvPicPr>
        <p:blipFill>
          <a:blip r:embed="rId2"/>
          <a:stretch>
            <a:fillRect/>
          </a:stretch>
        </p:blipFill>
        <p:spPr>
          <a:xfrm>
            <a:off x="794777" y="3278959"/>
            <a:ext cx="961741" cy="354463"/>
          </a:xfrm>
          <a:prstGeom prst="rect">
            <a:avLst/>
          </a:prstGeom>
        </p:spPr>
      </p:pic>
      <p:pic>
        <p:nvPicPr>
          <p:cNvPr id="30" name="図 29"/>
          <p:cNvPicPr>
            <a:picLocks noChangeAspect="1"/>
          </p:cNvPicPr>
          <p:nvPr/>
        </p:nvPicPr>
        <p:blipFill>
          <a:blip r:embed="rId2"/>
          <a:stretch>
            <a:fillRect/>
          </a:stretch>
        </p:blipFill>
        <p:spPr>
          <a:xfrm>
            <a:off x="3865043" y="3278959"/>
            <a:ext cx="961741" cy="354463"/>
          </a:xfrm>
          <a:prstGeom prst="rect">
            <a:avLst/>
          </a:prstGeom>
        </p:spPr>
      </p:pic>
      <p:sp>
        <p:nvSpPr>
          <p:cNvPr id="13" name="角丸四角形 12"/>
          <p:cNvSpPr/>
          <p:nvPr/>
        </p:nvSpPr>
        <p:spPr bwMode="auto">
          <a:xfrm>
            <a:off x="3779168" y="3140968"/>
            <a:ext cx="8172183" cy="2304256"/>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角丸四角形 23"/>
          <p:cNvSpPr/>
          <p:nvPr/>
        </p:nvSpPr>
        <p:spPr bwMode="auto">
          <a:xfrm>
            <a:off x="696873" y="3140967"/>
            <a:ext cx="2732066" cy="2304257"/>
          </a:xfrm>
          <a:prstGeom prst="roundRect">
            <a:avLst>
              <a:gd name="adj" fmla="val 8529"/>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2500310"/>
          </a:xfrm>
        </p:spPr>
        <p:txBody>
          <a:bodyPr>
            <a:normAutofit/>
          </a:bodyPr>
          <a:lstStyle/>
          <a:p>
            <a:r>
              <a:rPr lang="ja-JP" altLang="en-US" dirty="0"/>
              <a:t>使</a:t>
            </a:r>
            <a:r>
              <a:rPr lang="ja-JP" altLang="en-US" dirty="0" smtClean="0"/>
              <a:t>用する</a:t>
            </a:r>
            <a:r>
              <a:rPr kumimoji="1" lang="ja-JP" altLang="en-US" dirty="0" smtClean="0"/>
              <a:t>リポジトリについて</a:t>
            </a:r>
            <a:endParaRPr kumimoji="1" lang="en-US" altLang="ja-JP" dirty="0" smtClean="0"/>
          </a:p>
          <a:p>
            <a:pPr lvl="1"/>
            <a:r>
              <a:rPr lang="ja-JP" altLang="en-US" dirty="0" smtClean="0"/>
              <a:t>本クイックスタートで使用するリポジトリは以下の通りです。</a:t>
            </a:r>
            <a:endParaRPr lang="en-US" altLang="ja-JP" dirty="0"/>
          </a:p>
          <a:p>
            <a:pPr lvl="2"/>
            <a:r>
              <a:rPr lang="ja-JP" altLang="en-US" dirty="0" smtClean="0"/>
              <a:t>アプリケーションコード用リポジトリ</a:t>
            </a:r>
            <a:endParaRPr lang="en-US" altLang="ja-JP" dirty="0" smtClean="0"/>
          </a:p>
          <a:p>
            <a:pPr lvl="2"/>
            <a:r>
              <a:rPr lang="ja-JP" altLang="en-US" dirty="0"/>
              <a:t> </a:t>
            </a:r>
            <a:r>
              <a:rPr lang="en-US" altLang="ja-JP" dirty="0" err="1" smtClean="0"/>
              <a:t>IaC</a:t>
            </a:r>
            <a:r>
              <a:rPr lang="ja-JP" altLang="en-US" dirty="0" smtClean="0"/>
              <a:t>用リポジトリ</a:t>
            </a:r>
            <a:r>
              <a:rPr lang="en-US" altLang="ja-JP" dirty="0" smtClean="0"/>
              <a:t>(Staging</a:t>
            </a:r>
            <a:r>
              <a:rPr lang="ja-JP" altLang="en-US" dirty="0" smtClean="0"/>
              <a:t>環境用</a:t>
            </a:r>
            <a:r>
              <a:rPr lang="en-US" altLang="ja-JP" dirty="0" smtClean="0"/>
              <a:t>)</a:t>
            </a:r>
          </a:p>
          <a:p>
            <a:pPr lvl="2"/>
            <a:r>
              <a:rPr lang="ja-JP" altLang="en-US" dirty="0"/>
              <a:t> </a:t>
            </a:r>
            <a:r>
              <a:rPr lang="en-US" altLang="ja-JP" dirty="0" err="1" smtClean="0"/>
              <a:t>IaC</a:t>
            </a:r>
            <a:r>
              <a:rPr lang="ja-JP" altLang="en-US" dirty="0"/>
              <a:t>用リポジトリ</a:t>
            </a:r>
            <a:r>
              <a:rPr lang="en-US" altLang="ja-JP" dirty="0" smtClean="0"/>
              <a:t>(Production</a:t>
            </a:r>
            <a:r>
              <a:rPr lang="ja-JP" altLang="en-US" dirty="0" smtClean="0"/>
              <a:t>環境用</a:t>
            </a:r>
            <a:r>
              <a:rPr lang="en-US" altLang="ja-JP" dirty="0" smtClean="0"/>
              <a:t>)</a:t>
            </a:r>
          </a:p>
          <a:p>
            <a:pPr lvl="3"/>
            <a:endParaRPr lang="en-US" altLang="ja-JP" dirty="0"/>
          </a:p>
          <a:p>
            <a:pPr lvl="1"/>
            <a:r>
              <a:rPr lang="ja-JP" altLang="en-US" dirty="0" smtClean="0"/>
              <a:t>イメージ図</a:t>
            </a:r>
            <a:endParaRPr lang="en-US" altLang="ja-JP" dirty="0"/>
          </a:p>
          <a:p>
            <a:pPr lvl="3"/>
            <a:endParaRPr lang="en-US" altLang="ja-JP" dirty="0" smtClean="0"/>
          </a:p>
          <a:p>
            <a:pPr marL="180000" lvl="1" indent="0">
              <a:buNone/>
            </a:pPr>
            <a:endParaRPr lang="en-US" altLang="ja-JP" sz="1400" b="1"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(1/4)</a:t>
            </a:r>
            <a:endParaRPr kumimoji="1" lang="ja-JP" altLang="en-US" b="1" dirty="0"/>
          </a:p>
        </p:txBody>
      </p:sp>
      <p:sp>
        <p:nvSpPr>
          <p:cNvPr id="25" name="テキスト ボックス 24"/>
          <p:cNvSpPr txBox="1"/>
          <p:nvPr/>
        </p:nvSpPr>
        <p:spPr>
          <a:xfrm>
            <a:off x="4140647" y="2999772"/>
            <a:ext cx="1800493" cy="307777"/>
          </a:xfrm>
          <a:prstGeom prst="rect">
            <a:avLst/>
          </a:prstGeom>
          <a:solidFill>
            <a:schemeClr val="bg1"/>
          </a:solidFill>
        </p:spPr>
        <p:txBody>
          <a:bodyPr wrap="none" rtlCol="0">
            <a:spAutoFit/>
          </a:bodyPr>
          <a:lstStyle/>
          <a:p>
            <a:r>
              <a:rPr lang="ja-JP" altLang="en-US" sz="1400" b="1" dirty="0" smtClean="0">
                <a:solidFill>
                  <a:schemeClr val="accent3"/>
                </a:solidFill>
                <a:effectLst>
                  <a:glow rad="127000">
                    <a:schemeClr val="bg1"/>
                  </a:glow>
                </a:effectLst>
              </a:rPr>
              <a:t>使用するリポジトリ</a:t>
            </a:r>
            <a:endParaRPr kumimoji="1" lang="en-US" altLang="ja-JP" sz="1400" b="1" dirty="0" smtClean="0">
              <a:solidFill>
                <a:schemeClr val="accent3"/>
              </a:solidFill>
              <a:effectLst>
                <a:glow rad="127000">
                  <a:schemeClr val="bg1"/>
                </a:glow>
              </a:effectLst>
            </a:endParaRPr>
          </a:p>
        </p:txBody>
      </p:sp>
      <p:sp>
        <p:nvSpPr>
          <p:cNvPr id="26" name="テキスト ボックス 25"/>
          <p:cNvSpPr txBox="1"/>
          <p:nvPr/>
        </p:nvSpPr>
        <p:spPr>
          <a:xfrm>
            <a:off x="958547" y="3026811"/>
            <a:ext cx="1883272" cy="307777"/>
          </a:xfrm>
          <a:prstGeom prst="rect">
            <a:avLst/>
          </a:prstGeom>
          <a:solidFill>
            <a:schemeClr val="bg1"/>
          </a:solidFill>
        </p:spPr>
        <p:txBody>
          <a:bodyPr wrap="none" rtlCol="0">
            <a:spAutoFit/>
          </a:bodyPr>
          <a:lstStyle/>
          <a:p>
            <a:r>
              <a:rPr lang="en-US" altLang="ja-JP" sz="1400" b="1" dirty="0">
                <a:solidFill>
                  <a:schemeClr val="accent3"/>
                </a:solidFill>
                <a:effectLst>
                  <a:glow rad="127000">
                    <a:schemeClr val="bg1"/>
                  </a:glow>
                </a:effectLst>
              </a:rPr>
              <a:t> </a:t>
            </a:r>
            <a:r>
              <a:rPr lang="en-US" altLang="ja-JP" sz="1400" b="1" dirty="0" smtClean="0">
                <a:solidFill>
                  <a:schemeClr val="accent3"/>
                </a:solidFill>
                <a:effectLst>
                  <a:glow rad="127000">
                    <a:schemeClr val="bg1"/>
                  </a:glow>
                </a:effectLst>
              </a:rPr>
              <a:t>fork</a:t>
            </a:r>
            <a:r>
              <a:rPr lang="ja-JP" altLang="en-US" sz="1400" b="1" dirty="0" smtClean="0">
                <a:solidFill>
                  <a:schemeClr val="accent3"/>
                </a:solidFill>
                <a:effectLst>
                  <a:glow rad="127000">
                    <a:schemeClr val="bg1"/>
                  </a:glow>
                </a:effectLst>
              </a:rPr>
              <a:t>元のリポジトリ</a:t>
            </a:r>
            <a:endParaRPr kumimoji="1" lang="en-US" altLang="ja-JP" sz="1400" b="1" dirty="0" smtClean="0">
              <a:solidFill>
                <a:schemeClr val="accent3"/>
              </a:solidFill>
              <a:effectLst>
                <a:glow rad="127000">
                  <a:schemeClr val="bg1"/>
                </a:glow>
              </a:effectLst>
            </a:endParaRPr>
          </a:p>
        </p:txBody>
      </p:sp>
      <p:sp>
        <p:nvSpPr>
          <p:cNvPr id="16" name="フリーフォーム 15"/>
          <p:cNvSpPr/>
          <p:nvPr/>
        </p:nvSpPr>
        <p:spPr bwMode="gray">
          <a:xfrm rot="19134977" flipV="1">
            <a:off x="2477977" y="3733340"/>
            <a:ext cx="1741739" cy="2152068"/>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7" name="テキスト ボックス 16"/>
          <p:cNvSpPr txBox="1"/>
          <p:nvPr/>
        </p:nvSpPr>
        <p:spPr>
          <a:xfrm>
            <a:off x="2422537" y="5214458"/>
            <a:ext cx="2518638" cy="523220"/>
          </a:xfrm>
          <a:prstGeom prst="rect">
            <a:avLst/>
          </a:prstGeom>
          <a:noFill/>
        </p:spPr>
        <p:txBody>
          <a:bodyPr wrap="none" rtlCol="0">
            <a:spAutoFit/>
          </a:bodyPr>
          <a:lstStyle/>
          <a:p>
            <a:r>
              <a:rPr lang="ja-JP" altLang="en-US" sz="1400" b="1" dirty="0" smtClean="0">
                <a:solidFill>
                  <a:schemeClr val="accent3"/>
                </a:solidFill>
                <a:effectLst>
                  <a:glow rad="127000">
                    <a:schemeClr val="bg1"/>
                  </a:glow>
                </a:effectLst>
              </a:rPr>
              <a:t>サンプルアプリケーションの</a:t>
            </a:r>
            <a:endParaRPr lang="en-US" altLang="ja-JP" sz="1400" b="1" dirty="0" smtClean="0">
              <a:solidFill>
                <a:schemeClr val="accent3"/>
              </a:solidFill>
              <a:effectLst>
                <a:glow rad="127000">
                  <a:schemeClr val="bg1"/>
                </a:glow>
              </a:effectLst>
            </a:endParaRPr>
          </a:p>
          <a:p>
            <a:r>
              <a:rPr lang="ja-JP" altLang="en-US" sz="1400" b="1" dirty="0" smtClean="0">
                <a:solidFill>
                  <a:schemeClr val="accent3"/>
                </a:solidFill>
                <a:effectLst>
                  <a:glow rad="127000">
                    <a:schemeClr val="bg1"/>
                  </a:glow>
                </a:effectLst>
              </a:rPr>
              <a:t>リポジトリを</a:t>
            </a:r>
            <a:r>
              <a:rPr lang="en-US" altLang="ja-JP" sz="1400" b="1" dirty="0">
                <a:solidFill>
                  <a:schemeClr val="accent3"/>
                </a:solidFill>
                <a:effectLst>
                  <a:glow rad="127000">
                    <a:schemeClr val="bg1"/>
                  </a:glow>
                </a:effectLst>
              </a:rPr>
              <a:t>f</a:t>
            </a:r>
            <a:r>
              <a:rPr lang="en-US" altLang="ja-JP" sz="1400" b="1" dirty="0" smtClean="0">
                <a:solidFill>
                  <a:schemeClr val="accent3"/>
                </a:solidFill>
                <a:effectLst>
                  <a:glow rad="127000">
                    <a:schemeClr val="bg1"/>
                  </a:glow>
                </a:effectLst>
              </a:rPr>
              <a:t>ork</a:t>
            </a:r>
            <a:r>
              <a:rPr lang="ja-JP" altLang="en-US" sz="1400" b="1" dirty="0" smtClean="0">
                <a:solidFill>
                  <a:schemeClr val="accent3"/>
                </a:solidFill>
                <a:effectLst>
                  <a:glow rad="127000">
                    <a:schemeClr val="bg1"/>
                  </a:glow>
                </a:effectLst>
              </a:rPr>
              <a:t>する</a:t>
            </a:r>
            <a:endParaRPr kumimoji="1" lang="en-US" altLang="ja-JP" sz="1400" b="1" dirty="0" smtClean="0">
              <a:solidFill>
                <a:schemeClr val="accent3"/>
              </a:solidFill>
              <a:effectLst>
                <a:glow rad="127000">
                  <a:schemeClr val="bg1"/>
                </a:glow>
              </a:effectLst>
            </a:endParaRPr>
          </a:p>
        </p:txBody>
      </p:sp>
      <p:sp>
        <p:nvSpPr>
          <p:cNvPr id="19" name="円柱 18"/>
          <p:cNvSpPr/>
          <p:nvPr/>
        </p:nvSpPr>
        <p:spPr bwMode="auto">
          <a:xfrm>
            <a:off x="1014298" y="3698322"/>
            <a:ext cx="2129374" cy="1360330"/>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r>
              <a:rPr lang="ja-JP" altLang="en-US" sz="1600" b="1" dirty="0">
                <a:solidFill>
                  <a:schemeClr val="accent3"/>
                </a:solidFill>
                <a:effectLst>
                  <a:glow rad="127000">
                    <a:schemeClr val="bg1"/>
                  </a:glow>
                </a:effectLst>
              </a:rPr>
              <a:t>サンプル</a:t>
            </a:r>
            <a:endParaRPr lang="en-US" altLang="ja-JP" sz="1600" b="1" dirty="0">
              <a:solidFill>
                <a:schemeClr val="accent3"/>
              </a:solidFill>
              <a:effectLst>
                <a:glow rad="127000">
                  <a:schemeClr val="bg1"/>
                </a:glow>
              </a:effectLst>
            </a:endParaRPr>
          </a:p>
          <a:p>
            <a:pPr lvl="0" algn="ctr"/>
            <a:r>
              <a:rPr lang="ja-JP" altLang="en-US" sz="1600" b="1" dirty="0" smtClean="0">
                <a:solidFill>
                  <a:schemeClr val="accent3"/>
                </a:solidFill>
                <a:effectLst>
                  <a:glow rad="127000">
                    <a:schemeClr val="bg1"/>
                  </a:glow>
                </a:effectLst>
              </a:rPr>
              <a:t>アプリケーション</a:t>
            </a:r>
            <a:endParaRPr lang="ja-JP" altLang="en-US" sz="1600" b="1" dirty="0">
              <a:solidFill>
                <a:schemeClr val="accent3"/>
              </a:solidFill>
              <a:effectLst>
                <a:glow rad="127000">
                  <a:schemeClr val="bg1"/>
                </a:glow>
              </a:effectLst>
            </a:endParaRPr>
          </a:p>
        </p:txBody>
      </p:sp>
    </p:spTree>
    <p:extLst>
      <p:ext uri="{BB962C8B-B14F-4D97-AF65-F5344CB8AC3E}">
        <p14:creationId xmlns:p14="http://schemas.microsoft.com/office/powerpoint/2010/main" val="1461596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1"/>
            <a:ext cx="11713301" cy="5688633"/>
          </a:xfrm>
        </p:spPr>
        <p:txBody>
          <a:bodyPr>
            <a:normAutofit fontScale="92500" lnSpcReduction="10000"/>
          </a:bodyPr>
          <a:lstStyle/>
          <a:p>
            <a:r>
              <a:rPr kumimoji="1" lang="ja-JP" altLang="en-US" dirty="0" smtClean="0"/>
              <a:t>アプリケーションコード用リポジトリの準備</a:t>
            </a:r>
            <a:endParaRPr kumimoji="1" lang="en-US" altLang="ja-JP" dirty="0" smtClean="0"/>
          </a:p>
          <a:p>
            <a:pPr lvl="1"/>
            <a:r>
              <a:rPr lang="ja-JP" altLang="en-US" dirty="0" smtClean="0"/>
              <a:t>ブラウザにてサンプルアプリケーションの</a:t>
            </a:r>
            <a:r>
              <a:rPr lang="en-US" altLang="ja-JP" dirty="0" smtClean="0"/>
              <a:t>URL</a:t>
            </a:r>
            <a:r>
              <a:rPr lang="ja-JP" altLang="en-US" dirty="0" smtClean="0"/>
              <a:t>を表示します。</a:t>
            </a:r>
            <a:endParaRPr lang="en-US" altLang="ja-JP" dirty="0" smtClean="0"/>
          </a:p>
          <a:p>
            <a:pPr marL="555013" lvl="4" indent="0">
              <a:buNone/>
            </a:pPr>
            <a:r>
              <a:rPr lang="en-US" altLang="ja-JP" b="0" dirty="0" smtClean="0">
                <a:hlinkClick r:id="rId2"/>
              </a:rPr>
              <a:t>https</a:t>
            </a:r>
            <a:r>
              <a:rPr lang="en-US" altLang="ja-JP" b="0" dirty="0">
                <a:hlinkClick r:id="rId2"/>
              </a:rPr>
              <a:t>://</a:t>
            </a:r>
            <a:r>
              <a:rPr lang="en-US" altLang="ja-JP" b="0" dirty="0" smtClean="0">
                <a:hlinkClick r:id="rId2"/>
              </a:rPr>
              <a:t>github.com/exastro-suite/epoch-sample-app</a:t>
            </a:r>
            <a:endParaRPr lang="en-US" altLang="ja-JP" b="0" dirty="0" smtClean="0"/>
          </a:p>
          <a:p>
            <a:pPr marL="555013" lvl="4" indent="0">
              <a:buNone/>
            </a:pPr>
            <a:endParaRPr lang="en-US" altLang="ja-JP" b="0" dirty="0"/>
          </a:p>
          <a:p>
            <a:pPr marL="351450" lvl="1" indent="-171450"/>
            <a:r>
              <a:rPr lang="ja-JP" altLang="en-US" dirty="0" smtClean="0"/>
              <a:t>サンプルアプリケーションの画面から「</a:t>
            </a:r>
            <a:r>
              <a:rPr lang="en-US" altLang="ja-JP" dirty="0" smtClean="0"/>
              <a:t>Fork</a:t>
            </a:r>
            <a:r>
              <a:rPr lang="ja-JP" altLang="en-US" dirty="0" smtClean="0"/>
              <a:t>」を押下して、アプリケーションコード用</a:t>
            </a:r>
            <a:r>
              <a:rPr lang="ja-JP" altLang="en-US" dirty="0"/>
              <a:t>リポジトリ</a:t>
            </a:r>
            <a:r>
              <a:rPr lang="ja-JP" altLang="en-US" dirty="0" smtClean="0"/>
              <a:t>を作成します。</a:t>
            </a:r>
            <a:endParaRPr lang="en-US" altLang="ja-JP" dirty="0" smtClean="0"/>
          </a:p>
          <a:p>
            <a:pPr marL="396000" lvl="3" indent="0">
              <a:buNone/>
            </a:pPr>
            <a:r>
              <a:rPr lang="ja-JP" altLang="en-US" dirty="0" smtClean="0"/>
              <a:t>（「</a:t>
            </a:r>
            <a:r>
              <a:rPr lang="en-US" altLang="ja-JP" dirty="0" smtClean="0"/>
              <a:t>Fork</a:t>
            </a:r>
            <a:r>
              <a:rPr lang="ja-JP" altLang="en-US" dirty="0" smtClean="0"/>
              <a:t>」押下後に</a:t>
            </a:r>
            <a:r>
              <a:rPr lang="en-US" altLang="ja-JP" dirty="0" smtClean="0"/>
              <a:t>GitHub</a:t>
            </a:r>
            <a:r>
              <a:rPr lang="ja-JP" altLang="en-US" dirty="0" smtClean="0"/>
              <a:t>のサインインを求められたときはご自身の</a:t>
            </a:r>
            <a:r>
              <a:rPr lang="en-US" altLang="ja-JP" dirty="0" smtClean="0"/>
              <a:t>GitHub</a:t>
            </a:r>
            <a:r>
              <a:rPr lang="ja-JP" altLang="en-US" dirty="0" smtClean="0"/>
              <a:t>アカウントでサインインしてください）</a:t>
            </a:r>
            <a:endParaRPr lang="en-US" altLang="ja-JP" b="0" dirty="0" smtClean="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lvl="1"/>
            <a:endParaRPr lang="en-US" altLang="ja-JP" dirty="0" smtClean="0"/>
          </a:p>
          <a:p>
            <a:pPr lvl="1"/>
            <a:r>
              <a:rPr lang="ja-JP" altLang="en-US" dirty="0" smtClean="0"/>
              <a:t>アプリケーションコード用リポジトリ</a:t>
            </a:r>
            <a:r>
              <a:rPr lang="ja-JP" altLang="en-US" dirty="0"/>
              <a:t>の</a:t>
            </a:r>
            <a:r>
              <a:rPr lang="en-US" altLang="ja-JP" dirty="0" smtClean="0"/>
              <a:t>clone</a:t>
            </a:r>
          </a:p>
          <a:p>
            <a:pPr marL="180000" lvl="1" indent="0">
              <a:buNone/>
            </a:pPr>
            <a:r>
              <a:rPr lang="ja-JP" altLang="en-US" dirty="0" smtClean="0"/>
              <a:t>　アプリケーションコード用</a:t>
            </a:r>
            <a:r>
              <a:rPr lang="ja-JP" altLang="en-US" dirty="0"/>
              <a:t>リポジトリを</a:t>
            </a:r>
            <a:r>
              <a:rPr lang="en-US" altLang="ja-JP" dirty="0" smtClean="0"/>
              <a:t>PC</a:t>
            </a:r>
            <a:r>
              <a:rPr lang="ja-JP" altLang="en-US" dirty="0" smtClean="0"/>
              <a:t>環境に</a:t>
            </a:r>
            <a:r>
              <a:rPr lang="en-US" altLang="ja-JP" dirty="0"/>
              <a:t>clone</a:t>
            </a:r>
            <a:r>
              <a:rPr lang="ja-JP" altLang="en-US" dirty="0"/>
              <a:t>します。</a:t>
            </a:r>
            <a:endParaRPr lang="en-US" altLang="ja-JP" dirty="0" smtClean="0"/>
          </a:p>
          <a:p>
            <a:pPr marL="180000" lvl="1" indent="0">
              <a:buNone/>
            </a:pPr>
            <a:r>
              <a:rPr lang="ja-JP" altLang="en-US" dirty="0"/>
              <a:t>　</a:t>
            </a:r>
            <a:r>
              <a:rPr lang="ja-JP" altLang="en-US" dirty="0" smtClean="0"/>
              <a:t>例としてコマンドプロンプトでは、以下の通りとなります。</a:t>
            </a:r>
            <a:endParaRPr lang="en-US" altLang="ja-JP" dirty="0" smtClean="0"/>
          </a:p>
          <a:p>
            <a:pPr marL="180000" lvl="1" indent="0">
              <a:buNone/>
            </a:pPr>
            <a:endParaRPr lang="en-US" altLang="ja-JP" dirty="0" smtClean="0"/>
          </a:p>
          <a:p>
            <a:pPr marL="180000" lvl="1" indent="0">
              <a:buNone/>
            </a:pPr>
            <a:r>
              <a:rPr lang="ja-JP" altLang="en-US" dirty="0" smtClean="0"/>
              <a:t>　</a:t>
            </a: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r>
              <a:rPr lang="ja-JP" altLang="en-US" dirty="0" smtClean="0"/>
              <a:t>　ここ</a:t>
            </a:r>
            <a:r>
              <a:rPr lang="ja-JP" altLang="en-US" dirty="0"/>
              <a:t>で</a:t>
            </a:r>
            <a:r>
              <a:rPr lang="en-US" altLang="ja-JP" dirty="0"/>
              <a:t>clone</a:t>
            </a:r>
            <a:r>
              <a:rPr lang="ja-JP" altLang="en-US" dirty="0"/>
              <a:t>したソースコードを使って、チュートリアル</a:t>
            </a:r>
            <a:r>
              <a:rPr lang="ja-JP" altLang="en-US" dirty="0" smtClean="0"/>
              <a:t>を行います。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smtClean="0"/>
              <a:t>リポジトリ準備</a:t>
            </a:r>
            <a:r>
              <a:rPr lang="en-US" altLang="ja-JP" b="1" dirty="0" smtClean="0"/>
              <a:t>(</a:t>
            </a:r>
            <a:r>
              <a:rPr lang="en-US" altLang="ja-JP" b="1" dirty="0"/>
              <a:t>2</a:t>
            </a:r>
            <a:r>
              <a:rPr lang="en-US" altLang="ja-JP" b="1" dirty="0" smtClean="0"/>
              <a:t>/4)</a:t>
            </a:r>
            <a:endParaRPr kumimoji="1" lang="ja-JP" altLang="en-US" b="1" dirty="0"/>
          </a:p>
        </p:txBody>
      </p:sp>
      <p:pic>
        <p:nvPicPr>
          <p:cNvPr id="2" name="図 1"/>
          <p:cNvPicPr>
            <a:picLocks noChangeAspect="1"/>
          </p:cNvPicPr>
          <p:nvPr/>
        </p:nvPicPr>
        <p:blipFill>
          <a:blip r:embed="rId3"/>
          <a:stretch>
            <a:fillRect/>
          </a:stretch>
        </p:blipFill>
        <p:spPr>
          <a:xfrm>
            <a:off x="767408" y="2348880"/>
            <a:ext cx="6407409" cy="1537550"/>
          </a:xfrm>
          <a:prstGeom prst="rect">
            <a:avLst/>
          </a:prstGeom>
        </p:spPr>
      </p:pic>
      <p:sp>
        <p:nvSpPr>
          <p:cNvPr id="4" name="角丸四角形 3"/>
          <p:cNvSpPr/>
          <p:nvPr/>
        </p:nvSpPr>
        <p:spPr bwMode="auto">
          <a:xfrm>
            <a:off x="6312024" y="2721578"/>
            <a:ext cx="576064"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0" name="表 9"/>
          <p:cNvGraphicFramePr>
            <a:graphicFrameLocks noGrp="1"/>
          </p:cNvGraphicFramePr>
          <p:nvPr>
            <p:extLst/>
          </p:nvPr>
        </p:nvGraphicFramePr>
        <p:xfrm>
          <a:off x="695400" y="4941168"/>
          <a:ext cx="11161240" cy="100584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endParaRPr kumimoji="1" lang="en-US" altLang="ja-JP" sz="1200" dirty="0">
                        <a:solidFill>
                          <a:schemeClr val="bg1"/>
                        </a:solidFill>
                        <a:latin typeface="Consolas" panose="020B0609020204030204" pitchFamily="49" charset="0"/>
                      </a:endParaRP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 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ja-JP" altLang="en-US" sz="1200" b="0" baseline="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clone https://github.com/[Github</a:t>
                      </a:r>
                      <a:r>
                        <a:rPr lang="ja-JP" altLang="en-US" sz="1200" b="0" dirty="0" smtClean="0">
                          <a:solidFill>
                            <a:schemeClr val="bg1"/>
                          </a:solidFill>
                          <a:latin typeface="Consolas" panose="020B0609020204030204" pitchFamily="49" charset="0"/>
                        </a:rPr>
                        <a:t>のアカウント名</a:t>
                      </a:r>
                      <a:r>
                        <a:rPr lang="en-US" altLang="ja-JP" sz="1200" b="0" dirty="0" smtClean="0">
                          <a:solidFill>
                            <a:schemeClr val="bg1"/>
                          </a:solidFill>
                          <a:latin typeface="Consolas" panose="020B0609020204030204" pitchFamily="49" charset="0"/>
                        </a:rPr>
                        <a:t>]/epoch-sample-</a:t>
                      </a:r>
                      <a:r>
                        <a:rPr lang="en-US" altLang="ja-JP" sz="1200" b="0" dirty="0" err="1" smtClean="0">
                          <a:solidFill>
                            <a:schemeClr val="bg1"/>
                          </a:solidFill>
                          <a:latin typeface="Consolas" panose="020B0609020204030204" pitchFamily="49" charset="0"/>
                        </a:rPr>
                        <a:t>app.git</a:t>
                      </a:r>
                      <a:endParaRPr lang="en-US" altLang="ja-JP" sz="1200" b="0" dirty="0" smtClean="0">
                        <a:solidFill>
                          <a:schemeClr val="bg1"/>
                        </a:solidFill>
                        <a:latin typeface="Consolas" panose="020B0609020204030204" pitchFamily="49" charset="0"/>
                      </a:endParaRPr>
                    </a:p>
                    <a:p>
                      <a:pPr algn="l"/>
                      <a:r>
                        <a:rPr lang="ja-JP" altLang="en-US" sz="1200" b="0" dirty="0" smtClean="0">
                          <a:solidFill>
                            <a:schemeClr val="bg1"/>
                          </a:solidFill>
                          <a:latin typeface="Consolas" panose="020B0609020204030204" pitchFamily="49" charset="0"/>
                        </a:rPr>
                        <a:t> </a:t>
                      </a:r>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user.name "[GitHub</a:t>
                      </a:r>
                      <a:r>
                        <a:rPr lang="ja-JP" altLang="en-US" sz="1200" b="0" dirty="0" smtClean="0">
                          <a:solidFill>
                            <a:schemeClr val="bg1"/>
                          </a:solidFill>
                          <a:latin typeface="Consolas" panose="020B0609020204030204" pitchFamily="49" charset="0"/>
                        </a:rPr>
                        <a:t>のユーザ名</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git</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config</a:t>
                      </a:r>
                      <a:r>
                        <a:rPr lang="en-US" altLang="ja-JP" sz="1200" b="0" dirty="0" smtClean="0">
                          <a:solidFill>
                            <a:schemeClr val="bg1"/>
                          </a:solidFill>
                          <a:latin typeface="Consolas" panose="020B0609020204030204" pitchFamily="49" charset="0"/>
                        </a:rPr>
                        <a:t> </a:t>
                      </a:r>
                      <a:r>
                        <a:rPr lang="en-US" altLang="ja-JP" sz="1200" b="0" dirty="0" err="1" smtClean="0">
                          <a:solidFill>
                            <a:schemeClr val="bg1"/>
                          </a:solidFill>
                          <a:latin typeface="Consolas" panose="020B0609020204030204" pitchFamily="49" charset="0"/>
                        </a:rPr>
                        <a:t>user.email</a:t>
                      </a:r>
                      <a:r>
                        <a:rPr lang="en-US" altLang="ja-JP" sz="1200" b="0" dirty="0" smtClean="0">
                          <a:solidFill>
                            <a:schemeClr val="bg1"/>
                          </a:solidFill>
                          <a:latin typeface="Consolas" panose="020B0609020204030204" pitchFamily="49" charset="0"/>
                        </a:rPr>
                        <a:t> "[GitHub</a:t>
                      </a:r>
                      <a:r>
                        <a:rPr lang="ja-JP" altLang="en-US" sz="1200" b="0" dirty="0" smtClean="0">
                          <a:solidFill>
                            <a:schemeClr val="bg1"/>
                          </a:solidFill>
                          <a:latin typeface="Consolas" panose="020B0609020204030204" pitchFamily="49" charset="0"/>
                        </a:rPr>
                        <a:t>の</a:t>
                      </a:r>
                      <a:r>
                        <a:rPr lang="en-US" altLang="ja-JP" sz="1200" b="0" dirty="0" smtClean="0">
                          <a:solidFill>
                            <a:schemeClr val="bg1"/>
                          </a:solidFill>
                          <a:latin typeface="Consolas" panose="020B0609020204030204" pitchFamily="49" charset="0"/>
                        </a:rPr>
                        <a:t>email</a:t>
                      </a:r>
                      <a:r>
                        <a:rPr lang="ja-JP" altLang="en-US" sz="1200" b="0" dirty="0" smtClean="0">
                          <a:solidFill>
                            <a:schemeClr val="bg1"/>
                          </a:solidFill>
                          <a:latin typeface="Consolas" panose="020B0609020204030204" pitchFamily="49" charset="0"/>
                        </a:rPr>
                        <a:t>アドレス</a:t>
                      </a:r>
                      <a:r>
                        <a:rPr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1697035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lang="en-US" altLang="ja-JP" dirty="0" err="1" smtClean="0"/>
              <a:t>Git</a:t>
            </a:r>
            <a:r>
              <a:rPr lang="ja-JP" altLang="en-US" dirty="0" smtClean="0"/>
              <a:t>トークンの払い出し</a:t>
            </a:r>
            <a:endParaRPr kumimoji="1" lang="en-US" altLang="ja-JP" dirty="0" smtClean="0"/>
          </a:p>
          <a:p>
            <a:pPr lvl="1"/>
            <a:r>
              <a:rPr lang="ja-JP" altLang="en-US" dirty="0" smtClean="0"/>
              <a:t>ブラウザにて自身の</a:t>
            </a:r>
            <a:r>
              <a:rPr lang="en-US" altLang="ja-JP" dirty="0" smtClean="0"/>
              <a:t>GitHub</a:t>
            </a:r>
            <a:r>
              <a:rPr lang="ja-JP" altLang="en-US" dirty="0" smtClean="0"/>
              <a:t>のアカウントで</a:t>
            </a:r>
            <a:r>
              <a:rPr lang="en-US" altLang="ja-JP" dirty="0" smtClean="0"/>
              <a:t>GitHub</a:t>
            </a:r>
            <a:r>
              <a:rPr lang="ja-JP" altLang="en-US" dirty="0" smtClean="0"/>
              <a:t>にサインインします。</a:t>
            </a:r>
            <a:endParaRPr lang="en-US" altLang="ja-JP" dirty="0" smtClean="0"/>
          </a:p>
          <a:p>
            <a:pPr lvl="1"/>
            <a:r>
              <a:rPr lang="ja-JP" altLang="en-US" dirty="0" smtClean="0"/>
              <a:t>アカウントメニューから</a:t>
            </a:r>
            <a:r>
              <a:rPr lang="en-US" altLang="ja-JP" dirty="0" smtClean="0"/>
              <a:t>Settings</a:t>
            </a:r>
            <a:r>
              <a:rPr lang="ja-JP" altLang="en-US" dirty="0" smtClean="0"/>
              <a:t>を選択します。</a:t>
            </a:r>
            <a:endParaRPr lang="en-US" altLang="ja-JP" dirty="0" smtClean="0"/>
          </a:p>
          <a:p>
            <a:pPr lvl="1"/>
            <a:r>
              <a:rPr lang="en-US" altLang="ja-JP" dirty="0" smtClean="0"/>
              <a:t>Account settings</a:t>
            </a:r>
            <a:r>
              <a:rPr lang="ja-JP" altLang="en-US" dirty="0" smtClean="0"/>
              <a:t>画面から</a:t>
            </a:r>
            <a:r>
              <a:rPr lang="en-US" altLang="ja-JP" dirty="0" smtClean="0"/>
              <a:t>Developer settings</a:t>
            </a:r>
            <a:r>
              <a:rPr lang="ja-JP" altLang="en-US" dirty="0" smtClean="0"/>
              <a:t>メニューを選択</a:t>
            </a:r>
            <a:r>
              <a:rPr lang="ja-JP" altLang="en-US" dirty="0"/>
              <a:t>します</a:t>
            </a:r>
            <a:r>
              <a:rPr lang="ja-JP" altLang="en-US" dirty="0" smtClean="0"/>
              <a:t>。</a:t>
            </a:r>
            <a:endParaRPr lang="en-US" altLang="ja-JP" dirty="0" smtClean="0"/>
          </a:p>
          <a:p>
            <a:pPr lvl="1"/>
            <a:r>
              <a:rPr lang="en-US" altLang="ja-JP" dirty="0" smtClean="0"/>
              <a:t>Developer settings</a:t>
            </a:r>
            <a:r>
              <a:rPr lang="ja-JP" altLang="en-US" dirty="0" smtClean="0"/>
              <a:t>画面から</a:t>
            </a:r>
            <a:r>
              <a:rPr lang="en-US" altLang="ja-JP" dirty="0" smtClean="0"/>
              <a:t>Personal access tokens</a:t>
            </a:r>
            <a:r>
              <a:rPr lang="ja-JP" altLang="en-US" dirty="0" smtClean="0"/>
              <a:t>メニューを選択し、</a:t>
            </a:r>
            <a:r>
              <a:rPr lang="en-US" altLang="ja-JP" dirty="0" smtClean="0"/>
              <a:t>Generate new token</a:t>
            </a:r>
            <a:r>
              <a:rPr lang="ja-JP" altLang="en-US" dirty="0" smtClean="0"/>
              <a:t>ボタンを選択します。</a:t>
            </a:r>
            <a:endParaRPr lang="en-US" altLang="ja-JP" dirty="0" smtClean="0"/>
          </a:p>
          <a:p>
            <a:pPr lvl="1"/>
            <a:r>
              <a:rPr lang="en-US" altLang="ja-JP" dirty="0" smtClean="0"/>
              <a:t>New personal access token</a:t>
            </a:r>
            <a:r>
              <a:rPr lang="ja-JP" altLang="en-US" dirty="0" smtClean="0"/>
              <a:t>画面で</a:t>
            </a:r>
            <a:r>
              <a:rPr lang="en-US" altLang="ja-JP" dirty="0" smtClean="0"/>
              <a:t>Note</a:t>
            </a:r>
            <a:r>
              <a:rPr lang="ja-JP" altLang="en-US" sz="1050" dirty="0" smtClean="0"/>
              <a:t>（任意の名称）</a:t>
            </a:r>
            <a:r>
              <a:rPr lang="ja-JP" altLang="en-US" dirty="0" smtClean="0"/>
              <a:t>、</a:t>
            </a:r>
            <a:r>
              <a:rPr lang="en-US" altLang="ja-JP" dirty="0"/>
              <a:t>Select </a:t>
            </a:r>
            <a:r>
              <a:rPr lang="en-US" altLang="ja-JP" dirty="0" smtClean="0"/>
              <a:t>scopes</a:t>
            </a:r>
            <a:r>
              <a:rPr lang="ja-JP" altLang="en-US" dirty="0" smtClean="0"/>
              <a:t>を全て選択し、</a:t>
            </a:r>
            <a:r>
              <a:rPr lang="en-US" altLang="ja-JP" dirty="0" smtClean="0"/>
              <a:t>Generate token</a:t>
            </a:r>
            <a:r>
              <a:rPr lang="ja-JP" altLang="en-US" dirty="0"/>
              <a:t>ボタンを選択します</a:t>
            </a:r>
            <a:r>
              <a:rPr lang="ja-JP" altLang="en-US" dirty="0" smtClean="0"/>
              <a:t>。</a:t>
            </a:r>
            <a:endParaRPr lang="en-US" altLang="ja-JP" dirty="0" smtClean="0"/>
          </a:p>
          <a:p>
            <a:pPr lvl="1"/>
            <a:r>
              <a:rPr lang="ja-JP" altLang="en-US" dirty="0" smtClean="0"/>
              <a:t>表示されたトークン </a:t>
            </a:r>
            <a:r>
              <a:rPr lang="en-US" altLang="ja-JP" dirty="0" smtClean="0"/>
              <a:t>(</a:t>
            </a:r>
            <a:r>
              <a:rPr lang="en-US" altLang="ja-JP" dirty="0" err="1"/>
              <a:t>ghp</a:t>
            </a:r>
            <a:r>
              <a:rPr lang="en-US" altLang="ja-JP" dirty="0" smtClean="0"/>
              <a:t>_***)</a:t>
            </a:r>
            <a:r>
              <a:rPr lang="ja-JP" altLang="en-US" dirty="0" smtClean="0"/>
              <a:t> を後に使用しますので</a:t>
            </a:r>
            <a:r>
              <a:rPr lang="ja-JP" altLang="en-US" dirty="0"/>
              <a:t>控えてください</a:t>
            </a:r>
            <a:r>
              <a:rPr lang="ja-JP" altLang="en-US" dirty="0" smtClean="0"/>
              <a:t>。</a:t>
            </a:r>
            <a:endParaRPr lang="en-US" altLang="ja-JP" dirty="0" smtClean="0"/>
          </a:p>
          <a:p>
            <a:pPr marL="180000" lvl="1" indent="0">
              <a:buNone/>
            </a:pPr>
            <a:r>
              <a:rPr lang="ja-JP" altLang="en-US" dirty="0"/>
              <a:t>　</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a:t>
            </a:r>
            <a:r>
              <a:rPr lang="en-US" altLang="ja-JP" b="1" dirty="0"/>
              <a:t>3</a:t>
            </a:r>
            <a:r>
              <a:rPr lang="en-US" altLang="ja-JP" b="1" dirty="0" smtClean="0"/>
              <a:t>/4)</a:t>
            </a:r>
            <a:endParaRPr kumimoji="1" lang="ja-JP" altLang="en-US" dirty="0"/>
          </a:p>
        </p:txBody>
      </p:sp>
      <p:pic>
        <p:nvPicPr>
          <p:cNvPr id="7" name="図 6"/>
          <p:cNvPicPr>
            <a:picLocks noChangeAspect="1"/>
          </p:cNvPicPr>
          <p:nvPr/>
        </p:nvPicPr>
        <p:blipFill rotWithShape="1">
          <a:blip r:embed="rId2"/>
          <a:srcRect l="73218" t="1" b="49194"/>
          <a:stretch/>
        </p:blipFill>
        <p:spPr>
          <a:xfrm>
            <a:off x="266895" y="3233376"/>
            <a:ext cx="1431103" cy="1350130"/>
          </a:xfrm>
          <a:prstGeom prst="rect">
            <a:avLst/>
          </a:prstGeom>
        </p:spPr>
      </p:pic>
      <p:sp>
        <p:nvSpPr>
          <p:cNvPr id="4" name="角丸四角形 3"/>
          <p:cNvSpPr/>
          <p:nvPr/>
        </p:nvSpPr>
        <p:spPr bwMode="auto">
          <a:xfrm>
            <a:off x="1165328" y="3233379"/>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3"/>
          <a:srcRect b="55987"/>
          <a:stretch/>
        </p:blipFill>
        <p:spPr>
          <a:xfrm>
            <a:off x="2142207" y="3215692"/>
            <a:ext cx="1433513" cy="1224134"/>
          </a:xfrm>
          <a:prstGeom prst="rect">
            <a:avLst/>
          </a:prstGeom>
        </p:spPr>
      </p:pic>
      <p:pic>
        <p:nvPicPr>
          <p:cNvPr id="10" name="図 9"/>
          <p:cNvPicPr>
            <a:picLocks noChangeAspect="1"/>
          </p:cNvPicPr>
          <p:nvPr/>
        </p:nvPicPr>
        <p:blipFill rotWithShape="1">
          <a:blip r:embed="rId4"/>
          <a:srcRect t="47075" r="1513" b="19738"/>
          <a:stretch/>
        </p:blipFill>
        <p:spPr>
          <a:xfrm>
            <a:off x="2132416" y="4484833"/>
            <a:ext cx="1440167" cy="888383"/>
          </a:xfrm>
          <a:prstGeom prst="rect">
            <a:avLst/>
          </a:prstGeom>
        </p:spPr>
      </p:pic>
      <p:sp>
        <p:nvSpPr>
          <p:cNvPr id="11" name="角丸四角形 10"/>
          <p:cNvSpPr/>
          <p:nvPr/>
        </p:nvSpPr>
        <p:spPr bwMode="auto">
          <a:xfrm>
            <a:off x="2359532" y="4797151"/>
            <a:ext cx="1006447" cy="18821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右矢印 11"/>
          <p:cNvSpPr/>
          <p:nvPr/>
        </p:nvSpPr>
        <p:spPr bwMode="auto">
          <a:xfrm>
            <a:off x="1730710" y="353436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rotWithShape="1">
          <a:blip r:embed="rId5"/>
          <a:srcRect l="1" r="6468"/>
          <a:stretch/>
        </p:blipFill>
        <p:spPr>
          <a:xfrm>
            <a:off x="4091953" y="3233376"/>
            <a:ext cx="4249511" cy="1170146"/>
          </a:xfrm>
          <a:prstGeom prst="rect">
            <a:avLst/>
          </a:prstGeom>
        </p:spPr>
      </p:pic>
      <p:sp>
        <p:nvSpPr>
          <p:cNvPr id="14" name="右矢印 13"/>
          <p:cNvSpPr/>
          <p:nvPr/>
        </p:nvSpPr>
        <p:spPr bwMode="auto">
          <a:xfrm>
            <a:off x="3647728" y="354099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 15"/>
          <p:cNvSpPr/>
          <p:nvPr/>
        </p:nvSpPr>
        <p:spPr bwMode="auto">
          <a:xfrm>
            <a:off x="4337255" y="4160965"/>
            <a:ext cx="997140" cy="18835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7677061" y="3789040"/>
            <a:ext cx="499493" cy="21055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9" name="図 18"/>
          <p:cNvPicPr>
            <a:picLocks noChangeAspect="1"/>
          </p:cNvPicPr>
          <p:nvPr/>
        </p:nvPicPr>
        <p:blipFill rotWithShape="1">
          <a:blip r:embed="rId6"/>
          <a:srcRect t="19523" r="11613" b="21909"/>
          <a:stretch/>
        </p:blipFill>
        <p:spPr>
          <a:xfrm>
            <a:off x="4095156" y="4459416"/>
            <a:ext cx="4243106" cy="1456015"/>
          </a:xfrm>
          <a:prstGeom prst="rect">
            <a:avLst/>
          </a:prstGeom>
        </p:spPr>
      </p:pic>
      <p:pic>
        <p:nvPicPr>
          <p:cNvPr id="20" name="図 19"/>
          <p:cNvPicPr>
            <a:picLocks noChangeAspect="1"/>
          </p:cNvPicPr>
          <p:nvPr/>
        </p:nvPicPr>
        <p:blipFill rotWithShape="1">
          <a:blip r:embed="rId7"/>
          <a:srcRect t="62474" r="11778" b="21967"/>
          <a:stretch/>
        </p:blipFill>
        <p:spPr>
          <a:xfrm>
            <a:off x="4093148" y="5949280"/>
            <a:ext cx="4247123" cy="388856"/>
          </a:xfrm>
          <a:prstGeom prst="rect">
            <a:avLst/>
          </a:prstGeom>
        </p:spPr>
      </p:pic>
      <p:sp>
        <p:nvSpPr>
          <p:cNvPr id="21" name="角丸四角形 20"/>
          <p:cNvSpPr/>
          <p:nvPr/>
        </p:nvSpPr>
        <p:spPr bwMode="auto">
          <a:xfrm>
            <a:off x="5328719" y="4786125"/>
            <a:ext cx="2969837" cy="1100182"/>
          </a:xfrm>
          <a:prstGeom prst="roundRect">
            <a:avLst>
              <a:gd name="adj" fmla="val 11157"/>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5375920" y="5980943"/>
            <a:ext cx="611342"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3" name="図 22"/>
          <p:cNvPicPr>
            <a:picLocks noChangeAspect="1"/>
          </p:cNvPicPr>
          <p:nvPr/>
        </p:nvPicPr>
        <p:blipFill rotWithShape="1">
          <a:blip r:embed="rId2"/>
          <a:srcRect l="73218" t="72845"/>
          <a:stretch/>
        </p:blipFill>
        <p:spPr>
          <a:xfrm>
            <a:off x="266895" y="4651578"/>
            <a:ext cx="1431103" cy="721638"/>
          </a:xfrm>
          <a:prstGeom prst="rect">
            <a:avLst/>
          </a:prstGeom>
        </p:spPr>
      </p:pic>
      <p:sp>
        <p:nvSpPr>
          <p:cNvPr id="8" name="角丸四角形 7"/>
          <p:cNvSpPr/>
          <p:nvPr/>
        </p:nvSpPr>
        <p:spPr bwMode="auto">
          <a:xfrm>
            <a:off x="570566" y="4923946"/>
            <a:ext cx="902347" cy="23324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4" name="図 23"/>
          <p:cNvPicPr>
            <a:picLocks noChangeAspect="1"/>
          </p:cNvPicPr>
          <p:nvPr/>
        </p:nvPicPr>
        <p:blipFill rotWithShape="1">
          <a:blip r:embed="rId8"/>
          <a:srcRect r="30714"/>
          <a:stretch/>
        </p:blipFill>
        <p:spPr>
          <a:xfrm>
            <a:off x="8599321" y="4464793"/>
            <a:ext cx="3323638" cy="1839058"/>
          </a:xfrm>
          <a:prstGeom prst="rect">
            <a:avLst/>
          </a:prstGeom>
        </p:spPr>
      </p:pic>
      <p:sp>
        <p:nvSpPr>
          <p:cNvPr id="25" name="角丸四角形 24"/>
          <p:cNvSpPr/>
          <p:nvPr/>
        </p:nvSpPr>
        <p:spPr bwMode="auto">
          <a:xfrm>
            <a:off x="9928494" y="6015945"/>
            <a:ext cx="1584176" cy="26255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右矢印 27"/>
          <p:cNvSpPr/>
          <p:nvPr/>
        </p:nvSpPr>
        <p:spPr bwMode="auto">
          <a:xfrm>
            <a:off x="8328248" y="5437274"/>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9" name="角丸四角形吹き出し 28"/>
          <p:cNvSpPr/>
          <p:nvPr/>
        </p:nvSpPr>
        <p:spPr bwMode="auto">
          <a:xfrm>
            <a:off x="10604356" y="5641542"/>
            <a:ext cx="899784" cy="244765"/>
          </a:xfrm>
          <a:prstGeom prst="wedgeRoundRectCallout">
            <a:avLst>
              <a:gd name="adj1" fmla="val -28368"/>
              <a:gd name="adj2" fmla="val 91104"/>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トークン</a:t>
            </a:r>
          </a:p>
        </p:txBody>
      </p:sp>
      <p:sp>
        <p:nvSpPr>
          <p:cNvPr id="26" name="角丸四角形吹き出し 25"/>
          <p:cNvSpPr/>
          <p:nvPr/>
        </p:nvSpPr>
        <p:spPr bwMode="auto">
          <a:xfrm>
            <a:off x="293582" y="3861849"/>
            <a:ext cx="1272218" cy="291207"/>
          </a:xfrm>
          <a:prstGeom prst="wedgeRoundRectCallout">
            <a:avLst>
              <a:gd name="adj1" fmla="val 38349"/>
              <a:gd name="adj2" fmla="val -166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00" dirty="0" smtClean="0">
                <a:latin typeface="+mn-ea"/>
              </a:rPr>
              <a:t>アカウントメニュー</a:t>
            </a:r>
          </a:p>
        </p:txBody>
      </p:sp>
      <p:sp>
        <p:nvSpPr>
          <p:cNvPr id="18" name="右矢印 17"/>
          <p:cNvSpPr/>
          <p:nvPr/>
        </p:nvSpPr>
        <p:spPr bwMode="auto">
          <a:xfrm rot="5400000">
            <a:off x="6017745" y="4192347"/>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892825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4968618"/>
          </a:xfrm>
        </p:spPr>
        <p:txBody>
          <a:bodyPr>
            <a:normAutofit/>
          </a:bodyPr>
          <a:lstStyle/>
          <a:p>
            <a:r>
              <a:rPr kumimoji="1" lang="en-US" altLang="ja-JP" dirty="0" err="1" smtClean="0"/>
              <a:t>IaC</a:t>
            </a:r>
            <a:r>
              <a:rPr kumimoji="1" lang="ja-JP" altLang="en-US" dirty="0" smtClean="0"/>
              <a:t>用リポジトリの準備</a:t>
            </a:r>
            <a:endParaRPr kumimoji="1" lang="en-US" altLang="ja-JP" dirty="0" smtClean="0"/>
          </a:p>
          <a:p>
            <a:pPr marL="180000" lvl="1" indent="0">
              <a:buNone/>
            </a:pPr>
            <a:r>
              <a:rPr lang="en-US" altLang="ja-JP" dirty="0" smtClean="0"/>
              <a:t>Manifest</a:t>
            </a:r>
            <a:r>
              <a:rPr lang="ja-JP" altLang="en-US" dirty="0" smtClean="0"/>
              <a:t>を</a:t>
            </a:r>
            <a:r>
              <a:rPr lang="ja-JP" altLang="en-US" dirty="0"/>
              <a:t>格納する</a:t>
            </a:r>
            <a:r>
              <a:rPr lang="en-US" altLang="ja-JP" dirty="0" err="1"/>
              <a:t>Git</a:t>
            </a:r>
            <a:r>
              <a:rPr lang="ja-JP" altLang="en-US" dirty="0"/>
              <a:t>リポジトリ</a:t>
            </a:r>
            <a:r>
              <a:rPr lang="ja-JP" altLang="en-US" dirty="0" smtClean="0"/>
              <a:t>を２つ用意</a:t>
            </a:r>
            <a:r>
              <a:rPr lang="ja-JP" altLang="en-US" dirty="0"/>
              <a:t>します</a:t>
            </a:r>
            <a:r>
              <a:rPr lang="ja-JP" altLang="en-US" dirty="0" smtClean="0"/>
              <a:t>。</a:t>
            </a:r>
            <a:endParaRPr lang="en-US" altLang="ja-JP" dirty="0" smtClean="0"/>
          </a:p>
          <a:p>
            <a:pPr lvl="1"/>
            <a:r>
              <a:rPr lang="ja-JP" altLang="en-US" dirty="0"/>
              <a:t>ブラウザにて自身の</a:t>
            </a:r>
            <a:r>
              <a:rPr lang="en-US" altLang="ja-JP" dirty="0"/>
              <a:t>GitHub</a:t>
            </a:r>
            <a:r>
              <a:rPr lang="ja-JP" altLang="en-US" dirty="0"/>
              <a:t>のアカウントで</a:t>
            </a:r>
            <a:r>
              <a:rPr lang="en-US" altLang="ja-JP" dirty="0"/>
              <a:t>GitHub</a:t>
            </a:r>
            <a:r>
              <a:rPr lang="ja-JP" altLang="en-US" dirty="0"/>
              <a:t>にサインインします。</a:t>
            </a:r>
            <a:endParaRPr lang="en-US" altLang="ja-JP" dirty="0"/>
          </a:p>
          <a:p>
            <a:pPr lvl="1"/>
            <a:r>
              <a:rPr lang="ja-JP" altLang="en-US" dirty="0"/>
              <a:t>アカウントメニュー</a:t>
            </a:r>
            <a:r>
              <a:rPr lang="ja-JP" altLang="en-US" dirty="0" smtClean="0"/>
              <a:t>から</a:t>
            </a:r>
            <a:r>
              <a:rPr lang="en-US" altLang="ja-JP" dirty="0" smtClean="0"/>
              <a:t>Your </a:t>
            </a:r>
            <a:r>
              <a:rPr lang="en-US" altLang="ja-JP" dirty="0" err="1" smtClean="0"/>
              <a:t>Repositries</a:t>
            </a:r>
            <a:r>
              <a:rPr lang="ja-JP" altLang="en-US" dirty="0" smtClean="0"/>
              <a:t>を</a:t>
            </a:r>
            <a:r>
              <a:rPr lang="ja-JP" altLang="en-US" dirty="0"/>
              <a:t>選択します。</a:t>
            </a:r>
            <a:endParaRPr lang="en-US" altLang="ja-JP" dirty="0"/>
          </a:p>
          <a:p>
            <a:pPr lvl="1"/>
            <a:r>
              <a:rPr lang="en-US" altLang="ja-JP" dirty="0" smtClean="0"/>
              <a:t>New</a:t>
            </a:r>
            <a:r>
              <a:rPr lang="ja-JP" altLang="en-US" dirty="0" smtClean="0"/>
              <a:t>を</a:t>
            </a:r>
            <a:r>
              <a:rPr lang="ja-JP" altLang="en-US" dirty="0"/>
              <a:t>選択</a:t>
            </a:r>
            <a:r>
              <a:rPr lang="ja-JP" altLang="en-US" dirty="0" smtClean="0"/>
              <a:t>し、図で示した値を入力し、</a:t>
            </a:r>
            <a:r>
              <a:rPr lang="en-US" altLang="ja-JP" dirty="0" smtClean="0"/>
              <a:t>Create </a:t>
            </a:r>
            <a:r>
              <a:rPr lang="en-US" altLang="ja-JP" dirty="0" err="1" smtClean="0"/>
              <a:t>repositry</a:t>
            </a:r>
            <a:r>
              <a:rPr lang="ja-JP" altLang="en-US" dirty="0" smtClean="0"/>
              <a:t>を選択します。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2.2 </a:t>
            </a:r>
            <a:r>
              <a:rPr lang="ja-JP" altLang="en-US" b="1" dirty="0"/>
              <a:t>リポジトリ準備</a:t>
            </a:r>
            <a:r>
              <a:rPr lang="en-US" altLang="ja-JP" b="1" dirty="0" smtClean="0"/>
              <a:t>(</a:t>
            </a:r>
            <a:r>
              <a:rPr lang="en-US" altLang="ja-JP" b="1" dirty="0"/>
              <a:t>4</a:t>
            </a:r>
            <a:r>
              <a:rPr lang="en-US" altLang="ja-JP" b="1" dirty="0" smtClean="0"/>
              <a:t>/4)</a:t>
            </a:r>
            <a:endParaRPr kumimoji="1" lang="ja-JP" altLang="en-US" dirty="0"/>
          </a:p>
        </p:txBody>
      </p:sp>
      <p:pic>
        <p:nvPicPr>
          <p:cNvPr id="2" name="図 1"/>
          <p:cNvPicPr>
            <a:picLocks noChangeAspect="1"/>
          </p:cNvPicPr>
          <p:nvPr/>
        </p:nvPicPr>
        <p:blipFill rotWithShape="1">
          <a:blip r:embed="rId2"/>
          <a:srcRect l="18218"/>
          <a:stretch/>
        </p:blipFill>
        <p:spPr>
          <a:xfrm>
            <a:off x="4580407" y="2516411"/>
            <a:ext cx="3649505" cy="3948113"/>
          </a:xfrm>
          <a:prstGeom prst="rect">
            <a:avLst/>
          </a:prstGeom>
          <a:ln>
            <a:solidFill>
              <a:schemeClr val="accent1"/>
            </a:solidFill>
          </a:ln>
        </p:spPr>
      </p:pic>
      <p:sp>
        <p:nvSpPr>
          <p:cNvPr id="5" name="角丸四角形吹き出し 4"/>
          <p:cNvSpPr/>
          <p:nvPr/>
        </p:nvSpPr>
        <p:spPr bwMode="auto">
          <a:xfrm>
            <a:off x="7176120" y="5013137"/>
            <a:ext cx="3785955" cy="365226"/>
          </a:xfrm>
          <a:prstGeom prst="wedgeRoundRectCallout">
            <a:avLst>
              <a:gd name="adj1" fmla="val -59792"/>
              <a:gd name="adj2" fmla="val 54696"/>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smtClean="0">
                <a:latin typeface="+mn-ea"/>
              </a:rPr>
              <a:t>「</a:t>
            </a:r>
            <a:r>
              <a:rPr lang="en-US" altLang="ja-JP" sz="1400" dirty="0" smtClean="0">
                <a:latin typeface="+mn-ea"/>
              </a:rPr>
              <a:t>Add a README File</a:t>
            </a:r>
            <a:r>
              <a:rPr lang="ja-JP" altLang="en-US" sz="1400" dirty="0" smtClean="0">
                <a:latin typeface="+mn-ea"/>
              </a:rPr>
              <a:t>」をチェック</a:t>
            </a:r>
            <a:r>
              <a:rPr lang="en-US" altLang="ja-JP" sz="1400" dirty="0" smtClean="0">
                <a:latin typeface="+mn-ea"/>
              </a:rPr>
              <a:t>ON</a:t>
            </a:r>
            <a:endParaRPr kumimoji="1" lang="ja-JP" altLang="en-US" sz="1400" dirty="0" smtClean="0">
              <a:latin typeface="+mn-ea"/>
            </a:endParaRPr>
          </a:p>
        </p:txBody>
      </p:sp>
      <p:sp>
        <p:nvSpPr>
          <p:cNvPr id="7" name="角丸四角形吹き出し 6"/>
          <p:cNvSpPr/>
          <p:nvPr/>
        </p:nvSpPr>
        <p:spPr bwMode="auto">
          <a:xfrm>
            <a:off x="7106984" y="2694642"/>
            <a:ext cx="3855092" cy="976485"/>
          </a:xfrm>
          <a:prstGeom prst="wedgeRoundRectCallout">
            <a:avLst>
              <a:gd name="adj1" fmla="val -55334"/>
              <a:gd name="adj2" fmla="val 4749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400" dirty="0">
                <a:latin typeface="+mn-ea"/>
              </a:rPr>
              <a:t>次</a:t>
            </a:r>
            <a:r>
              <a:rPr lang="ja-JP" altLang="en-US" sz="1400" dirty="0" smtClean="0">
                <a:latin typeface="+mn-ea"/>
              </a:rPr>
              <a:t>の</a:t>
            </a:r>
            <a:r>
              <a:rPr lang="en-US" altLang="ja-JP" sz="1400" dirty="0" smtClean="0">
                <a:latin typeface="+mn-ea"/>
              </a:rPr>
              <a:t>Repository name</a:t>
            </a:r>
            <a:r>
              <a:rPr lang="ja-JP" altLang="en-US" sz="1400" dirty="0" smtClean="0">
                <a:latin typeface="+mn-ea"/>
              </a:rPr>
              <a:t>を指定</a:t>
            </a:r>
            <a:endParaRPr lang="en-US" altLang="ja-JP" sz="1400" dirty="0" smtClean="0">
              <a:latin typeface="+mn-ea"/>
            </a:endParaRPr>
          </a:p>
          <a:p>
            <a:r>
              <a:rPr lang="ja-JP" altLang="en-US" sz="1400" dirty="0">
                <a:latin typeface="+mn-ea"/>
              </a:rPr>
              <a:t>１</a:t>
            </a:r>
            <a:r>
              <a:rPr lang="ja-JP" altLang="en-US" sz="1400" dirty="0" smtClean="0">
                <a:latin typeface="+mn-ea"/>
              </a:rPr>
              <a:t>：</a:t>
            </a:r>
            <a:r>
              <a:rPr lang="en-US" altLang="ja-JP" sz="1400" dirty="0" smtClean="0">
                <a:latin typeface="+mn-ea"/>
              </a:rPr>
              <a:t>epoch-sample-staging-manifest</a:t>
            </a:r>
          </a:p>
          <a:p>
            <a:r>
              <a:rPr lang="ja-JP" altLang="en-US" sz="1400" dirty="0">
                <a:latin typeface="+mn-ea"/>
              </a:rPr>
              <a:t>２</a:t>
            </a:r>
            <a:r>
              <a:rPr kumimoji="1" lang="ja-JP" altLang="en-US" sz="1400" dirty="0" smtClean="0">
                <a:latin typeface="+mn-ea"/>
              </a:rPr>
              <a:t>：</a:t>
            </a:r>
            <a:r>
              <a:rPr kumimoji="1" lang="en-US" altLang="ja-JP" sz="1400" dirty="0" smtClean="0">
                <a:latin typeface="+mn-ea"/>
              </a:rPr>
              <a:t>epoch-sample-production-manifest</a:t>
            </a:r>
            <a:endParaRPr kumimoji="1" lang="ja-JP" altLang="en-US" sz="1400" dirty="0" smtClean="0">
              <a:latin typeface="+mn-ea"/>
            </a:endParaRPr>
          </a:p>
        </p:txBody>
      </p:sp>
      <p:sp>
        <p:nvSpPr>
          <p:cNvPr id="8" name="角丸四角形 7"/>
          <p:cNvSpPr/>
          <p:nvPr/>
        </p:nvSpPr>
        <p:spPr bwMode="auto">
          <a:xfrm>
            <a:off x="5466345" y="3671127"/>
            <a:ext cx="1445398"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4625876" y="5347545"/>
            <a:ext cx="2220943"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角丸四角形 9"/>
          <p:cNvSpPr/>
          <p:nvPr/>
        </p:nvSpPr>
        <p:spPr bwMode="auto">
          <a:xfrm>
            <a:off x="4576662" y="6189295"/>
            <a:ext cx="1068817"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rotWithShape="1">
          <a:blip r:embed="rId3"/>
          <a:srcRect l="73218" t="1" b="49194"/>
          <a:stretch/>
        </p:blipFill>
        <p:spPr>
          <a:xfrm>
            <a:off x="703105" y="2902330"/>
            <a:ext cx="1144882" cy="1080119"/>
          </a:xfrm>
          <a:prstGeom prst="rect">
            <a:avLst/>
          </a:prstGeom>
        </p:spPr>
      </p:pic>
      <p:sp>
        <p:nvSpPr>
          <p:cNvPr id="14" name="角丸四角形 13"/>
          <p:cNvSpPr/>
          <p:nvPr/>
        </p:nvSpPr>
        <p:spPr bwMode="auto">
          <a:xfrm>
            <a:off x="1377809" y="2902330"/>
            <a:ext cx="374972"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角丸四角形 14"/>
          <p:cNvSpPr/>
          <p:nvPr/>
        </p:nvSpPr>
        <p:spPr bwMode="auto">
          <a:xfrm>
            <a:off x="931133" y="3561835"/>
            <a:ext cx="82164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703105" y="2492023"/>
            <a:ext cx="992919" cy="260584"/>
          </a:xfrm>
          <a:prstGeom prst="wedgeRoundRectCallout">
            <a:avLst>
              <a:gd name="adj1" fmla="val 34152"/>
              <a:gd name="adj2" fmla="val 109148"/>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800" dirty="0" smtClean="0">
                <a:latin typeface="+mn-ea"/>
              </a:rPr>
              <a:t>アカウントメニュー</a:t>
            </a:r>
          </a:p>
        </p:txBody>
      </p:sp>
      <p:pic>
        <p:nvPicPr>
          <p:cNvPr id="4" name="図 3"/>
          <p:cNvPicPr>
            <a:picLocks noChangeAspect="1"/>
          </p:cNvPicPr>
          <p:nvPr/>
        </p:nvPicPr>
        <p:blipFill rotWithShape="1">
          <a:blip r:embed="rId4"/>
          <a:srcRect l="11785"/>
          <a:stretch/>
        </p:blipFill>
        <p:spPr>
          <a:xfrm>
            <a:off x="691083" y="4494632"/>
            <a:ext cx="2900940" cy="743054"/>
          </a:xfrm>
          <a:prstGeom prst="rect">
            <a:avLst/>
          </a:prstGeom>
          <a:ln>
            <a:solidFill>
              <a:schemeClr val="tx1"/>
            </a:solidFill>
          </a:ln>
        </p:spPr>
      </p:pic>
      <p:sp>
        <p:nvSpPr>
          <p:cNvPr id="17" name="角丸四角形 16"/>
          <p:cNvSpPr/>
          <p:nvPr/>
        </p:nvSpPr>
        <p:spPr bwMode="auto">
          <a:xfrm>
            <a:off x="3094738" y="4980526"/>
            <a:ext cx="542754"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右矢印 17"/>
          <p:cNvSpPr/>
          <p:nvPr/>
        </p:nvSpPr>
        <p:spPr bwMode="auto">
          <a:xfrm>
            <a:off x="3881351" y="4494632"/>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右矢印 18"/>
          <p:cNvSpPr/>
          <p:nvPr/>
        </p:nvSpPr>
        <p:spPr bwMode="auto">
          <a:xfrm rot="5400000">
            <a:off x="1084342" y="4000786"/>
            <a:ext cx="360040" cy="504056"/>
          </a:xfrm>
          <a:prstGeom prst="rightArrow">
            <a:avLst/>
          </a:prstGeom>
          <a:solidFill>
            <a:schemeClr val="accent2">
              <a:lumMod val="60000"/>
              <a:lumOff val="40000"/>
            </a:schemeClr>
          </a:solidFill>
          <a:ln w="12700">
            <a:solidFill>
              <a:schemeClr val="accent2">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768949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テンプレートファイルのダウンロード</a:t>
            </a:r>
            <a:endParaRPr lang="en-US" altLang="ja-JP" dirty="0" smtClean="0"/>
          </a:p>
          <a:p>
            <a:pPr marL="180000" lvl="1" indent="0">
              <a:buNone/>
            </a:pPr>
            <a:r>
              <a:rPr lang="en-US" altLang="ja-JP" dirty="0" smtClean="0"/>
              <a:t>EPOCH</a:t>
            </a:r>
            <a:r>
              <a:rPr lang="ja-JP" altLang="en-US" dirty="0" smtClean="0"/>
              <a:t>にアップロードする</a:t>
            </a:r>
            <a:r>
              <a:rPr lang="en-US" altLang="ja-JP" dirty="0" smtClean="0"/>
              <a:t>Manifest</a:t>
            </a:r>
            <a:r>
              <a:rPr lang="ja-JP" altLang="en-US" dirty="0" smtClean="0"/>
              <a:t>テンプレートファイル（２ファイル）をダウンロードします。</a:t>
            </a:r>
            <a:endParaRPr lang="en-US" altLang="ja-JP" dirty="0" smtClean="0"/>
          </a:p>
          <a:p>
            <a:pPr marL="180000" lvl="1" indent="0">
              <a:buNone/>
            </a:pPr>
            <a:endParaRPr lang="en-US" altLang="ja-JP" dirty="0" smtClean="0"/>
          </a:p>
          <a:p>
            <a:pPr lvl="1"/>
            <a:r>
              <a:rPr lang="ja-JP" altLang="en-US" dirty="0" smtClean="0"/>
              <a:t>ブラウザで以下の</a:t>
            </a:r>
            <a:r>
              <a:rPr lang="en-US" altLang="ja-JP" dirty="0" smtClean="0"/>
              <a:t>URL</a:t>
            </a:r>
            <a:r>
              <a:rPr lang="ja-JP" altLang="en-US" dirty="0" smtClean="0"/>
              <a:t>を表示します。</a:t>
            </a:r>
            <a:endParaRPr lang="en-US" altLang="ja-JP" dirty="0" smtClean="0"/>
          </a:p>
          <a:p>
            <a:pPr marL="180000" lvl="1" indent="0">
              <a:buNone/>
            </a:pPr>
            <a:r>
              <a:rPr lang="ja-JP" altLang="en-US" sz="1400" dirty="0" smtClean="0"/>
              <a:t>　ファイル１：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raw.githubusercontent.com/exastro-suite/epoch-sample-app/master/manifest-template/api-app.yaml</a:t>
            </a:r>
          </a:p>
          <a:p>
            <a:pPr marL="180000" lvl="1" indent="0">
              <a:buNone/>
            </a:pPr>
            <a:r>
              <a:rPr lang="ja-JP" altLang="en-US" sz="1400" dirty="0"/>
              <a:t>　</a:t>
            </a:r>
            <a:r>
              <a:rPr lang="ja-JP" altLang="en-US" sz="1400" dirty="0" smtClean="0"/>
              <a:t>ファイル２：　</a:t>
            </a:r>
            <a:r>
              <a:rPr lang="en-US" altLang="ja-JP" sz="1400" dirty="0" smtClean="0">
                <a:hlinkClick r:id="rId2"/>
              </a:rPr>
              <a:t>https</a:t>
            </a:r>
            <a:r>
              <a:rPr lang="en-US" altLang="ja-JP" sz="1400" dirty="0">
                <a:hlinkClick r:id="rId2"/>
              </a:rPr>
              <a:t>://</a:t>
            </a:r>
            <a:r>
              <a:rPr lang="en-US" altLang="ja-JP" sz="1400" dirty="0" smtClean="0">
                <a:hlinkClick r:id="rId2"/>
              </a:rPr>
              <a:t>raw.githubusercontent.com/exastro-suite/epoch-sample-app/master/manifest-template/ui-app.yaml</a:t>
            </a:r>
            <a:endParaRPr lang="en-US" altLang="ja-JP" sz="1400" dirty="0">
              <a:hlinkClick r:id="rId2"/>
            </a:endParaRPr>
          </a:p>
          <a:p>
            <a:pPr lvl="1"/>
            <a:endParaRPr lang="en-US" altLang="ja-JP" sz="1400" dirty="0" smtClean="0"/>
          </a:p>
          <a:p>
            <a:pPr lvl="1"/>
            <a:r>
              <a:rPr lang="ja-JP" altLang="en-US" dirty="0"/>
              <a:t>ブラウザ</a:t>
            </a:r>
            <a:r>
              <a:rPr lang="ja-JP" altLang="en-US" dirty="0" smtClean="0"/>
              <a:t>に</a:t>
            </a:r>
            <a:r>
              <a:rPr lang="en-US" altLang="ja-JP" dirty="0" smtClean="0"/>
              <a:t>Manifest</a:t>
            </a:r>
            <a:r>
              <a:rPr lang="ja-JP" altLang="en-US" dirty="0" smtClean="0"/>
              <a:t>テンプレートが表示されますので、操作している</a:t>
            </a:r>
            <a:r>
              <a:rPr lang="en-US" altLang="ja-JP" dirty="0" smtClean="0"/>
              <a:t>PC</a:t>
            </a:r>
            <a:r>
              <a:rPr lang="ja-JP" altLang="en-US" dirty="0" err="1" smtClean="0"/>
              <a:t>に保</a:t>
            </a:r>
            <a:r>
              <a:rPr lang="ja-JP" altLang="en-US" dirty="0" smtClean="0"/>
              <a:t>存します。</a:t>
            </a:r>
            <a:endParaRPr lang="en-US" altLang="ja-JP" dirty="0"/>
          </a:p>
          <a:p>
            <a:pPr marL="180000" lvl="1" indent="0">
              <a:buNone/>
            </a:pPr>
            <a:endParaRPr lang="en-US" altLang="ja-JP" sz="1400" dirty="0" smtClean="0">
              <a:hlinkClick r:id="rId2"/>
            </a:endParaRPr>
          </a:p>
        </p:txBody>
      </p:sp>
      <p:sp>
        <p:nvSpPr>
          <p:cNvPr id="6" name="タイトル 5"/>
          <p:cNvSpPr>
            <a:spLocks noGrp="1"/>
          </p:cNvSpPr>
          <p:nvPr>
            <p:ph type="title"/>
          </p:nvPr>
        </p:nvSpPr>
        <p:spPr/>
        <p:txBody>
          <a:bodyPr>
            <a:normAutofit/>
          </a:bodyPr>
          <a:lstStyle/>
          <a:p>
            <a:r>
              <a:rPr lang="en-US" altLang="ja-JP" b="1" dirty="0"/>
              <a:t>2.3 </a:t>
            </a:r>
            <a:r>
              <a:rPr lang="en-US" altLang="ja-JP" b="1" dirty="0" smtClean="0"/>
              <a:t>Manifest</a:t>
            </a:r>
            <a:r>
              <a:rPr lang="ja-JP" altLang="en-US" b="1" dirty="0" smtClean="0"/>
              <a:t>テンプレートファイルの準備</a:t>
            </a:r>
            <a:endParaRPr kumimoji="1" lang="ja-JP" altLang="en-US" dirty="0"/>
          </a:p>
        </p:txBody>
      </p:sp>
      <p:pic>
        <p:nvPicPr>
          <p:cNvPr id="2" name="図 1"/>
          <p:cNvPicPr>
            <a:picLocks noChangeAspect="1"/>
          </p:cNvPicPr>
          <p:nvPr/>
        </p:nvPicPr>
        <p:blipFill>
          <a:blip r:embed="rId3"/>
          <a:stretch>
            <a:fillRect/>
          </a:stretch>
        </p:blipFill>
        <p:spPr>
          <a:xfrm>
            <a:off x="767408" y="3284984"/>
            <a:ext cx="3785595" cy="2753160"/>
          </a:xfrm>
          <a:prstGeom prst="rect">
            <a:avLst/>
          </a:prstGeom>
          <a:ln>
            <a:solidFill>
              <a:schemeClr val="tx1"/>
            </a:solidFill>
          </a:ln>
        </p:spPr>
      </p:pic>
      <p:sp>
        <p:nvSpPr>
          <p:cNvPr id="15" name="角丸四角形 14"/>
          <p:cNvSpPr/>
          <p:nvPr/>
        </p:nvSpPr>
        <p:spPr bwMode="auto">
          <a:xfrm>
            <a:off x="2447595" y="4448939"/>
            <a:ext cx="1512168" cy="28803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角丸四角形吹き出し 12"/>
          <p:cNvSpPr/>
          <p:nvPr/>
        </p:nvSpPr>
        <p:spPr bwMode="auto">
          <a:xfrm>
            <a:off x="4223792" y="3861048"/>
            <a:ext cx="5184576" cy="869242"/>
          </a:xfrm>
          <a:prstGeom prst="wedgeRoundRectCallout">
            <a:avLst>
              <a:gd name="adj1" fmla="val -55146"/>
              <a:gd name="adj2" fmla="val 3147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smtClean="0">
                <a:latin typeface="+mn-ea"/>
              </a:rPr>
              <a:t>コンテキストメニューで「名前を付けて保存」を選択します</a:t>
            </a:r>
            <a:endParaRPr kumimoji="1" lang="en-US" altLang="ja-JP" sz="1400" dirty="0" smtClean="0">
              <a:latin typeface="+mn-ea"/>
            </a:endParaRPr>
          </a:p>
          <a:p>
            <a:r>
              <a:rPr lang="ja-JP" altLang="en-US" sz="1400" dirty="0" smtClean="0">
                <a:latin typeface="+mn-ea"/>
              </a:rPr>
              <a:t>拡張子</a:t>
            </a:r>
            <a:r>
              <a:rPr lang="ja-JP" altLang="en-US" sz="1400" dirty="0">
                <a:latin typeface="+mn-ea"/>
              </a:rPr>
              <a:t>は</a:t>
            </a:r>
            <a:r>
              <a:rPr lang="en-US" altLang="ja-JP" sz="1400" dirty="0" err="1">
                <a:latin typeface="+mn-ea"/>
              </a:rPr>
              <a:t>yaml</a:t>
            </a:r>
            <a:r>
              <a:rPr lang="ja-JP" altLang="en-US" sz="1400" dirty="0" err="1">
                <a:latin typeface="+mn-ea"/>
              </a:rPr>
              <a:t>で</a:t>
            </a:r>
            <a:r>
              <a:rPr lang="ja-JP" altLang="en-US" sz="1400" dirty="0" err="1" smtClean="0">
                <a:latin typeface="+mn-ea"/>
              </a:rPr>
              <a:t>保</a:t>
            </a:r>
            <a:r>
              <a:rPr lang="ja-JP" altLang="en-US" sz="1400" dirty="0" smtClean="0">
                <a:latin typeface="+mn-ea"/>
              </a:rPr>
              <a:t>存してください</a:t>
            </a:r>
            <a:endParaRPr lang="ja-JP" altLang="en-US" sz="1400" dirty="0">
              <a:latin typeface="+mn-ea"/>
            </a:endParaRPr>
          </a:p>
        </p:txBody>
      </p:sp>
      <p:sp>
        <p:nvSpPr>
          <p:cNvPr id="7" name="テキスト ボックス 6"/>
          <p:cNvSpPr txBox="1"/>
          <p:nvPr/>
        </p:nvSpPr>
        <p:spPr>
          <a:xfrm>
            <a:off x="3791744" y="5599335"/>
            <a:ext cx="4608512"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で事前準備は</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完了しました。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ワークスペース作成へ進みましょう！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20685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3.</a:t>
            </a:r>
            <a:r>
              <a:rPr kumimoji="1" lang="ja-JP" altLang="en-US" dirty="0" smtClean="0"/>
              <a:t> </a:t>
            </a:r>
            <a:r>
              <a:rPr lang="ja-JP" altLang="en-US" dirty="0" smtClean="0"/>
              <a:t>ワークスペース</a:t>
            </a:r>
            <a:r>
              <a:rPr lang="ja-JP" altLang="en-US" dirty="0"/>
              <a:t>作成</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lang="ja-JP" altLang="en-US" dirty="0" smtClean="0"/>
              <a:t>ワーク</a:t>
            </a:r>
            <a:r>
              <a:rPr lang="ja-JP" altLang="en-US" dirty="0"/>
              <a:t>スペース</a:t>
            </a:r>
            <a:r>
              <a:rPr lang="ja-JP" altLang="en-US" dirty="0" smtClean="0"/>
              <a:t>を</a:t>
            </a:r>
            <a:r>
              <a:rPr lang="ja-JP" altLang="en-US" dirty="0"/>
              <a:t>作成</a:t>
            </a:r>
            <a:r>
              <a:rPr lang="ja-JP" altLang="en-US" dirty="0" smtClean="0"/>
              <a:t>し、</a:t>
            </a:r>
            <a:r>
              <a:rPr lang="en-US" altLang="ja-JP" dirty="0" smtClean="0"/>
              <a:t>CI/CD</a:t>
            </a:r>
            <a:r>
              <a:rPr lang="ja-JP" altLang="en-US" dirty="0" smtClean="0"/>
              <a:t>の準備をしましょう。</a:t>
            </a:r>
            <a:endParaRPr kumimoji="1" lang="ja-JP" altLang="en-US" dirty="0"/>
          </a:p>
        </p:txBody>
      </p:sp>
    </p:spTree>
    <p:extLst>
      <p:ext uri="{BB962C8B-B14F-4D97-AF65-F5344CB8AC3E}">
        <p14:creationId xmlns:p14="http://schemas.microsoft.com/office/powerpoint/2010/main" val="163693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フリーフォーム 44"/>
          <p:cNvSpPr>
            <a:spLocks noChangeAspect="1"/>
          </p:cNvSpPr>
          <p:nvPr/>
        </p:nvSpPr>
        <p:spPr bwMode="auto">
          <a:xfrm>
            <a:off x="886955" y="2910811"/>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a:t>ワークスペース</a:t>
            </a:r>
            <a:endParaRPr lang="en-US" altLang="ja-JP" dirty="0"/>
          </a:p>
          <a:p>
            <a:pPr marL="180000" lvl="1" indent="0">
              <a:buNone/>
            </a:pPr>
            <a:r>
              <a:rPr lang="en-US" altLang="ja-JP" dirty="0"/>
              <a:t>EPOCH</a:t>
            </a:r>
            <a:r>
              <a:rPr lang="ja-JP" altLang="en-US" dirty="0"/>
              <a:t>では、１つの開発環境をワークスペースという単位で管理します。</a:t>
            </a:r>
            <a:endParaRPr lang="en-US" altLang="ja-JP" dirty="0"/>
          </a:p>
          <a:p>
            <a:pPr marL="180000" lvl="1" indent="0">
              <a:buNone/>
            </a:pPr>
            <a:r>
              <a:rPr lang="ja-JP" altLang="en-US" dirty="0"/>
              <a:t>ワークスペース作成は、画面から入力された情報をもとに、各アプリケーションへ必要な情報を登録し、</a:t>
            </a:r>
            <a:r>
              <a:rPr lang="en-US" altLang="ja-JP" dirty="0"/>
              <a:t>CI/CD</a:t>
            </a:r>
            <a:r>
              <a:rPr lang="ja-JP" altLang="en-US" dirty="0"/>
              <a:t>の準備を行ないます。</a:t>
            </a:r>
            <a:endParaRPr lang="en-US" altLang="ja-JP" dirty="0"/>
          </a:p>
          <a:p>
            <a:pPr marL="180000" lvl="1" indent="0">
              <a:buNone/>
            </a:pPr>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lang="en-US" altLang="ja-JP" b="1" dirty="0"/>
              <a:t>3.1</a:t>
            </a:r>
            <a:r>
              <a:rPr lang="ja-JP" altLang="en-US" b="1" dirty="0"/>
              <a:t> ワークスペース</a:t>
            </a:r>
            <a:endParaRPr kumimoji="1" lang="ja-JP" altLang="en-US" dirty="0"/>
          </a:p>
        </p:txBody>
      </p:sp>
      <p:sp>
        <p:nvSpPr>
          <p:cNvPr id="7" name="直方体 6"/>
          <p:cNvSpPr/>
          <p:nvPr/>
        </p:nvSpPr>
        <p:spPr bwMode="auto">
          <a:xfrm>
            <a:off x="2484754" y="2060849"/>
            <a:ext cx="8579750" cy="4248472"/>
          </a:xfrm>
          <a:prstGeom prst="cube">
            <a:avLst>
              <a:gd name="adj" fmla="val 9241"/>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32" name="テキスト ボックス 31"/>
          <p:cNvSpPr txBox="1"/>
          <p:nvPr/>
        </p:nvSpPr>
        <p:spPr>
          <a:xfrm>
            <a:off x="998523" y="4084862"/>
            <a:ext cx="1090363" cy="276999"/>
          </a:xfrm>
          <a:prstGeom prst="rect">
            <a:avLst/>
          </a:prstGeom>
          <a:noFill/>
        </p:spPr>
        <p:txBody>
          <a:bodyPr wrap="none" rtlCol="0">
            <a:spAutoFit/>
          </a:bodyPr>
          <a:lstStyle/>
          <a:p>
            <a:r>
              <a:rPr lang="ja-JP" altLang="en-US" sz="1200" dirty="0">
                <a:latin typeface="Meiryo UI" panose="020B0604030504040204" pitchFamily="50" charset="-128"/>
                <a:ea typeface="Meiryo UI" panose="020B0604030504040204" pitchFamily="50" charset="-128"/>
              </a:rPr>
              <a:t>端末</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ブラウザ</a:t>
            </a:r>
            <a:r>
              <a:rPr lang="en-US" altLang="ja-JP" sz="1200" dirty="0">
                <a:latin typeface="Meiryo UI" panose="020B0604030504040204" pitchFamily="50" charset="-128"/>
                <a:ea typeface="Meiryo UI" panose="020B0604030504040204" pitchFamily="50" charset="-128"/>
              </a:rPr>
              <a:t>)</a:t>
            </a:r>
            <a:endParaRPr lang="ja-JP" altLang="en-US" sz="1200" dirty="0">
              <a:latin typeface="Meiryo UI" panose="020B0604030504040204" pitchFamily="50" charset="-128"/>
              <a:ea typeface="Meiryo UI" panose="020B0604030504040204" pitchFamily="50" charset="-128"/>
            </a:endParaRPr>
          </a:p>
        </p:txBody>
      </p:sp>
      <p:sp>
        <p:nvSpPr>
          <p:cNvPr id="33" name="直方体 32"/>
          <p:cNvSpPr/>
          <p:nvPr/>
        </p:nvSpPr>
        <p:spPr bwMode="auto">
          <a:xfrm>
            <a:off x="2848776" y="4572732"/>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4" name="直方体 33"/>
          <p:cNvSpPr/>
          <p:nvPr/>
        </p:nvSpPr>
        <p:spPr bwMode="auto">
          <a:xfrm>
            <a:off x="4064511" y="4581694"/>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5" name="直方体 34"/>
          <p:cNvSpPr/>
          <p:nvPr/>
        </p:nvSpPr>
        <p:spPr bwMode="auto">
          <a:xfrm>
            <a:off x="2853889" y="3550458"/>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6" name="直方体 35"/>
          <p:cNvSpPr/>
          <p:nvPr/>
        </p:nvSpPr>
        <p:spPr bwMode="auto">
          <a:xfrm>
            <a:off x="4075181" y="3552657"/>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37" name="角丸四角形 36"/>
          <p:cNvSpPr/>
          <p:nvPr/>
        </p:nvSpPr>
        <p:spPr bwMode="auto">
          <a:xfrm>
            <a:off x="2741237" y="3188480"/>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テキスト ボックス 37"/>
          <p:cNvSpPr txBox="1"/>
          <p:nvPr/>
        </p:nvSpPr>
        <p:spPr>
          <a:xfrm>
            <a:off x="2981389" y="3240406"/>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2" name="右矢印 1"/>
          <p:cNvSpPr/>
          <p:nvPr/>
        </p:nvSpPr>
        <p:spPr bwMode="auto">
          <a:xfrm>
            <a:off x="2008965" y="3378176"/>
            <a:ext cx="666071" cy="751271"/>
          </a:xfrm>
          <a:prstGeom prst="rightArrow">
            <a:avLst>
              <a:gd name="adj1" fmla="val 50000"/>
              <a:gd name="adj2" fmla="val 45873"/>
            </a:avLst>
          </a:prstGeom>
          <a:solidFill>
            <a:schemeClr val="accent2"/>
          </a:solidFill>
          <a:ln w="12700">
            <a:solidFill>
              <a:schemeClr val="accent2">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3" name="テキスト ボックス 42"/>
          <p:cNvSpPr txBox="1"/>
          <p:nvPr/>
        </p:nvSpPr>
        <p:spPr>
          <a:xfrm>
            <a:off x="845519" y="4382959"/>
            <a:ext cx="1338828" cy="923330"/>
          </a:xfrm>
          <a:prstGeom prst="rect">
            <a:avLst/>
          </a:prstGeom>
          <a:noFill/>
        </p:spPr>
        <p:txBody>
          <a:bodyPr wrap="none" rtlCol="0">
            <a:spAutoFit/>
          </a:bodyPr>
          <a:lstStyle/>
          <a:p>
            <a:r>
              <a:rPr lang="ja-JP" altLang="en-US" b="1" dirty="0">
                <a:solidFill>
                  <a:srgbClr val="C00000"/>
                </a:solidFill>
                <a:effectLst>
                  <a:glow rad="127000">
                    <a:schemeClr val="bg1"/>
                  </a:glow>
                </a:effectLst>
              </a:rPr>
              <a:t>画面から</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各種情報を</a:t>
            </a:r>
            <a:endParaRPr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a:t>
            </a:r>
            <a:endParaRPr kumimoji="1" lang="en-US" altLang="ja-JP" b="1" dirty="0">
              <a:solidFill>
                <a:srgbClr val="C00000"/>
              </a:solidFill>
              <a:effectLst>
                <a:glow rad="127000">
                  <a:schemeClr val="bg1"/>
                </a:glow>
              </a:effectLst>
            </a:endParaRPr>
          </a:p>
        </p:txBody>
      </p:sp>
      <p:sp>
        <p:nvSpPr>
          <p:cNvPr id="4" name="正方形/長方形 3"/>
          <p:cNvSpPr/>
          <p:nvPr/>
        </p:nvSpPr>
        <p:spPr bwMode="auto">
          <a:xfrm>
            <a:off x="5569199" y="2582758"/>
            <a:ext cx="4847282" cy="3582546"/>
          </a:xfrm>
          <a:prstGeom prst="rect">
            <a:avLst/>
          </a:prstGeom>
          <a:solidFill>
            <a:schemeClr val="accent3">
              <a:lumMod val="25000"/>
              <a:lumOff val="75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直方体 10"/>
          <p:cNvSpPr/>
          <p:nvPr/>
        </p:nvSpPr>
        <p:spPr bwMode="auto">
          <a:xfrm>
            <a:off x="8103650" y="4933367"/>
            <a:ext cx="1896545" cy="1032710"/>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693" y="5360381"/>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9" name="直方体 8"/>
          <p:cNvSpPr/>
          <p:nvPr/>
        </p:nvSpPr>
        <p:spPr bwMode="auto">
          <a:xfrm>
            <a:off x="8113351" y="3845422"/>
            <a:ext cx="1877145" cy="1095745"/>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0" name="直方体 9"/>
          <p:cNvSpPr/>
          <p:nvPr/>
        </p:nvSpPr>
        <p:spPr bwMode="auto">
          <a:xfrm>
            <a:off x="8113350" y="2708920"/>
            <a:ext cx="1877146" cy="1161687"/>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2" name="曲折矢印 11"/>
          <p:cNvSpPr/>
          <p:nvPr/>
        </p:nvSpPr>
        <p:spPr bwMode="auto">
          <a:xfrm>
            <a:off x="6240016" y="3240406"/>
            <a:ext cx="1683560" cy="119670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右矢印 12"/>
          <p:cNvSpPr/>
          <p:nvPr/>
        </p:nvSpPr>
        <p:spPr bwMode="auto">
          <a:xfrm>
            <a:off x="5625683" y="4221088"/>
            <a:ext cx="2297893" cy="576064"/>
          </a:xfrm>
          <a:prstGeom prst="righ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曲折矢印 40"/>
          <p:cNvSpPr/>
          <p:nvPr/>
        </p:nvSpPr>
        <p:spPr bwMode="auto">
          <a:xfrm flipV="1">
            <a:off x="6245083" y="4605601"/>
            <a:ext cx="1683560" cy="1153926"/>
          </a:xfrm>
          <a:prstGeom prst="bentArrow">
            <a:avLst/>
          </a:prstGeom>
          <a:solidFill>
            <a:schemeClr val="accent6">
              <a:lumMod val="75000"/>
              <a:lumOff val="25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4" name="テキスト ボックス 43"/>
          <p:cNvSpPr txBox="1"/>
          <p:nvPr/>
        </p:nvSpPr>
        <p:spPr>
          <a:xfrm>
            <a:off x="5548514" y="4150821"/>
            <a:ext cx="2602944" cy="646331"/>
          </a:xfrm>
          <a:prstGeom prst="rect">
            <a:avLst/>
          </a:prstGeom>
          <a:noFill/>
        </p:spPr>
        <p:txBody>
          <a:bodyPr wrap="square" rtlCol="0">
            <a:spAutoFit/>
          </a:bodyPr>
          <a:lstStyle/>
          <a:p>
            <a:r>
              <a:rPr kumimoji="1" lang="ja-JP" altLang="en-US" b="1" dirty="0">
                <a:solidFill>
                  <a:srgbClr val="C00000"/>
                </a:solidFill>
                <a:effectLst>
                  <a:glow rad="127000">
                    <a:schemeClr val="bg1"/>
                  </a:glow>
                </a:effectLst>
              </a:rPr>
              <a:t>各アプリケーションに</a:t>
            </a:r>
            <a:endParaRPr kumimoji="1" lang="en-US" altLang="ja-JP" b="1" dirty="0">
              <a:solidFill>
                <a:srgbClr val="C00000"/>
              </a:solidFill>
              <a:effectLst>
                <a:glow rad="127000">
                  <a:schemeClr val="bg1"/>
                </a:glow>
              </a:effectLst>
            </a:endParaRPr>
          </a:p>
          <a:p>
            <a:r>
              <a:rPr lang="ja-JP" altLang="en-US" b="1" dirty="0">
                <a:solidFill>
                  <a:srgbClr val="C00000"/>
                </a:solidFill>
                <a:effectLst>
                  <a:glow rad="127000">
                    <a:schemeClr val="bg1"/>
                  </a:glow>
                </a:effectLst>
              </a:rPr>
              <a:t>入力された情報で設定</a:t>
            </a:r>
            <a:endParaRPr lang="en-US" altLang="ja-JP" b="1" dirty="0">
              <a:solidFill>
                <a:srgbClr val="C00000"/>
              </a:solidFill>
              <a:effectLst>
                <a:glow rad="127000">
                  <a:schemeClr val="bg1"/>
                </a:glow>
              </a:effectLst>
            </a:endParaRPr>
          </a:p>
        </p:txBody>
      </p:sp>
      <p:sp>
        <p:nvSpPr>
          <p:cNvPr id="28" name="テキスト ボックス 27"/>
          <p:cNvSpPr txBox="1"/>
          <p:nvPr/>
        </p:nvSpPr>
        <p:spPr>
          <a:xfrm>
            <a:off x="5571370" y="2685729"/>
            <a:ext cx="1800493" cy="369332"/>
          </a:xfrm>
          <a:prstGeom prst="rect">
            <a:avLst/>
          </a:prstGeom>
          <a:noFill/>
        </p:spPr>
        <p:txBody>
          <a:bodyPr wrap="none" rtlCol="0">
            <a:spAutoFit/>
          </a:bodyPr>
          <a:lstStyle/>
          <a:p>
            <a:r>
              <a:rPr lang="ja-JP" altLang="en-US" b="1" dirty="0">
                <a:solidFill>
                  <a:srgbClr val="C00000"/>
                </a:solidFill>
                <a:effectLst>
                  <a:glow rad="127000">
                    <a:schemeClr val="bg1"/>
                  </a:glow>
                </a:effectLst>
              </a:rPr>
              <a:t>ワークスペース</a:t>
            </a:r>
            <a:endParaRPr kumimoji="1" lang="en-US" altLang="ja-JP" b="1" dirty="0">
              <a:solidFill>
                <a:srgbClr val="C00000"/>
              </a:solidFill>
              <a:effectLst>
                <a:glow rad="127000">
                  <a:schemeClr val="bg1"/>
                </a:glow>
              </a:effectLst>
            </a:endParaRPr>
          </a:p>
        </p:txBody>
      </p:sp>
      <p:pic>
        <p:nvPicPr>
          <p:cNvPr id="29" name="Graphic 4">
            <a:extLst>
              <a:ext uri="{FF2B5EF4-FFF2-40B4-BE49-F238E27FC236}">
                <a16:creationId xmlns:a16="http://schemas.microsoft.com/office/drawing/2014/main" id="{D101F400-5DD5-4EFF-88C8-B56608031B6D}"/>
              </a:ext>
            </a:extLst>
          </p:cNvPr>
          <p:cNvPicPr>
            <a:picLocks noChangeAspect="1"/>
          </p:cNvPicPr>
          <p:nvPr/>
        </p:nvPicPr>
        <p:blipFill>
          <a:blip r:embed="rId4">
            <a:extLst>
              <a:ext uri="{96DAC541-7B7A-43D3-8B79-37D633B846F1}">
                <asvg:svgBlip xmlns="" xmlns:asvg="http://schemas.microsoft.com/office/drawing/2016/SVG/main" r:embed="rId8"/>
              </a:ext>
            </a:extLst>
          </a:blip>
          <a:stretch>
            <a:fillRect/>
          </a:stretch>
        </p:blipFill>
        <p:spPr>
          <a:xfrm>
            <a:off x="8644256" y="2955530"/>
            <a:ext cx="747055" cy="855231"/>
          </a:xfrm>
          <a:prstGeom prst="rect">
            <a:avLst/>
          </a:prstGeom>
        </p:spPr>
      </p:pic>
      <p:pic>
        <p:nvPicPr>
          <p:cNvPr id="31" name="図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076" y="4060568"/>
            <a:ext cx="571414" cy="836658"/>
          </a:xfrm>
          <a:prstGeom prst="rect">
            <a:avLst/>
          </a:prstGeom>
        </p:spPr>
      </p:pic>
    </p:spTree>
    <p:extLst>
      <p:ext uri="{BB962C8B-B14F-4D97-AF65-F5344CB8AC3E}">
        <p14:creationId xmlns:p14="http://schemas.microsoft.com/office/powerpoint/2010/main" val="182949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smtClean="0"/>
              <a:t>3.2 CI/CD</a:t>
            </a:r>
            <a:r>
              <a:rPr lang="ja-JP" altLang="en-US" b="1" dirty="0" smtClean="0"/>
              <a:t>につい</a:t>
            </a:r>
            <a:r>
              <a:rPr lang="ja-JP" altLang="en-US" b="1" dirty="0"/>
              <a:t>て</a:t>
            </a:r>
            <a:endParaRPr kumimoji="1" lang="ja-JP" altLang="en-US" dirty="0"/>
          </a:p>
        </p:txBody>
      </p:sp>
      <p:sp>
        <p:nvSpPr>
          <p:cNvPr id="3" name="コンテンツ プレースホルダー 2"/>
          <p:cNvSpPr>
            <a:spLocks noGrp="1"/>
          </p:cNvSpPr>
          <p:nvPr>
            <p:ph sz="quarter" idx="10"/>
          </p:nvPr>
        </p:nvSpPr>
        <p:spPr>
          <a:xfrm>
            <a:off x="239350" y="836712"/>
            <a:ext cx="11713301" cy="5616624"/>
          </a:xfrm>
        </p:spPr>
        <p:txBody>
          <a:bodyPr>
            <a:normAutofit/>
          </a:bodyPr>
          <a:lstStyle/>
          <a:p>
            <a:r>
              <a:rPr kumimoji="1" lang="en-US" altLang="ja-JP" dirty="0" smtClean="0"/>
              <a:t>CI/CD</a:t>
            </a:r>
            <a:r>
              <a:rPr kumimoji="1" lang="ja-JP" altLang="en-US" dirty="0" smtClean="0"/>
              <a:t>とは</a:t>
            </a:r>
            <a:endParaRPr kumimoji="1" lang="en-US" altLang="ja-JP" dirty="0" smtClean="0"/>
          </a:p>
          <a:p>
            <a:pPr marL="0" indent="0">
              <a:buNone/>
            </a:pPr>
            <a:r>
              <a:rPr lang="ja-JP" altLang="en-US" sz="1600" dirty="0" smtClean="0"/>
              <a:t>   アプリケーション</a:t>
            </a:r>
            <a:r>
              <a:rPr lang="ja-JP" altLang="en-US" sz="1600" dirty="0"/>
              <a:t>の開発～リリースまでの一連の作業を自動化し、アプリケーション提供の頻度を</a:t>
            </a:r>
            <a:r>
              <a:rPr lang="ja-JP" altLang="en-US" sz="1600" dirty="0" smtClean="0"/>
              <a:t>高める手法</a:t>
            </a:r>
            <a:r>
              <a:rPr lang="ja-JP" altLang="en-US" sz="1600" dirty="0"/>
              <a:t>です</a:t>
            </a:r>
            <a:r>
              <a:rPr lang="ja-JP" altLang="en-US" sz="1600" dirty="0" smtClean="0"/>
              <a:t>。</a:t>
            </a:r>
            <a:endParaRPr lang="en-US" altLang="ja-JP" sz="1600" dirty="0" smtClean="0"/>
          </a:p>
          <a:p>
            <a:pPr lvl="1"/>
            <a:r>
              <a:rPr lang="en-US" altLang="ja-JP" dirty="0" smtClean="0"/>
              <a:t>CI</a:t>
            </a:r>
            <a:r>
              <a:rPr lang="ja-JP" altLang="en-US" dirty="0" smtClean="0"/>
              <a:t>（継続的インテグレーション）</a:t>
            </a:r>
            <a:endParaRPr lang="en-US" altLang="ja-JP" dirty="0"/>
          </a:p>
          <a:p>
            <a:pPr marL="180000" lvl="1" indent="0">
              <a:buNone/>
            </a:pPr>
            <a:r>
              <a:rPr lang="ja-JP" altLang="en-US" dirty="0" smtClean="0"/>
              <a:t>   アプリケーションコード</a:t>
            </a:r>
            <a:r>
              <a:rPr lang="ja-JP" altLang="en-US" dirty="0"/>
              <a:t>の変更を起点</a:t>
            </a:r>
            <a:r>
              <a:rPr lang="ja-JP" altLang="en-US" dirty="0" smtClean="0"/>
              <a:t>に</a:t>
            </a:r>
            <a:r>
              <a:rPr lang="ja-JP" altLang="en-US" dirty="0"/>
              <a:t>、</a:t>
            </a:r>
            <a:r>
              <a:rPr lang="ja-JP" altLang="en-US" dirty="0" smtClean="0"/>
              <a:t>ビルド</a:t>
            </a:r>
            <a:r>
              <a:rPr lang="ja-JP" altLang="en-US" dirty="0"/>
              <a:t>やテストの実行といった開発者の作業を自動化する手法を指します</a:t>
            </a:r>
            <a:r>
              <a:rPr lang="ja-JP" altLang="en-US" dirty="0" smtClean="0"/>
              <a:t>。</a:t>
            </a:r>
            <a:endParaRPr lang="en-US" altLang="ja-JP" dirty="0" smtClean="0"/>
          </a:p>
          <a:p>
            <a:pPr marL="180000" lvl="1" indent="0">
              <a:buNone/>
            </a:pPr>
            <a:endParaRPr lang="en-US" altLang="ja-JP" dirty="0" smtClean="0"/>
          </a:p>
          <a:p>
            <a:pPr lvl="1"/>
            <a:r>
              <a:rPr lang="en-US" altLang="ja-JP" dirty="0" smtClean="0"/>
              <a:t>CD</a:t>
            </a:r>
            <a:r>
              <a:rPr lang="ja-JP" altLang="en-US" dirty="0" smtClean="0"/>
              <a:t>（継続的</a:t>
            </a:r>
            <a:r>
              <a:rPr lang="ja-JP" altLang="en-US" dirty="0"/>
              <a:t>デリバリ</a:t>
            </a:r>
            <a:r>
              <a:rPr lang="ja-JP" altLang="en-US" dirty="0" smtClean="0"/>
              <a:t>ー）</a:t>
            </a:r>
            <a:endParaRPr lang="en-US" altLang="ja-JP" dirty="0"/>
          </a:p>
          <a:p>
            <a:pPr marL="180000" lvl="1" indent="0">
              <a:buNone/>
            </a:pPr>
            <a:r>
              <a:rPr lang="ja-JP" altLang="en-US" dirty="0" smtClean="0"/>
              <a:t>   実行環境</a:t>
            </a:r>
            <a:r>
              <a:rPr lang="ja-JP" altLang="en-US" dirty="0"/>
              <a:t>へのリリース</a:t>
            </a:r>
            <a:r>
              <a:rPr lang="ja-JP" altLang="en-US" dirty="0" smtClean="0"/>
              <a:t>までを自動化する手法を指します。</a:t>
            </a:r>
            <a:endParaRPr lang="en-US" altLang="ja-JP" dirty="0" smtClean="0"/>
          </a:p>
          <a:p>
            <a:pPr marL="180000" lvl="1" indent="0">
              <a:buNone/>
            </a:pPr>
            <a:endParaRPr lang="en-US" altLang="ja-JP" dirty="0" smtClean="0"/>
          </a:p>
          <a:p>
            <a:pPr lvl="1"/>
            <a:r>
              <a:rPr lang="en-US" altLang="ja-JP" dirty="0" smtClean="0"/>
              <a:t>CI/CD</a:t>
            </a:r>
            <a:r>
              <a:rPr lang="ja-JP" altLang="en-US" dirty="0" smtClean="0"/>
              <a:t>のイメージ</a:t>
            </a:r>
            <a:endParaRPr lang="en-US" altLang="ja-JP" dirty="0" smtClean="0"/>
          </a:p>
        </p:txBody>
      </p:sp>
      <p:sp>
        <p:nvSpPr>
          <p:cNvPr id="89" name="山形 88"/>
          <p:cNvSpPr/>
          <p:nvPr/>
        </p:nvSpPr>
        <p:spPr bwMode="auto">
          <a:xfrm>
            <a:off x="1954334" y="3854287"/>
            <a:ext cx="5400600" cy="432048"/>
          </a:xfrm>
          <a:prstGeom prst="chevron">
            <a:avLst/>
          </a:prstGeom>
          <a:solidFill>
            <a:srgbClr val="FBB028"/>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CI</a:t>
            </a:r>
            <a:endParaRPr kumimoji="1" lang="ja-JP" altLang="en-US" b="1" dirty="0" smtClean="0">
              <a:solidFill>
                <a:schemeClr val="bg1"/>
              </a:solidFill>
              <a:latin typeface="+mn-ea"/>
            </a:endParaRPr>
          </a:p>
        </p:txBody>
      </p:sp>
      <p:sp>
        <p:nvSpPr>
          <p:cNvPr id="119" name="フリーフォーム 118"/>
          <p:cNvSpPr>
            <a:spLocks noChangeAspect="1"/>
          </p:cNvSpPr>
          <p:nvPr/>
        </p:nvSpPr>
        <p:spPr bwMode="auto">
          <a:xfrm>
            <a:off x="2032212" y="4774593"/>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20" name="テキスト ボックス 119"/>
          <p:cNvSpPr txBox="1"/>
          <p:nvPr/>
        </p:nvSpPr>
        <p:spPr>
          <a:xfrm>
            <a:off x="1860030" y="4489739"/>
            <a:ext cx="909223" cy="307777"/>
          </a:xfrm>
          <a:prstGeom prst="rect">
            <a:avLst/>
          </a:prstGeom>
          <a:noFill/>
        </p:spPr>
        <p:txBody>
          <a:bodyPr wrap="none" rtlCol="0">
            <a:spAutoFit/>
          </a:bodyPr>
          <a:lstStyle/>
          <a:p>
            <a:r>
              <a:rPr kumimoji="1" lang="en-US" altLang="ja-JP" sz="1400" b="1" dirty="0" smtClean="0"/>
              <a:t>DevOps</a:t>
            </a:r>
            <a:endParaRPr kumimoji="1" lang="ja-JP" altLang="en-US" sz="1400" b="1" dirty="0"/>
          </a:p>
        </p:txBody>
      </p:sp>
      <p:sp>
        <p:nvSpPr>
          <p:cNvPr id="122" name="円柱 121"/>
          <p:cNvSpPr/>
          <p:nvPr/>
        </p:nvSpPr>
        <p:spPr bwMode="auto">
          <a:xfrm>
            <a:off x="3148159" y="481586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975" y="4414835"/>
            <a:ext cx="337099" cy="337099"/>
          </a:xfrm>
          <a:prstGeom prst="rect">
            <a:avLst/>
          </a:prstGeom>
        </p:spPr>
      </p:pic>
      <p:sp>
        <p:nvSpPr>
          <p:cNvPr id="124" name="フローチャート: 書類 123"/>
          <p:cNvSpPr/>
          <p:nvPr/>
        </p:nvSpPr>
        <p:spPr bwMode="auto">
          <a:xfrm>
            <a:off x="3264621" y="5089401"/>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pic>
        <p:nvPicPr>
          <p:cNvPr id="146" name="図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664" y="5102380"/>
            <a:ext cx="556725" cy="556725"/>
          </a:xfrm>
          <a:prstGeom prst="rect">
            <a:avLst/>
          </a:prstGeom>
        </p:spPr>
      </p:pic>
      <p:pic>
        <p:nvPicPr>
          <p:cNvPr id="147" name="図 1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749" y="5097279"/>
            <a:ext cx="556725" cy="556725"/>
          </a:xfrm>
          <a:prstGeom prst="rect">
            <a:avLst/>
          </a:prstGeom>
        </p:spPr>
      </p:pic>
      <p:pic>
        <p:nvPicPr>
          <p:cNvPr id="148" name="図 1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360" y="4735046"/>
            <a:ext cx="556725" cy="556725"/>
          </a:xfrm>
          <a:prstGeom prst="rect">
            <a:avLst/>
          </a:prstGeom>
        </p:spPr>
      </p:pic>
      <p:sp>
        <p:nvSpPr>
          <p:cNvPr id="149" name="テキスト ボックス 148"/>
          <p:cNvSpPr txBox="1"/>
          <p:nvPr/>
        </p:nvSpPr>
        <p:spPr>
          <a:xfrm>
            <a:off x="4617473" y="4908879"/>
            <a:ext cx="1395353" cy="261610"/>
          </a:xfrm>
          <a:prstGeom prst="rect">
            <a:avLst/>
          </a:prstGeom>
          <a:noFill/>
        </p:spPr>
        <p:txBody>
          <a:bodyPr wrap="square" rtlCol="0">
            <a:spAutoFit/>
          </a:bodyPr>
          <a:lstStyle/>
          <a:p>
            <a:r>
              <a:rPr lang="ja-JP" altLang="en-US" sz="110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10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150" name="図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993" y="4500874"/>
            <a:ext cx="697830" cy="164917"/>
          </a:xfrm>
          <a:prstGeom prst="rect">
            <a:avLst/>
          </a:prstGeom>
        </p:spPr>
      </p:pic>
      <p:sp>
        <p:nvSpPr>
          <p:cNvPr id="151" name="右矢印 150"/>
          <p:cNvSpPr/>
          <p:nvPr/>
        </p:nvSpPr>
        <p:spPr bwMode="auto">
          <a:xfrm>
            <a:off x="4355814" y="5090761"/>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右矢印 151"/>
          <p:cNvSpPr/>
          <p:nvPr/>
        </p:nvSpPr>
        <p:spPr bwMode="auto">
          <a:xfrm>
            <a:off x="2671102" y="5081227"/>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フローチャート: 内部記憶 13"/>
          <p:cNvSpPr/>
          <p:nvPr/>
        </p:nvSpPr>
        <p:spPr bwMode="auto">
          <a:xfrm>
            <a:off x="6331959" y="4949117"/>
            <a:ext cx="850216" cy="586865"/>
          </a:xfrm>
          <a:prstGeom prst="flowChartInternalStorage">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t>Test</a:t>
            </a:r>
            <a:endParaRPr lang="ja-JP" altLang="en-US" sz="1200" b="1" dirty="0"/>
          </a:p>
        </p:txBody>
      </p:sp>
      <p:sp>
        <p:nvSpPr>
          <p:cNvPr id="153" name="直方体 152"/>
          <p:cNvSpPr/>
          <p:nvPr/>
        </p:nvSpPr>
        <p:spPr bwMode="auto">
          <a:xfrm>
            <a:off x="8651078" y="5162767"/>
            <a:ext cx="448914" cy="502786"/>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4" name="直方体 153"/>
          <p:cNvSpPr/>
          <p:nvPr/>
        </p:nvSpPr>
        <p:spPr bwMode="auto">
          <a:xfrm>
            <a:off x="9099992" y="5154532"/>
            <a:ext cx="426496" cy="5027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55" name="直方体 154"/>
          <p:cNvSpPr/>
          <p:nvPr/>
        </p:nvSpPr>
        <p:spPr bwMode="auto">
          <a:xfrm>
            <a:off x="8861628" y="4668227"/>
            <a:ext cx="439199" cy="502262"/>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56" name="図 1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75802" y="4417190"/>
            <a:ext cx="947564" cy="204656"/>
          </a:xfrm>
          <a:prstGeom prst="rect">
            <a:avLst/>
          </a:prstGeom>
        </p:spPr>
      </p:pic>
      <p:sp>
        <p:nvSpPr>
          <p:cNvPr id="157" name="右矢印 156"/>
          <p:cNvSpPr/>
          <p:nvPr/>
        </p:nvSpPr>
        <p:spPr bwMode="auto">
          <a:xfrm>
            <a:off x="5850537" y="5100110"/>
            <a:ext cx="444851" cy="284880"/>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右矢印 157"/>
          <p:cNvSpPr/>
          <p:nvPr/>
        </p:nvSpPr>
        <p:spPr bwMode="auto">
          <a:xfrm>
            <a:off x="7362411" y="5100110"/>
            <a:ext cx="1266521" cy="284880"/>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2" name="テキスト ボックス 161"/>
          <p:cNvSpPr txBox="1"/>
          <p:nvPr/>
        </p:nvSpPr>
        <p:spPr>
          <a:xfrm>
            <a:off x="3093971" y="5620953"/>
            <a:ext cx="1454244" cy="369332"/>
          </a:xfrm>
          <a:prstGeom prst="rect">
            <a:avLst/>
          </a:prstGeom>
          <a:noFill/>
        </p:spPr>
        <p:txBody>
          <a:bodyPr wrap="none" rtlCol="0">
            <a:spAutoFit/>
          </a:bodyPr>
          <a:lstStyle/>
          <a:p>
            <a:r>
              <a:rPr kumimoji="1" lang="ja-JP" altLang="en-US" sz="900" b="1" dirty="0" smtClean="0"/>
              <a:t>アプリケーションコード</a:t>
            </a:r>
            <a:endParaRPr kumimoji="1" lang="en-US" altLang="ja-JP" sz="900" b="1" dirty="0" smtClean="0"/>
          </a:p>
          <a:p>
            <a:r>
              <a:rPr kumimoji="1" lang="en-US" altLang="ja-JP" sz="900" b="1" dirty="0" smtClean="0"/>
              <a:t>Commit</a:t>
            </a:r>
            <a:r>
              <a:rPr kumimoji="1" lang="ja-JP" altLang="en-US" sz="900" b="1" dirty="0" smtClean="0"/>
              <a:t>＆</a:t>
            </a:r>
            <a:r>
              <a:rPr kumimoji="1" lang="en-US" altLang="ja-JP" sz="900" b="1" dirty="0" smtClean="0"/>
              <a:t>Push</a:t>
            </a:r>
            <a:endParaRPr kumimoji="1" lang="ja-JP" altLang="en-US" sz="900" b="1" dirty="0"/>
          </a:p>
        </p:txBody>
      </p:sp>
      <p:sp>
        <p:nvSpPr>
          <p:cNvPr id="163" name="テキスト ボックス 162"/>
          <p:cNvSpPr txBox="1"/>
          <p:nvPr/>
        </p:nvSpPr>
        <p:spPr>
          <a:xfrm>
            <a:off x="4984219" y="5637584"/>
            <a:ext cx="530915" cy="230832"/>
          </a:xfrm>
          <a:prstGeom prst="rect">
            <a:avLst/>
          </a:prstGeom>
          <a:noFill/>
        </p:spPr>
        <p:txBody>
          <a:bodyPr wrap="none" rtlCol="0">
            <a:spAutoFit/>
          </a:bodyPr>
          <a:lstStyle/>
          <a:p>
            <a:r>
              <a:rPr kumimoji="1" lang="ja-JP" altLang="en-US" sz="900" b="1" dirty="0" smtClean="0"/>
              <a:t>ビルド</a:t>
            </a:r>
            <a:endParaRPr kumimoji="1" lang="ja-JP" altLang="en-US" sz="900" b="1" dirty="0"/>
          </a:p>
        </p:txBody>
      </p:sp>
      <p:sp>
        <p:nvSpPr>
          <p:cNvPr id="165" name="テキスト ボックス 164"/>
          <p:cNvSpPr txBox="1"/>
          <p:nvPr/>
        </p:nvSpPr>
        <p:spPr>
          <a:xfrm>
            <a:off x="7503158" y="5391751"/>
            <a:ext cx="646331" cy="230832"/>
          </a:xfrm>
          <a:prstGeom prst="rect">
            <a:avLst/>
          </a:prstGeom>
          <a:noFill/>
        </p:spPr>
        <p:txBody>
          <a:bodyPr wrap="none" rtlCol="0">
            <a:spAutoFit/>
          </a:bodyPr>
          <a:lstStyle/>
          <a:p>
            <a:r>
              <a:rPr kumimoji="1" lang="ja-JP" altLang="en-US" sz="900" b="1" dirty="0" smtClean="0"/>
              <a:t>リリース</a:t>
            </a:r>
            <a:endParaRPr kumimoji="1" lang="ja-JP" altLang="en-US" sz="900" b="1" dirty="0"/>
          </a:p>
        </p:txBody>
      </p:sp>
      <p:sp>
        <p:nvSpPr>
          <p:cNvPr id="174" name="山形 173"/>
          <p:cNvSpPr/>
          <p:nvPr/>
        </p:nvSpPr>
        <p:spPr bwMode="auto">
          <a:xfrm>
            <a:off x="7248127" y="3861048"/>
            <a:ext cx="2699095" cy="432048"/>
          </a:xfrm>
          <a:prstGeom prst="chevron">
            <a:avLst/>
          </a:prstGeom>
          <a:solidFill>
            <a:srgbClr val="FF531B"/>
          </a:solidFill>
          <a:ln w="12700">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CD</a:t>
            </a:r>
            <a:endParaRPr kumimoji="1" lang="ja-JP" altLang="en-US" b="1" dirty="0" smtClean="0">
              <a:solidFill>
                <a:schemeClr val="bg1"/>
              </a:solidFill>
              <a:latin typeface="+mn-ea"/>
            </a:endParaRPr>
          </a:p>
        </p:txBody>
      </p:sp>
      <p:sp>
        <p:nvSpPr>
          <p:cNvPr id="175" name="角丸四角形 174"/>
          <p:cNvSpPr/>
          <p:nvPr/>
        </p:nvSpPr>
        <p:spPr bwMode="auto">
          <a:xfrm>
            <a:off x="1487488" y="3717032"/>
            <a:ext cx="9001000" cy="2448272"/>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3998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fontScale="77500" lnSpcReduction="20000"/>
          </a:bodyPr>
          <a:lstStyle/>
          <a:p>
            <a:pPr marL="457200" indent="-457200">
              <a:buAutoNum type="arabicPeriod"/>
            </a:pPr>
            <a:r>
              <a:rPr lang="ja-JP" altLang="en-US" dirty="0" smtClean="0"/>
              <a:t>はじめに</a:t>
            </a:r>
            <a:endParaRPr lang="en-US" altLang="ja-JP" dirty="0" smtClean="0"/>
          </a:p>
          <a:p>
            <a:pPr marL="0" lvl="0" indent="0">
              <a:buClr>
                <a:srgbClr val="002B62"/>
              </a:buClr>
              <a:buNone/>
            </a:pPr>
            <a:r>
              <a:rPr lang="ja-JP" altLang="en-US" sz="1800" dirty="0" smtClean="0">
                <a:solidFill>
                  <a:srgbClr val="000000"/>
                </a:solidFill>
              </a:rPr>
              <a:t>   </a:t>
            </a:r>
            <a:r>
              <a:rPr lang="en-US" altLang="ja-JP" sz="1800" dirty="0">
                <a:solidFill>
                  <a:srgbClr val="000000"/>
                </a:solidFill>
              </a:rPr>
              <a:t>1</a:t>
            </a:r>
            <a:r>
              <a:rPr lang="en-US" altLang="ja-JP" sz="1800" dirty="0" smtClean="0">
                <a:solidFill>
                  <a:srgbClr val="000000"/>
                </a:solidFill>
              </a:rPr>
              <a:t>.1 </a:t>
            </a:r>
            <a:r>
              <a:rPr lang="en-US" altLang="ja-JP" sz="1800" dirty="0" err="1" smtClean="0">
                <a:solidFill>
                  <a:srgbClr val="000000"/>
                </a:solidFill>
              </a:rPr>
              <a:t>QuickStart</a:t>
            </a:r>
            <a:r>
              <a:rPr lang="ja-JP" altLang="en-US" sz="1800" dirty="0" smtClean="0">
                <a:solidFill>
                  <a:srgbClr val="000000"/>
                </a:solidFill>
              </a:rPr>
              <a:t>について</a:t>
            </a:r>
            <a:endParaRPr lang="en-US" altLang="ja-JP" sz="1800" dirty="0" smtClean="0">
              <a:solidFill>
                <a:srgbClr val="000000"/>
              </a:solidFill>
            </a:endParaRPr>
          </a:p>
          <a:p>
            <a:pPr marL="0" lvl="0" indent="0">
              <a:buClr>
                <a:srgbClr val="002B62"/>
              </a:buClr>
              <a:buNone/>
            </a:pPr>
            <a:r>
              <a:rPr lang="ja-JP" altLang="en-US" sz="1800" dirty="0">
                <a:solidFill>
                  <a:srgbClr val="000000"/>
                </a:solidFill>
              </a:rPr>
              <a:t> </a:t>
            </a:r>
            <a:r>
              <a:rPr lang="ja-JP" altLang="en-US" sz="1800" dirty="0" smtClean="0">
                <a:solidFill>
                  <a:srgbClr val="000000"/>
                </a:solidFill>
              </a:rPr>
              <a:t>  </a:t>
            </a:r>
            <a:r>
              <a:rPr lang="en-US" altLang="ja-JP" sz="1800" dirty="0" smtClean="0">
                <a:solidFill>
                  <a:srgbClr val="000000"/>
                </a:solidFill>
              </a:rPr>
              <a:t>1.2 </a:t>
            </a:r>
            <a:r>
              <a:rPr lang="en-US" altLang="ja-JP" sz="1800" dirty="0" err="1">
                <a:solidFill>
                  <a:srgbClr val="000000"/>
                </a:solidFill>
              </a:rPr>
              <a:t>QuickStart</a:t>
            </a:r>
            <a:r>
              <a:rPr lang="ja-JP" altLang="en-US" sz="1800" dirty="0">
                <a:solidFill>
                  <a:srgbClr val="000000"/>
                </a:solidFill>
              </a:rPr>
              <a:t>を実施する</a:t>
            </a:r>
            <a:r>
              <a:rPr lang="en-US" altLang="ja-JP" sz="1800" dirty="0">
                <a:solidFill>
                  <a:srgbClr val="000000"/>
                </a:solidFill>
              </a:rPr>
              <a:t>PC</a:t>
            </a:r>
            <a:r>
              <a:rPr lang="ja-JP" altLang="en-US" sz="1800" dirty="0">
                <a:solidFill>
                  <a:srgbClr val="000000"/>
                </a:solidFill>
              </a:rPr>
              <a:t>環境</a:t>
            </a:r>
            <a:r>
              <a:rPr lang="ja-JP" altLang="en-US" sz="1800" dirty="0" smtClean="0">
                <a:solidFill>
                  <a:srgbClr val="000000"/>
                </a:solidFill>
              </a:rPr>
              <a:t>ついて</a:t>
            </a:r>
            <a:endParaRPr lang="ja-JP" altLang="en-US" dirty="0" smtClean="0"/>
          </a:p>
          <a:p>
            <a:pPr marL="0" indent="0">
              <a:buNone/>
            </a:pPr>
            <a:endParaRPr lang="en-US" altLang="ja-JP" sz="700" dirty="0" smtClean="0"/>
          </a:p>
          <a:p>
            <a:pPr marL="0" indent="0">
              <a:buNone/>
            </a:pPr>
            <a:r>
              <a:rPr lang="en-US" altLang="ja-JP" dirty="0" smtClean="0"/>
              <a:t>2.</a:t>
            </a:r>
            <a:r>
              <a:rPr lang="ja-JP" altLang="en-US" dirty="0" smtClean="0"/>
              <a:t> インストール</a:t>
            </a:r>
            <a:endParaRPr lang="en-US" altLang="ja-JP" dirty="0" smtClean="0"/>
          </a:p>
          <a:p>
            <a:pPr marL="0" indent="0">
              <a:buNone/>
            </a:pPr>
            <a:r>
              <a:rPr lang="ja-JP" altLang="en-US" sz="1800" dirty="0" smtClean="0"/>
              <a:t>　</a:t>
            </a:r>
            <a:r>
              <a:rPr lang="en-US" altLang="ja-JP" sz="1800" dirty="0" smtClean="0"/>
              <a:t>2.1 EPOCH</a:t>
            </a:r>
            <a:r>
              <a:rPr lang="ja-JP" altLang="en-US" sz="1800" dirty="0" smtClean="0"/>
              <a:t>のインストール</a:t>
            </a:r>
          </a:p>
          <a:p>
            <a:pPr marL="0" indent="0">
              <a:buNone/>
            </a:pPr>
            <a:r>
              <a:rPr lang="ja-JP" altLang="en-US" sz="1800" dirty="0"/>
              <a:t>　</a:t>
            </a:r>
            <a:r>
              <a:rPr lang="en-US" altLang="ja-JP" sz="1800" dirty="0" smtClean="0"/>
              <a:t>2.2 </a:t>
            </a:r>
            <a:r>
              <a:rPr lang="ja-JP" altLang="en-US" sz="1800" dirty="0" smtClean="0"/>
              <a:t>リポジトリ準備</a:t>
            </a:r>
            <a:endParaRPr lang="en-US" altLang="ja-JP" sz="1800" dirty="0" smtClean="0"/>
          </a:p>
          <a:p>
            <a:pPr marL="0" indent="0">
              <a:buNone/>
            </a:pPr>
            <a:r>
              <a:rPr lang="ja-JP" altLang="en-US" sz="1800" dirty="0"/>
              <a:t>　</a:t>
            </a:r>
            <a:r>
              <a:rPr lang="en-US" altLang="ja-JP" sz="1800" dirty="0"/>
              <a:t>2.3 Manifest</a:t>
            </a:r>
            <a:r>
              <a:rPr lang="ja-JP" altLang="en-US" sz="1800" dirty="0"/>
              <a:t>テンプレートファイル準備</a:t>
            </a:r>
            <a:endParaRPr lang="en-US" altLang="ja-JP" sz="1800" dirty="0" smtClean="0"/>
          </a:p>
          <a:p>
            <a:pPr marL="0" indent="0">
              <a:buNone/>
            </a:pPr>
            <a:endParaRPr lang="en-US" altLang="ja-JP" sz="800" dirty="0"/>
          </a:p>
          <a:p>
            <a:pPr marL="0" indent="0">
              <a:buNone/>
            </a:pPr>
            <a:r>
              <a:rPr lang="en-US" altLang="ja-JP" dirty="0" smtClean="0"/>
              <a:t>3. </a:t>
            </a:r>
            <a:r>
              <a:rPr lang="ja-JP" altLang="en-US" dirty="0" smtClean="0"/>
              <a:t>ワークスペース作成</a:t>
            </a:r>
            <a:endParaRPr lang="en-US" altLang="ja-JP" dirty="0" smtClean="0"/>
          </a:p>
          <a:p>
            <a:pPr marL="0" indent="0">
              <a:buNone/>
            </a:pPr>
            <a:r>
              <a:rPr lang="ja-JP" altLang="en-US" sz="1800" dirty="0"/>
              <a:t>　</a:t>
            </a:r>
            <a:r>
              <a:rPr lang="en-US" altLang="ja-JP" sz="1800" dirty="0" smtClean="0"/>
              <a:t>3.1 </a:t>
            </a:r>
            <a:r>
              <a:rPr lang="ja-JP" altLang="en-US" sz="1800" dirty="0" smtClean="0"/>
              <a:t>ワークスペース</a:t>
            </a:r>
            <a:endParaRPr lang="en-US" altLang="ja-JP" sz="1800" dirty="0"/>
          </a:p>
          <a:p>
            <a:pPr marL="0" indent="0">
              <a:buNone/>
            </a:pPr>
            <a:r>
              <a:rPr lang="ja-JP" altLang="en-US" sz="1800" dirty="0"/>
              <a:t>　</a:t>
            </a:r>
            <a:r>
              <a:rPr lang="en-US" altLang="ja-JP" sz="1800" dirty="0" smtClean="0"/>
              <a:t>3.2 CI/CD</a:t>
            </a:r>
            <a:r>
              <a:rPr lang="ja-JP" altLang="en-US" sz="1800" dirty="0" smtClean="0"/>
              <a:t>について</a:t>
            </a:r>
            <a:endParaRPr lang="en-US" altLang="ja-JP" sz="1800" dirty="0"/>
          </a:p>
          <a:p>
            <a:pPr marL="0" indent="0">
              <a:buNone/>
            </a:pPr>
            <a:r>
              <a:rPr lang="ja-JP" altLang="en-US" sz="1800" dirty="0"/>
              <a:t>　</a:t>
            </a:r>
            <a:r>
              <a:rPr lang="en-US" altLang="ja-JP" sz="1800" dirty="0" smtClean="0"/>
              <a:t>3.3 EPOCH</a:t>
            </a:r>
            <a:r>
              <a:rPr lang="ja-JP" altLang="en-US" sz="1800" dirty="0" smtClean="0"/>
              <a:t>の</a:t>
            </a:r>
            <a:r>
              <a:rPr lang="en-US" altLang="ja-JP" sz="1800" dirty="0" smtClean="0"/>
              <a:t>CI/CD</a:t>
            </a:r>
            <a:endParaRPr lang="en-US" altLang="ja-JP" sz="1800" dirty="0"/>
          </a:p>
          <a:p>
            <a:pPr marL="0" indent="0">
              <a:buNone/>
            </a:pPr>
            <a:r>
              <a:rPr lang="ja-JP" altLang="en-US" sz="1800" dirty="0"/>
              <a:t>　</a:t>
            </a:r>
            <a:r>
              <a:rPr lang="en-US" altLang="ja-JP" sz="1800" dirty="0" smtClean="0"/>
              <a:t>3.4</a:t>
            </a:r>
            <a:r>
              <a:rPr lang="ja-JP" altLang="en-US" sz="1800" dirty="0" smtClean="0"/>
              <a:t> </a:t>
            </a:r>
            <a:r>
              <a:rPr lang="en-US" altLang="ja-JP" sz="1800" dirty="0" smtClean="0"/>
              <a:t>EPOCH</a:t>
            </a:r>
            <a:r>
              <a:rPr lang="ja-JP" altLang="en-US" sz="1800" dirty="0"/>
              <a:t>起動</a:t>
            </a:r>
            <a:endParaRPr lang="ja-JP" altLang="en-US" sz="1800" dirty="0" smtClean="0"/>
          </a:p>
          <a:p>
            <a:pPr marL="0" indent="0">
              <a:buNone/>
            </a:pPr>
            <a:r>
              <a:rPr lang="ja-JP" altLang="en-US" sz="1800" dirty="0" smtClean="0"/>
              <a:t>　</a:t>
            </a:r>
            <a:r>
              <a:rPr lang="en-US" altLang="ja-JP" sz="1800" dirty="0" smtClean="0"/>
              <a:t>3.5 </a:t>
            </a:r>
            <a:r>
              <a:rPr lang="ja-JP" altLang="en-US" sz="1800" dirty="0" smtClean="0"/>
              <a:t>ワークスペース作成</a:t>
            </a:r>
          </a:p>
          <a:p>
            <a:pPr marL="0" indent="0">
              <a:buNone/>
            </a:pPr>
            <a:endParaRPr lang="en-US" altLang="ja-JP" sz="800" dirty="0"/>
          </a:p>
          <a:p>
            <a:pPr marL="0" indent="0">
              <a:buNone/>
            </a:pPr>
            <a:r>
              <a:rPr lang="en-US" altLang="ja-JP" dirty="0" smtClean="0"/>
              <a:t>4. </a:t>
            </a:r>
            <a:r>
              <a:rPr lang="ja-JP" altLang="en-US" dirty="0" smtClean="0"/>
              <a:t>チュートリアル</a:t>
            </a:r>
            <a:endParaRPr lang="en-US" altLang="ja-JP" dirty="0" smtClean="0"/>
          </a:p>
          <a:p>
            <a:pPr marL="0" indent="0">
              <a:buNone/>
            </a:pPr>
            <a:r>
              <a:rPr lang="ja-JP" altLang="en-US" sz="1800" dirty="0" smtClean="0"/>
              <a:t>　</a:t>
            </a:r>
            <a:r>
              <a:rPr lang="en-US" altLang="ja-JP" sz="1800" dirty="0" smtClean="0"/>
              <a:t>4.1 </a:t>
            </a:r>
            <a:r>
              <a:rPr lang="ja-JP" altLang="en-US" sz="1800" dirty="0" smtClean="0"/>
              <a:t>サンプルアプリの構成</a:t>
            </a:r>
            <a:endParaRPr lang="ja-JP" altLang="en-US" sz="1800" dirty="0"/>
          </a:p>
          <a:p>
            <a:pPr marL="0" indent="0">
              <a:buNone/>
            </a:pPr>
            <a:r>
              <a:rPr lang="ja-JP" altLang="en-US" sz="1800" dirty="0"/>
              <a:t>　</a:t>
            </a:r>
            <a:r>
              <a:rPr lang="en-US" altLang="ja-JP" sz="1800" dirty="0" smtClean="0"/>
              <a:t>4.2 </a:t>
            </a:r>
            <a:r>
              <a:rPr lang="ja-JP" altLang="en-US" sz="1800" dirty="0" smtClean="0"/>
              <a:t>チュートリアル</a:t>
            </a:r>
            <a:r>
              <a:rPr lang="ja-JP" altLang="en-US" sz="1800" dirty="0"/>
              <a:t>の流れ</a:t>
            </a:r>
            <a:r>
              <a:rPr lang="en-US" altLang="ja-JP" sz="1800" dirty="0"/>
              <a:t>(CI/CD</a:t>
            </a:r>
            <a:r>
              <a:rPr lang="ja-JP" altLang="en-US" sz="1800" dirty="0"/>
              <a:t>ワークフロー</a:t>
            </a:r>
            <a:r>
              <a:rPr lang="en-US" altLang="ja-JP" sz="1800" dirty="0"/>
              <a:t>)</a:t>
            </a:r>
          </a:p>
          <a:p>
            <a:pPr marL="0" indent="0">
              <a:buNone/>
            </a:pPr>
            <a:r>
              <a:rPr lang="ja-JP" altLang="en-US" sz="1800" dirty="0"/>
              <a:t>　</a:t>
            </a:r>
            <a:r>
              <a:rPr lang="en-US" altLang="ja-JP" sz="1800" dirty="0" smtClean="0"/>
              <a:t>4.3 Manifest</a:t>
            </a:r>
            <a:r>
              <a:rPr lang="ja-JP" altLang="en-US" sz="1800" dirty="0" smtClean="0"/>
              <a:t>テンプレートファイルについて</a:t>
            </a:r>
            <a:endParaRPr lang="en-US" altLang="ja-JP" sz="1800" dirty="0"/>
          </a:p>
          <a:p>
            <a:pPr marL="0" indent="0">
              <a:buNone/>
            </a:pPr>
            <a:r>
              <a:rPr lang="ja-JP" altLang="en-US" sz="1800" dirty="0"/>
              <a:t>　</a:t>
            </a:r>
            <a:r>
              <a:rPr lang="en-US" altLang="ja-JP" sz="1800" dirty="0" smtClean="0"/>
              <a:t>4.4 1</a:t>
            </a:r>
            <a:r>
              <a:rPr lang="ja-JP" altLang="en-US" sz="1800" dirty="0" smtClean="0"/>
              <a:t>回目の</a:t>
            </a:r>
            <a:r>
              <a:rPr lang="en-US" altLang="ja-JP" sz="1800" dirty="0" smtClean="0"/>
              <a:t>CI/CD</a:t>
            </a:r>
            <a:r>
              <a:rPr lang="ja-JP" altLang="en-US" sz="1800" dirty="0" smtClean="0"/>
              <a:t>ワークフロー手順</a:t>
            </a:r>
            <a:endParaRPr lang="en-US" altLang="ja-JP" sz="1800" dirty="0" smtClean="0"/>
          </a:p>
          <a:p>
            <a:pPr marL="0" indent="0">
              <a:buNone/>
            </a:pPr>
            <a:r>
              <a:rPr lang="ja-JP" altLang="en-US" sz="1800" dirty="0"/>
              <a:t>　</a:t>
            </a:r>
            <a:r>
              <a:rPr lang="en-US" altLang="ja-JP" sz="1800" dirty="0" smtClean="0"/>
              <a:t>4.5 2</a:t>
            </a:r>
            <a:r>
              <a:rPr lang="ja-JP" altLang="en-US" sz="1800" dirty="0" smtClean="0"/>
              <a:t>回目の</a:t>
            </a:r>
            <a:r>
              <a:rPr lang="en-US" altLang="ja-JP" sz="1800" dirty="0" smtClean="0"/>
              <a:t>CI/CD</a:t>
            </a:r>
            <a:r>
              <a:rPr lang="ja-JP" altLang="en-US" sz="1800" dirty="0" smtClean="0"/>
              <a:t>ワークフロー手順</a:t>
            </a:r>
            <a:endParaRPr lang="en-US" altLang="ja-JP" sz="1800" dirty="0"/>
          </a:p>
          <a:p>
            <a:pPr marL="0" indent="0">
              <a:buNone/>
            </a:pPr>
            <a:endParaRPr lang="en-US" altLang="ja-JP" sz="800" dirty="0"/>
          </a:p>
          <a:p>
            <a:pPr marL="0" indent="0">
              <a:buNone/>
            </a:pPr>
            <a:r>
              <a:rPr lang="en-US" altLang="ja-JP" dirty="0" smtClean="0"/>
              <a:t>5. </a:t>
            </a:r>
            <a:r>
              <a:rPr lang="ja-JP" altLang="en-US" dirty="0" smtClean="0"/>
              <a:t>付録</a:t>
            </a:r>
          </a:p>
          <a:p>
            <a:pPr marL="0" indent="0">
              <a:buNone/>
            </a:pPr>
            <a:r>
              <a:rPr lang="ja-JP" altLang="en-US" sz="1800" dirty="0"/>
              <a:t>　</a:t>
            </a:r>
            <a:r>
              <a:rPr lang="en-US" altLang="ja-JP" sz="1800" dirty="0" smtClean="0"/>
              <a:t>5.1 </a:t>
            </a:r>
            <a:r>
              <a:rPr lang="ja-JP" altLang="en-US" sz="1800" dirty="0"/>
              <a:t>注意事項・制限事項</a:t>
            </a:r>
          </a:p>
          <a:p>
            <a:pPr marL="0" indent="0">
              <a:buNone/>
            </a:pPr>
            <a:endParaRPr kumimoji="1" lang="ja-JP" altLang="en-US" sz="1800" dirty="0"/>
          </a:p>
        </p:txBody>
      </p:sp>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Tree>
    <p:extLst>
      <p:ext uri="{BB962C8B-B14F-4D97-AF65-F5344CB8AC3E}">
        <p14:creationId xmlns:p14="http://schemas.microsoft.com/office/powerpoint/2010/main" val="1608470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グループ化 67"/>
          <p:cNvGrpSpPr/>
          <p:nvPr/>
        </p:nvGrpSpPr>
        <p:grpSpPr>
          <a:xfrm>
            <a:off x="4717294" y="1954106"/>
            <a:ext cx="4788464" cy="1709295"/>
            <a:chOff x="2930699" y="1860017"/>
            <a:chExt cx="5237366" cy="986403"/>
          </a:xfrm>
        </p:grpSpPr>
        <p:sp>
          <p:nvSpPr>
            <p:cNvPr id="69" name="円柱 68"/>
            <p:cNvSpPr/>
            <p:nvPr/>
          </p:nvSpPr>
          <p:spPr bwMode="auto">
            <a:xfrm rot="16200000">
              <a:off x="7252857" y="1931211"/>
              <a:ext cx="985926" cy="844491"/>
            </a:xfrm>
            <a:prstGeom prst="can">
              <a:avLst>
                <a:gd name="adj" fmla="val 50000"/>
              </a:avLst>
            </a:prstGeom>
            <a:gradFill flip="none" rotWithShape="1">
              <a:gsLst>
                <a:gs pos="100000">
                  <a:srgbClr val="317F70"/>
                </a:gs>
                <a:gs pos="17160">
                  <a:schemeClr val="bg1"/>
                </a:gs>
                <a:gs pos="0">
                  <a:srgbClr val="58AA9A"/>
                </a:gs>
                <a:gs pos="31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楕円 69"/>
            <p:cNvSpPr/>
            <p:nvPr/>
          </p:nvSpPr>
          <p:spPr bwMode="auto">
            <a:xfrm>
              <a:off x="7323573" y="1860017"/>
              <a:ext cx="442249" cy="986402"/>
            </a:xfrm>
            <a:prstGeom prst="ellipse">
              <a:avLst/>
            </a:prstGeom>
            <a:gradFill flip="none" rotWithShape="1">
              <a:gsLst>
                <a:gs pos="100000">
                  <a:srgbClr val="317F70"/>
                </a:gs>
                <a:gs pos="0">
                  <a:srgbClr val="58AA9A"/>
                </a:gs>
                <a:gs pos="83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1" name="円柱 70"/>
            <p:cNvSpPr/>
            <p:nvPr/>
          </p:nvSpPr>
          <p:spPr bwMode="auto">
            <a:xfrm rot="16200000">
              <a:off x="5034011" y="135033"/>
              <a:ext cx="864096" cy="4437922"/>
            </a:xfrm>
            <a:prstGeom prst="can">
              <a:avLst>
                <a:gd name="adj" fmla="val 26568"/>
              </a:avLst>
            </a:prstGeom>
            <a:gradFill flip="none" rotWithShape="1">
              <a:gsLst>
                <a:gs pos="22000">
                  <a:schemeClr val="bg1"/>
                </a:gs>
                <a:gs pos="100000">
                  <a:srgbClr val="338071"/>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2" name="円柱 71"/>
            <p:cNvSpPr/>
            <p:nvPr/>
          </p:nvSpPr>
          <p:spPr bwMode="auto">
            <a:xfrm rot="16200000">
              <a:off x="2859982" y="1931210"/>
              <a:ext cx="985926" cy="844492"/>
            </a:xfrm>
            <a:prstGeom prst="can">
              <a:avLst>
                <a:gd name="adj" fmla="val 50000"/>
              </a:avLst>
            </a:prstGeom>
            <a:gradFill flip="none" rotWithShape="1">
              <a:gsLst>
                <a:gs pos="16000">
                  <a:schemeClr val="bg1"/>
                </a:gs>
                <a:gs pos="100000">
                  <a:srgbClr val="317F70"/>
                </a:gs>
                <a:gs pos="0">
                  <a:srgbClr val="58AA9A"/>
                </a:gs>
                <a:gs pos="34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3" name="楕円 72"/>
            <p:cNvSpPr/>
            <p:nvPr/>
          </p:nvSpPr>
          <p:spPr bwMode="auto">
            <a:xfrm>
              <a:off x="2979676" y="1911929"/>
              <a:ext cx="297532"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81" name="正方形/長方形 180"/>
          <p:cNvSpPr/>
          <p:nvPr/>
        </p:nvSpPr>
        <p:spPr bwMode="auto">
          <a:xfrm>
            <a:off x="5143472" y="2272090"/>
            <a:ext cx="4158281" cy="1134344"/>
          </a:xfrm>
          <a:prstGeom prst="rect">
            <a:avLst/>
          </a:prstGeom>
          <a:solidFill>
            <a:schemeClr val="accent6">
              <a:lumMod val="10000"/>
              <a:lumOff val="90000"/>
              <a:alpha val="5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3" name="正方形/長方形 132"/>
          <p:cNvSpPr/>
          <p:nvPr/>
        </p:nvSpPr>
        <p:spPr bwMode="auto">
          <a:xfrm>
            <a:off x="10145594" y="4194174"/>
            <a:ext cx="1656184" cy="1647940"/>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4" name="正方形/長方形 133"/>
          <p:cNvSpPr/>
          <p:nvPr/>
        </p:nvSpPr>
        <p:spPr bwMode="auto">
          <a:xfrm>
            <a:off x="9983606" y="4342362"/>
            <a:ext cx="1656184" cy="1650732"/>
          </a:xfrm>
          <a:prstGeom prst="rect">
            <a:avLst/>
          </a:prstGeom>
          <a:solidFill>
            <a:schemeClr val="accent5">
              <a:lumMod val="10000"/>
              <a:lumOff val="90000"/>
            </a:schemeClr>
          </a:solidFill>
          <a:ln w="12700">
            <a:solidFill>
              <a:schemeClr val="accent5">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0" name="直方体 99"/>
          <p:cNvSpPr/>
          <p:nvPr/>
        </p:nvSpPr>
        <p:spPr bwMode="auto">
          <a:xfrm>
            <a:off x="10185018" y="5281558"/>
            <a:ext cx="644958" cy="619533"/>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1" name="直方体 100"/>
          <p:cNvSpPr/>
          <p:nvPr/>
        </p:nvSpPr>
        <p:spPr bwMode="auto">
          <a:xfrm>
            <a:off x="10840596" y="5278664"/>
            <a:ext cx="612750" cy="619534"/>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102" name="直方体 101"/>
          <p:cNvSpPr/>
          <p:nvPr/>
        </p:nvSpPr>
        <p:spPr bwMode="auto">
          <a:xfrm>
            <a:off x="10511220" y="4704332"/>
            <a:ext cx="631000" cy="618887"/>
          </a:xfrm>
          <a:prstGeom prst="cube">
            <a:avLst>
              <a:gd name="adj" fmla="val 14896"/>
            </a:avLst>
          </a:prstGeom>
          <a:solidFill>
            <a:schemeClr val="accent5">
              <a:lumMod val="25000"/>
              <a:lumOff val="75000"/>
            </a:schemeClr>
          </a:solidFill>
          <a:ln w="19050">
            <a:solidFill>
              <a:schemeClr val="accent3"/>
            </a:solidFill>
          </a:ln>
          <a:effectLst>
            <a:glow rad="38100">
              <a:schemeClr val="bg1"/>
            </a:glow>
          </a:effectLst>
          <a:extLst/>
        </p:spPr>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dirty="0" smtClean="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pic>
        <p:nvPicPr>
          <p:cNvPr id="106" name="図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095" y="4411727"/>
            <a:ext cx="1167588" cy="252177"/>
          </a:xfrm>
          <a:prstGeom prst="rect">
            <a:avLst/>
          </a:prstGeom>
          <a:effectLst>
            <a:glow rad="38100">
              <a:schemeClr val="bg1">
                <a:alpha val="80000"/>
              </a:schemeClr>
            </a:glow>
          </a:effectLst>
        </p:spPr>
      </p:pic>
      <p:sp>
        <p:nvSpPr>
          <p:cNvPr id="3" name="コンテンツ プレースホルダー 2"/>
          <p:cNvSpPr>
            <a:spLocks noGrp="1"/>
          </p:cNvSpPr>
          <p:nvPr>
            <p:ph sz="quarter" idx="10"/>
          </p:nvPr>
        </p:nvSpPr>
        <p:spPr>
          <a:xfrm>
            <a:off x="239350" y="836712"/>
            <a:ext cx="11713301" cy="5688632"/>
          </a:xfrm>
        </p:spPr>
        <p:txBody>
          <a:bodyPr>
            <a:normAutofit/>
          </a:bodyPr>
          <a:lstStyle/>
          <a:p>
            <a:r>
              <a:rPr lang="en-US" altLang="ja-JP" dirty="0" smtClean="0"/>
              <a:t>EPOCH</a:t>
            </a:r>
            <a:r>
              <a:rPr lang="ja-JP" altLang="en-US" dirty="0" smtClean="0"/>
              <a:t>の</a:t>
            </a:r>
            <a:r>
              <a:rPr lang="en-US" altLang="ja-JP" dirty="0" smtClean="0"/>
              <a:t>CI/CD</a:t>
            </a:r>
          </a:p>
          <a:p>
            <a:pPr marL="0" indent="0">
              <a:buNone/>
            </a:pPr>
            <a:r>
              <a:rPr lang="ja-JP" altLang="en-US" sz="1800" dirty="0" smtClean="0"/>
              <a:t>　</a:t>
            </a:r>
            <a:r>
              <a:rPr lang="en-US" altLang="ja-JP" sz="1800" dirty="0" smtClean="0"/>
              <a:t>EPOCH</a:t>
            </a:r>
            <a:r>
              <a:rPr lang="ja-JP" altLang="en-US" sz="1800" dirty="0" smtClean="0"/>
              <a:t>の</a:t>
            </a:r>
            <a:r>
              <a:rPr lang="en-US" altLang="ja-JP" sz="1800" dirty="0" smtClean="0"/>
              <a:t>CI/CD</a:t>
            </a:r>
            <a:r>
              <a:rPr lang="ja-JP" altLang="en-US" sz="1800" dirty="0" smtClean="0"/>
              <a:t>の流れを、下図に示します。</a:t>
            </a:r>
            <a:endParaRPr lang="en-US" altLang="ja-JP" sz="1800" dirty="0" smtClean="0"/>
          </a:p>
          <a:p>
            <a:pPr marL="0" indent="0">
              <a:buNone/>
            </a:pPr>
            <a:endParaRPr lang="en-US" altLang="ja-JP" sz="1800" dirty="0" smtClean="0"/>
          </a:p>
        </p:txBody>
      </p:sp>
      <p:grpSp>
        <p:nvGrpSpPr>
          <p:cNvPr id="93" name="グループ化 92"/>
          <p:cNvGrpSpPr/>
          <p:nvPr/>
        </p:nvGrpSpPr>
        <p:grpSpPr>
          <a:xfrm>
            <a:off x="2855794" y="3975102"/>
            <a:ext cx="6624579" cy="1981998"/>
            <a:chOff x="5876426" y="5265342"/>
            <a:chExt cx="2334177" cy="986957"/>
          </a:xfrm>
        </p:grpSpPr>
        <p:sp>
          <p:nvSpPr>
            <p:cNvPr id="94" name="円柱 93"/>
            <p:cNvSpPr/>
            <p:nvPr/>
          </p:nvSpPr>
          <p:spPr bwMode="auto">
            <a:xfrm rot="16200000">
              <a:off x="7576170" y="5617865"/>
              <a:ext cx="985926" cy="282941"/>
            </a:xfrm>
            <a:prstGeom prst="can">
              <a:avLst>
                <a:gd name="adj" fmla="val 44955"/>
              </a:avLst>
            </a:prstGeom>
            <a:gradFill flip="none" rotWithShape="1">
              <a:gsLst>
                <a:gs pos="13000">
                  <a:schemeClr val="bg1"/>
                </a:gs>
                <a:gs pos="100000">
                  <a:srgbClr val="317F70"/>
                </a:gs>
                <a:gs pos="0">
                  <a:srgbClr val="58AA9A"/>
                </a:gs>
                <a:gs pos="28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楕円 94"/>
            <p:cNvSpPr/>
            <p:nvPr/>
          </p:nvSpPr>
          <p:spPr bwMode="auto">
            <a:xfrm>
              <a:off x="7931867" y="5265342"/>
              <a:ext cx="124374" cy="986402"/>
            </a:xfrm>
            <a:prstGeom prst="ellipse">
              <a:avLst/>
            </a:prstGeom>
            <a:gradFill flip="none" rotWithShape="1">
              <a:gsLst>
                <a:gs pos="100000">
                  <a:srgbClr val="317F70"/>
                </a:gs>
                <a:gs pos="0">
                  <a:srgbClr val="58AA9A"/>
                </a:gs>
                <a:gs pos="76000">
                  <a:srgbClr val="468C7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円柱 95"/>
            <p:cNvSpPr/>
            <p:nvPr/>
          </p:nvSpPr>
          <p:spPr bwMode="auto">
            <a:xfrm rot="16200000">
              <a:off x="6587873" y="4753690"/>
              <a:ext cx="864096" cy="2012366"/>
            </a:xfrm>
            <a:prstGeom prst="can">
              <a:avLst>
                <a:gd name="adj" fmla="val 20329"/>
              </a:avLst>
            </a:prstGeom>
            <a:gradFill flip="none" rotWithShape="1">
              <a:gsLst>
                <a:gs pos="22048">
                  <a:schemeClr val="bg1"/>
                </a:gs>
                <a:gs pos="100000">
                  <a:srgbClr val="358172"/>
                </a:gs>
                <a:gs pos="32000">
                  <a:srgbClr val="58AA9A"/>
                </a:gs>
                <a:gs pos="0">
                  <a:srgbClr val="5FAE9D"/>
                </a:gs>
              </a:gsLst>
              <a:lin ang="10800000" scaled="1"/>
              <a:tileRect/>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円柱 96"/>
            <p:cNvSpPr/>
            <p:nvPr/>
          </p:nvSpPr>
          <p:spPr bwMode="auto">
            <a:xfrm rot="16200000">
              <a:off x="5546465" y="5596333"/>
              <a:ext cx="985926" cy="326004"/>
            </a:xfrm>
            <a:prstGeom prst="can">
              <a:avLst>
                <a:gd name="adj" fmla="val 50000"/>
              </a:avLst>
            </a:prstGeom>
            <a:gradFill flip="none" rotWithShape="1">
              <a:gsLst>
                <a:gs pos="15000">
                  <a:schemeClr val="bg1"/>
                </a:gs>
                <a:gs pos="100000">
                  <a:srgbClr val="317F70"/>
                </a:gs>
                <a:gs pos="0">
                  <a:srgbClr val="58AA9A"/>
                </a:gs>
                <a:gs pos="32000">
                  <a:srgbClr val="468C7D"/>
                </a:gs>
              </a:gsLst>
              <a:lin ang="10800000" scaled="1"/>
              <a:tileRect/>
            </a:gradFill>
            <a:ln w="3175">
              <a:solidFill>
                <a:srgbClr val="5FAE9D"/>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楕円 97"/>
            <p:cNvSpPr/>
            <p:nvPr/>
          </p:nvSpPr>
          <p:spPr bwMode="auto">
            <a:xfrm>
              <a:off x="5895273" y="5310420"/>
              <a:ext cx="119793" cy="885825"/>
            </a:xfrm>
            <a:prstGeom prst="ellipse">
              <a:avLst/>
            </a:prstGeom>
            <a:gradFill>
              <a:gsLst>
                <a:gs pos="100000">
                  <a:srgbClr val="317F70"/>
                </a:gs>
                <a:gs pos="0">
                  <a:srgbClr val="58AA9A"/>
                </a:gs>
                <a:gs pos="76000">
                  <a:srgbClr val="468C7D"/>
                </a:gs>
              </a:gsLst>
              <a:lin ang="18900000" scaled="1"/>
            </a:gra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7" name="正方形/長方形 176"/>
          <p:cNvSpPr/>
          <p:nvPr/>
        </p:nvSpPr>
        <p:spPr bwMode="auto">
          <a:xfrm>
            <a:off x="7038424" y="4453886"/>
            <a:ext cx="2200487" cy="1339624"/>
          </a:xfrm>
          <a:prstGeom prst="rect">
            <a:avLst/>
          </a:prstGeom>
          <a:solidFill>
            <a:schemeClr val="accent6">
              <a:lumMod val="10000"/>
              <a:lumOff val="90000"/>
              <a:alpha val="50000"/>
            </a:schemeClr>
          </a:solidFill>
          <a:ln w="19050">
            <a:solidFill>
              <a:schemeClr val="accent6">
                <a:lumMod val="50000"/>
                <a:lumOff val="50000"/>
              </a:schemeClr>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6" name="正方形/長方形 175"/>
          <p:cNvSpPr/>
          <p:nvPr/>
        </p:nvSpPr>
        <p:spPr bwMode="auto">
          <a:xfrm>
            <a:off x="1350134" y="3940206"/>
            <a:ext cx="3923439" cy="1867619"/>
          </a:xfrm>
          <a:prstGeom prst="rect">
            <a:avLst/>
          </a:prstGeom>
          <a:solidFill>
            <a:schemeClr val="accent6">
              <a:lumMod val="10000"/>
              <a:lumOff val="90000"/>
              <a:alpha val="30000"/>
            </a:schemeClr>
          </a:solidFill>
          <a:ln w="19050">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4" name="角丸四角形 123"/>
          <p:cNvSpPr/>
          <p:nvPr/>
        </p:nvSpPr>
        <p:spPr bwMode="auto">
          <a:xfrm>
            <a:off x="2384326" y="1793452"/>
            <a:ext cx="9576329" cy="1938013"/>
          </a:xfrm>
          <a:prstGeom prst="roundRect">
            <a:avLst>
              <a:gd name="adj" fmla="val 10232"/>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角丸四角形 13"/>
          <p:cNvSpPr/>
          <p:nvPr/>
        </p:nvSpPr>
        <p:spPr bwMode="auto">
          <a:xfrm>
            <a:off x="1221228" y="3813257"/>
            <a:ext cx="10741795" cy="2269262"/>
          </a:xfrm>
          <a:prstGeom prst="roundRect">
            <a:avLst>
              <a:gd name="adj" fmla="val 8851"/>
            </a:avLst>
          </a:prstGeom>
          <a:noFill/>
          <a:ln w="38100">
            <a:solidFill>
              <a:schemeClr val="accent6">
                <a:lumMod val="90000"/>
                <a:lumOff val="1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b="1" dirty="0" smtClean="0"/>
              <a:t>3.3 EPOCH</a:t>
            </a:r>
            <a:r>
              <a:rPr lang="ja-JP" altLang="en-US" b="1" dirty="0" smtClean="0"/>
              <a:t>の</a:t>
            </a:r>
            <a:r>
              <a:rPr lang="en-US" altLang="ja-JP" b="1" dirty="0" smtClean="0"/>
              <a:t>CI/CD</a:t>
            </a:r>
            <a:endParaRPr kumimoji="1" lang="ja-JP" altLang="en-US" dirty="0"/>
          </a:p>
        </p:txBody>
      </p:sp>
      <p:sp>
        <p:nvSpPr>
          <p:cNvPr id="4" name="フリーフォーム 3"/>
          <p:cNvSpPr>
            <a:spLocks noChangeAspect="1"/>
          </p:cNvSpPr>
          <p:nvPr/>
        </p:nvSpPr>
        <p:spPr bwMode="auto">
          <a:xfrm>
            <a:off x="501730" y="3033689"/>
            <a:ext cx="598585" cy="617158"/>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7" name="テキスト ボックス 6"/>
          <p:cNvSpPr txBox="1"/>
          <p:nvPr/>
        </p:nvSpPr>
        <p:spPr>
          <a:xfrm>
            <a:off x="430540" y="2871695"/>
            <a:ext cx="731276" cy="253916"/>
          </a:xfrm>
          <a:prstGeom prst="rect">
            <a:avLst/>
          </a:prstGeom>
          <a:noFill/>
        </p:spPr>
        <p:txBody>
          <a:bodyPr wrap="square" rtlCol="0">
            <a:spAutoFit/>
          </a:bodyPr>
          <a:lstStyle/>
          <a:p>
            <a:r>
              <a:rPr kumimoji="1" lang="en-US" altLang="ja-JP" sz="1050" b="1" dirty="0" smtClean="0">
                <a:effectLst>
                  <a:glow rad="63500">
                    <a:schemeClr val="bg1">
                      <a:alpha val="90000"/>
                    </a:schemeClr>
                  </a:glow>
                </a:effectLst>
              </a:rPr>
              <a:t>DevOps</a:t>
            </a:r>
            <a:endParaRPr kumimoji="1" lang="ja-JP" altLang="en-US" sz="1050" b="1" dirty="0">
              <a:effectLst>
                <a:glow rad="63500">
                  <a:schemeClr val="bg1">
                    <a:alpha val="90000"/>
                  </a:schemeClr>
                </a:glow>
              </a:effectLst>
            </a:endParaRPr>
          </a:p>
        </p:txBody>
      </p:sp>
      <p:sp>
        <p:nvSpPr>
          <p:cNvPr id="66" name="円柱 65"/>
          <p:cNvSpPr/>
          <p:nvPr/>
        </p:nvSpPr>
        <p:spPr bwMode="auto">
          <a:xfrm>
            <a:off x="2841682" y="2561426"/>
            <a:ext cx="1185214" cy="745071"/>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4" name="図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449" y="2250084"/>
            <a:ext cx="390144" cy="390144"/>
          </a:xfrm>
          <a:prstGeom prst="rect">
            <a:avLst/>
          </a:prstGeom>
          <a:effectLst>
            <a:glow rad="38100">
              <a:schemeClr val="bg1">
                <a:alpha val="80000"/>
              </a:schemeClr>
            </a:glow>
          </a:effectLst>
        </p:spPr>
      </p:pic>
      <p:sp>
        <p:nvSpPr>
          <p:cNvPr id="77" name="テキスト ボックス 76"/>
          <p:cNvSpPr txBox="1"/>
          <p:nvPr/>
        </p:nvSpPr>
        <p:spPr>
          <a:xfrm>
            <a:off x="6324761" y="1822924"/>
            <a:ext cx="2038267" cy="338554"/>
          </a:xfrm>
          <a:prstGeom prst="rect">
            <a:avLst/>
          </a:prstGeom>
          <a:noFill/>
        </p:spPr>
        <p:txBody>
          <a:bodyPr wrap="square" rtlCol="0">
            <a:spAutoFit/>
          </a:bodyPr>
          <a:lstStyle/>
          <a:p>
            <a:r>
              <a:rPr kumimoji="1" lang="en-US" altLang="ja-JP" sz="1600" b="1" dirty="0" smtClean="0"/>
              <a:t>CI</a:t>
            </a:r>
            <a:r>
              <a:rPr kumimoji="1" lang="ja-JP" altLang="en-US" sz="1600" b="1" dirty="0" smtClean="0"/>
              <a:t>パイプライン</a:t>
            </a:r>
            <a:endParaRPr kumimoji="1" lang="ja-JP" altLang="en-US" sz="1600" b="1" dirty="0"/>
          </a:p>
        </p:txBody>
      </p:sp>
      <p:pic>
        <p:nvPicPr>
          <p:cNvPr id="78" name="図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6207" y="2993386"/>
            <a:ext cx="556725" cy="556725"/>
          </a:xfrm>
          <a:prstGeom prst="rect">
            <a:avLst/>
          </a:prstGeom>
        </p:spPr>
      </p:pic>
      <p:pic>
        <p:nvPicPr>
          <p:cNvPr id="79" name="図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5292" y="2988285"/>
            <a:ext cx="556725" cy="556725"/>
          </a:xfrm>
          <a:prstGeom prst="rect">
            <a:avLst/>
          </a:prstGeom>
        </p:spPr>
      </p:pic>
      <p:pic>
        <p:nvPicPr>
          <p:cNvPr id="80" name="図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8903" y="2621930"/>
            <a:ext cx="556725" cy="556725"/>
          </a:xfrm>
          <a:prstGeom prst="rect">
            <a:avLst/>
          </a:prstGeom>
        </p:spPr>
      </p:pic>
      <p:sp>
        <p:nvSpPr>
          <p:cNvPr id="81" name="テキスト ボックス 80"/>
          <p:cNvSpPr txBox="1"/>
          <p:nvPr/>
        </p:nvSpPr>
        <p:spPr>
          <a:xfrm>
            <a:off x="10020889" y="2986125"/>
            <a:ext cx="1395353" cy="261610"/>
          </a:xfrm>
          <a:prstGeom prst="rect">
            <a:avLst/>
          </a:prstGeom>
          <a:noFill/>
        </p:spPr>
        <p:txBody>
          <a:bodyPr wrap="square" rtlCol="0">
            <a:spAutoFit/>
          </a:bodyPr>
          <a:lstStyle/>
          <a:p>
            <a:r>
              <a:rPr lang="ja-JP" altLang="en-US" sz="1050" b="1" dirty="0" smtClean="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rPr>
              <a:t>コンテナイメージ</a:t>
            </a:r>
            <a:endParaRPr kumimoji="1" lang="ja-JP" altLang="en-US" sz="1050" b="1" dirty="0">
              <a:ln w="12700">
                <a:noFill/>
              </a:ln>
              <a:solidFill>
                <a:schemeClr val="accent6">
                  <a:lumMod val="75000"/>
                  <a:lumOff val="25000"/>
                </a:schemeClr>
              </a:solidFill>
              <a:effectLst>
                <a:glow rad="139700">
                  <a:schemeClr val="bg2"/>
                </a:glow>
                <a:outerShdw blurRad="50800" dist="38100" dir="2700000" algn="tl" rotWithShape="0">
                  <a:prstClr val="black">
                    <a:alpha val="40000"/>
                  </a:prstClr>
                </a:outerShdw>
              </a:effectLst>
            </a:endParaRPr>
          </a:p>
        </p:txBody>
      </p:sp>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6800" y="2223036"/>
            <a:ext cx="1116066" cy="263758"/>
          </a:xfrm>
          <a:prstGeom prst="rect">
            <a:avLst/>
          </a:prstGeom>
        </p:spPr>
      </p:pic>
      <p:sp>
        <p:nvSpPr>
          <p:cNvPr id="85" name="右矢印 84"/>
          <p:cNvSpPr/>
          <p:nvPr/>
        </p:nvSpPr>
        <p:spPr bwMode="auto">
          <a:xfrm>
            <a:off x="4054072" y="2745520"/>
            <a:ext cx="1138313" cy="311674"/>
          </a:xfrm>
          <a:prstGeom prst="rightArrow">
            <a:avLst>
              <a:gd name="adj1" fmla="val 50000"/>
              <a:gd name="adj2" fmla="val 8868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6" name="Graphic 4">
            <a:extLst>
              <a:ext uri="{FF2B5EF4-FFF2-40B4-BE49-F238E27FC236}">
                <a16:creationId xmlns:a16="http://schemas.microsoft.com/office/drawing/2014/main" id="{D101F400-5DD5-4EFF-88C8-B56608031B6D}"/>
              </a:ext>
            </a:extLst>
          </p:cNvPr>
          <p:cNvPicPr>
            <a:picLocks noChangeAspect="1"/>
          </p:cNvPicPr>
          <p:nvPr/>
        </p:nvPicPr>
        <p:blipFill>
          <a:blip r:embed="rId6">
            <a:extLst>
              <a:ext uri="{96DAC541-7B7A-43D3-8B79-37D633B846F1}">
                <asvg:svgBlip xmlns:asvg="http://schemas.microsoft.com/office/drawing/2016/SVG/main" xmlns="" r:embed="rId8"/>
              </a:ext>
            </a:extLst>
          </a:blip>
          <a:stretch>
            <a:fillRect/>
          </a:stretch>
        </p:blipFill>
        <p:spPr>
          <a:xfrm>
            <a:off x="5381930" y="1954221"/>
            <a:ext cx="557704" cy="638461"/>
          </a:xfrm>
          <a:prstGeom prst="rect">
            <a:avLst/>
          </a:prstGeom>
          <a:effectLst>
            <a:glow rad="38100">
              <a:schemeClr val="bg1">
                <a:alpha val="80000"/>
              </a:schemeClr>
            </a:glow>
          </a:effectLst>
        </p:spPr>
      </p:pic>
      <p:sp>
        <p:nvSpPr>
          <p:cNvPr id="87" name="フローチャート: 書類 86"/>
          <p:cNvSpPr/>
          <p:nvPr/>
        </p:nvSpPr>
        <p:spPr bwMode="auto">
          <a:xfrm>
            <a:off x="2953973" y="2828587"/>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a:latin typeface="+mn-ea"/>
              </a:rPr>
              <a:t>コード</a:t>
            </a:r>
          </a:p>
        </p:txBody>
      </p:sp>
      <p:sp>
        <p:nvSpPr>
          <p:cNvPr id="103" name="テキスト ボックス 102"/>
          <p:cNvSpPr txBox="1"/>
          <p:nvPr/>
        </p:nvSpPr>
        <p:spPr>
          <a:xfrm>
            <a:off x="5324718" y="3859154"/>
            <a:ext cx="2085102" cy="338554"/>
          </a:xfrm>
          <a:prstGeom prst="rect">
            <a:avLst/>
          </a:prstGeom>
          <a:noFill/>
        </p:spPr>
        <p:txBody>
          <a:bodyPr wrap="square" rtlCol="0">
            <a:spAutoFit/>
          </a:bodyPr>
          <a:lstStyle/>
          <a:p>
            <a:r>
              <a:rPr kumimoji="1" lang="en-US" altLang="ja-JP" sz="1600" b="1" dirty="0" smtClean="0"/>
              <a:t>CD</a:t>
            </a:r>
            <a:r>
              <a:rPr kumimoji="1" lang="ja-JP" altLang="en-US" sz="1600" b="1" dirty="0" smtClean="0"/>
              <a:t>パイプライン</a:t>
            </a:r>
            <a:endParaRPr kumimoji="1" lang="ja-JP" altLang="en-US" sz="1600" b="1" dirty="0"/>
          </a:p>
        </p:txBody>
      </p:sp>
      <p:sp>
        <p:nvSpPr>
          <p:cNvPr id="114" name="テキスト ボックス 113"/>
          <p:cNvSpPr txBox="1"/>
          <p:nvPr/>
        </p:nvSpPr>
        <p:spPr>
          <a:xfrm>
            <a:off x="9864768" y="4117309"/>
            <a:ext cx="1327249" cy="276999"/>
          </a:xfrm>
          <a:prstGeom prst="rect">
            <a:avLst/>
          </a:prstGeom>
          <a:noFill/>
        </p:spPr>
        <p:txBody>
          <a:bodyPr wrap="square" rtlCol="0">
            <a:spAutoFit/>
          </a:bodyPr>
          <a:lstStyle/>
          <a:p>
            <a:r>
              <a:rPr lang="ja-JP" altLang="en-US" sz="1200" b="1" dirty="0">
                <a:solidFill>
                  <a:schemeClr val="accent5"/>
                </a:solidFill>
                <a:effectLst>
                  <a:glow rad="127000">
                    <a:schemeClr val="bg1"/>
                  </a:glow>
                </a:effectLst>
              </a:rPr>
              <a:t>実行</a:t>
            </a:r>
            <a:r>
              <a:rPr lang="ja-JP" altLang="en-US" sz="1200" b="1" dirty="0" smtClean="0">
                <a:solidFill>
                  <a:schemeClr val="accent5"/>
                </a:solidFill>
                <a:effectLst>
                  <a:glow rad="127000">
                    <a:schemeClr val="bg1"/>
                  </a:glow>
                </a:effectLst>
              </a:rPr>
              <a:t>環境</a:t>
            </a:r>
            <a:endParaRPr kumimoji="1" lang="en-US" altLang="ja-JP" sz="1200" b="1" dirty="0" smtClean="0">
              <a:solidFill>
                <a:schemeClr val="accent5"/>
              </a:solidFill>
              <a:effectLst>
                <a:glow rad="127000">
                  <a:schemeClr val="bg1"/>
                </a:glow>
              </a:effectLst>
            </a:endParaRPr>
          </a:p>
        </p:txBody>
      </p:sp>
      <p:sp>
        <p:nvSpPr>
          <p:cNvPr id="117" name="右矢印 116"/>
          <p:cNvSpPr/>
          <p:nvPr/>
        </p:nvSpPr>
        <p:spPr bwMode="auto">
          <a:xfrm rot="21079160">
            <a:off x="1189868" y="3017278"/>
            <a:ext cx="1689592" cy="280929"/>
          </a:xfrm>
          <a:prstGeom prst="rightArrow">
            <a:avLst>
              <a:gd name="adj1" fmla="val 50000"/>
              <a:gd name="adj2" fmla="val 95854"/>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9" name="曲折矢印 128"/>
          <p:cNvSpPr/>
          <p:nvPr/>
        </p:nvSpPr>
        <p:spPr bwMode="auto">
          <a:xfrm flipV="1">
            <a:off x="590927" y="3710390"/>
            <a:ext cx="2333045" cy="1738813"/>
          </a:xfrm>
          <a:prstGeom prst="bentArrow">
            <a:avLst>
              <a:gd name="adj1" fmla="val 9772"/>
              <a:gd name="adj2" fmla="val 11879"/>
              <a:gd name="adj3" fmla="val 18844"/>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5" name="右矢印 134"/>
          <p:cNvSpPr/>
          <p:nvPr/>
        </p:nvSpPr>
        <p:spPr bwMode="auto">
          <a:xfrm>
            <a:off x="450658" y="1865593"/>
            <a:ext cx="550297" cy="284880"/>
          </a:xfrm>
          <a:prstGeom prst="rightArrow">
            <a:avLst>
              <a:gd name="adj1" fmla="val 50000"/>
              <a:gd name="adj2" fmla="val 72316"/>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6" name="右矢印 135"/>
          <p:cNvSpPr/>
          <p:nvPr/>
        </p:nvSpPr>
        <p:spPr bwMode="auto">
          <a:xfrm>
            <a:off x="450657" y="2200027"/>
            <a:ext cx="550297" cy="284880"/>
          </a:xfrm>
          <a:prstGeom prst="rightArrow">
            <a:avLst>
              <a:gd name="adj1" fmla="val 50000"/>
              <a:gd name="adj2" fmla="val 7231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7" name="角丸四角形 136"/>
          <p:cNvSpPr/>
          <p:nvPr/>
        </p:nvSpPr>
        <p:spPr bwMode="auto">
          <a:xfrm>
            <a:off x="368188" y="1796702"/>
            <a:ext cx="1849868" cy="768202"/>
          </a:xfrm>
          <a:prstGeom prst="roundRect">
            <a:avLst>
              <a:gd name="adj" fmla="val 14499"/>
            </a:avLst>
          </a:prstGeom>
          <a:noFill/>
          <a:ln w="38100">
            <a:solidFill>
              <a:srgbClr val="0070C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8" name="テキスト ボックス 137"/>
          <p:cNvSpPr txBox="1"/>
          <p:nvPr/>
        </p:nvSpPr>
        <p:spPr>
          <a:xfrm>
            <a:off x="851465" y="1806790"/>
            <a:ext cx="1327249" cy="253916"/>
          </a:xfrm>
          <a:prstGeom prst="rect">
            <a:avLst/>
          </a:prstGeom>
          <a:noFill/>
        </p:spPr>
        <p:txBody>
          <a:bodyPr wrap="square" rtlCol="0">
            <a:spAutoFit/>
          </a:bodyPr>
          <a:lstStyle/>
          <a:p>
            <a:pPr algn="r"/>
            <a:r>
              <a:rPr lang="ja-JP" altLang="en-US" sz="1050" b="1" dirty="0">
                <a:solidFill>
                  <a:srgbClr val="0070C0"/>
                </a:solidFill>
                <a:effectLst>
                  <a:glow rad="127000">
                    <a:schemeClr val="bg1"/>
                  </a:glow>
                </a:effectLst>
              </a:rPr>
              <a:t>凡例</a:t>
            </a:r>
            <a:endParaRPr kumimoji="1" lang="en-US" altLang="ja-JP" sz="1050" b="1" dirty="0" smtClean="0">
              <a:solidFill>
                <a:srgbClr val="0070C0"/>
              </a:solidFill>
              <a:effectLst>
                <a:glow rad="127000">
                  <a:schemeClr val="bg1"/>
                </a:glow>
              </a:effectLst>
            </a:endParaRPr>
          </a:p>
        </p:txBody>
      </p:sp>
      <p:sp>
        <p:nvSpPr>
          <p:cNvPr id="139" name="テキスト ボックス 138"/>
          <p:cNvSpPr txBox="1"/>
          <p:nvPr/>
        </p:nvSpPr>
        <p:spPr>
          <a:xfrm>
            <a:off x="1049952" y="1846738"/>
            <a:ext cx="1191986"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CI</a:t>
            </a:r>
          </a:p>
          <a:p>
            <a:r>
              <a:rPr kumimoji="1" lang="ja-JP" altLang="en-US" sz="700" b="1" dirty="0" smtClean="0">
                <a:solidFill>
                  <a:srgbClr val="002060"/>
                </a:solidFill>
                <a:effectLst>
                  <a:glow rad="127000">
                    <a:schemeClr val="bg1"/>
                  </a:glow>
                </a:effectLst>
              </a:rPr>
              <a:t>継続的インテグレーション</a:t>
            </a:r>
            <a:endParaRPr kumimoji="1" lang="en-US" altLang="ja-JP" sz="700" b="1" dirty="0" smtClean="0">
              <a:solidFill>
                <a:srgbClr val="002060"/>
              </a:solidFill>
              <a:effectLst>
                <a:glow rad="127000">
                  <a:schemeClr val="bg1"/>
                </a:glow>
              </a:effectLst>
            </a:endParaRPr>
          </a:p>
        </p:txBody>
      </p:sp>
      <p:sp>
        <p:nvSpPr>
          <p:cNvPr id="140" name="テキスト ボックス 139"/>
          <p:cNvSpPr txBox="1"/>
          <p:nvPr/>
        </p:nvSpPr>
        <p:spPr>
          <a:xfrm>
            <a:off x="1042672" y="2171909"/>
            <a:ext cx="1199918" cy="328739"/>
          </a:xfrm>
          <a:prstGeom prst="rect">
            <a:avLst/>
          </a:prstGeom>
          <a:noFill/>
        </p:spPr>
        <p:txBody>
          <a:bodyPr wrap="square" lIns="0" tIns="36000" rIns="0" bIns="0" rtlCol="0">
            <a:spAutoFit/>
          </a:bodyPr>
          <a:lstStyle/>
          <a:p>
            <a:r>
              <a:rPr kumimoji="1" lang="en-US" altLang="ja-JP" sz="1200" b="1" dirty="0" smtClean="0">
                <a:solidFill>
                  <a:srgbClr val="002060"/>
                </a:solidFill>
                <a:effectLst>
                  <a:glow rad="127000">
                    <a:schemeClr val="bg1"/>
                  </a:glow>
                </a:effectLst>
              </a:rPr>
              <a:t>CD</a:t>
            </a:r>
          </a:p>
          <a:p>
            <a:r>
              <a:rPr kumimoji="1" lang="ja-JP" altLang="en-US" sz="700" b="1" dirty="0" smtClean="0">
                <a:solidFill>
                  <a:srgbClr val="002060"/>
                </a:solidFill>
                <a:effectLst>
                  <a:glow rad="127000">
                    <a:schemeClr val="bg1"/>
                  </a:glow>
                </a:effectLst>
              </a:rPr>
              <a:t>継続的デリバリー</a:t>
            </a:r>
            <a:endParaRPr kumimoji="1" lang="en-US" altLang="ja-JP" sz="700" b="1" dirty="0" smtClean="0">
              <a:solidFill>
                <a:srgbClr val="002060"/>
              </a:solidFill>
              <a:effectLst>
                <a:glow rad="127000">
                  <a:schemeClr val="bg1"/>
                </a:glow>
              </a:effectLst>
            </a:endParaRPr>
          </a:p>
        </p:txBody>
      </p:sp>
      <p:sp>
        <p:nvSpPr>
          <p:cNvPr id="141" name="U ターン矢印 140"/>
          <p:cNvSpPr/>
          <p:nvPr/>
        </p:nvSpPr>
        <p:spPr bwMode="auto">
          <a:xfrm rot="2558886">
            <a:off x="9275753" y="3191597"/>
            <a:ext cx="297743" cy="2162541"/>
          </a:xfrm>
          <a:prstGeom prst="uturnArrow">
            <a:avLst>
              <a:gd name="adj1" fmla="val 26922"/>
              <a:gd name="adj2" fmla="val 25000"/>
              <a:gd name="adj3" fmla="val 49433"/>
              <a:gd name="adj4" fmla="val 43750"/>
              <a:gd name="adj5" fmla="val 88951"/>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143" name="図 1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9439" y="4263971"/>
            <a:ext cx="523007" cy="765781"/>
          </a:xfrm>
          <a:prstGeom prst="rect">
            <a:avLst/>
          </a:prstGeom>
          <a:effectLst>
            <a:glow rad="38100">
              <a:schemeClr val="bg1">
                <a:alpha val="80000"/>
              </a:schemeClr>
            </a:glow>
          </a:effectLst>
        </p:spPr>
      </p:pic>
      <p:sp>
        <p:nvSpPr>
          <p:cNvPr id="6" name="角丸四角形 5"/>
          <p:cNvSpPr/>
          <p:nvPr/>
        </p:nvSpPr>
        <p:spPr bwMode="auto">
          <a:xfrm>
            <a:off x="239350" y="1700808"/>
            <a:ext cx="11805903" cy="4464496"/>
          </a:xfrm>
          <a:prstGeom prst="roundRect">
            <a:avLst>
              <a:gd name="adj" fmla="val 4498"/>
            </a:avLst>
          </a:prstGeom>
          <a:no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4" name="正方形/長方形 103"/>
          <p:cNvSpPr/>
          <p:nvPr/>
        </p:nvSpPr>
        <p:spPr bwMode="auto">
          <a:xfrm>
            <a:off x="3069762" y="3264288"/>
            <a:ext cx="952172" cy="344168"/>
          </a:xfrm>
          <a:prstGeom prst="rect">
            <a:avLst/>
          </a:prstGeom>
          <a:solidFill>
            <a:schemeClr val="accent6">
              <a:lumMod val="10000"/>
              <a:lumOff val="9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000" b="1" dirty="0" err="1" smtClean="0">
                <a:latin typeface="+mn-ea"/>
              </a:rPr>
              <a:t>Webhook</a:t>
            </a:r>
            <a:endParaRPr lang="en-US" altLang="ja-JP" sz="1000" b="1" dirty="0" smtClean="0">
              <a:latin typeface="+mn-ea"/>
            </a:endParaRPr>
          </a:p>
          <a:p>
            <a:pPr algn="ctr"/>
            <a:r>
              <a:rPr lang="ja-JP" altLang="en-US" sz="1000" b="1" dirty="0" smtClean="0">
                <a:latin typeface="+mn-ea"/>
              </a:rPr>
              <a:t>設定</a:t>
            </a:r>
            <a:endParaRPr kumimoji="1" lang="ja-JP" altLang="en-US" sz="1000" b="1" dirty="0" smtClean="0">
              <a:latin typeface="+mn-ea"/>
            </a:endParaRPr>
          </a:p>
        </p:txBody>
      </p:sp>
      <p:sp>
        <p:nvSpPr>
          <p:cNvPr id="105" name="正方形/長方形 104"/>
          <p:cNvSpPr/>
          <p:nvPr/>
        </p:nvSpPr>
        <p:spPr bwMode="auto">
          <a:xfrm>
            <a:off x="5200389" y="2628629"/>
            <a:ext cx="962142"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アプリケーション</a:t>
            </a:r>
            <a:endParaRPr lang="en-US" altLang="ja-JP" sz="900" b="1" dirty="0" smtClean="0">
              <a:latin typeface="+mn-ea"/>
            </a:endParaRPr>
          </a:p>
          <a:p>
            <a:pPr algn="ctr"/>
            <a:r>
              <a:rPr lang="ja-JP" altLang="en-US" sz="900" b="1" dirty="0" smtClean="0">
                <a:latin typeface="+mn-ea"/>
              </a:rPr>
              <a:t>コード</a:t>
            </a:r>
            <a:r>
              <a:rPr kumimoji="1" lang="en-US" altLang="ja-JP" sz="900" b="1" dirty="0" smtClean="0">
                <a:latin typeface="+mn-ea"/>
              </a:rPr>
              <a:t>Clone</a:t>
            </a:r>
            <a:endParaRPr kumimoji="1" lang="ja-JP" altLang="en-US" sz="900" b="1" dirty="0" smtClean="0">
              <a:latin typeface="+mn-ea"/>
            </a:endParaRPr>
          </a:p>
        </p:txBody>
      </p:sp>
      <p:sp>
        <p:nvSpPr>
          <p:cNvPr id="107" name="正方形/長方形 106"/>
          <p:cNvSpPr/>
          <p:nvPr/>
        </p:nvSpPr>
        <p:spPr bwMode="auto">
          <a:xfrm>
            <a:off x="6983895"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ja-JP" altLang="en-US" sz="900" b="1" dirty="0" smtClean="0">
                <a:latin typeface="+mn-ea"/>
              </a:rPr>
              <a:t>ビルド</a:t>
            </a:r>
          </a:p>
        </p:txBody>
      </p:sp>
      <p:sp>
        <p:nvSpPr>
          <p:cNvPr id="112" name="正方形/長方形 111"/>
          <p:cNvSpPr/>
          <p:nvPr/>
        </p:nvSpPr>
        <p:spPr bwMode="auto">
          <a:xfrm>
            <a:off x="852525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900" b="1" dirty="0" smtClean="0">
                <a:latin typeface="+mn-ea"/>
              </a:rPr>
              <a:t>イメージ</a:t>
            </a:r>
            <a:endParaRPr kumimoji="1" lang="en-US" altLang="ja-JP" sz="900" b="1" dirty="0" smtClean="0">
              <a:latin typeface="+mn-ea"/>
            </a:endParaRPr>
          </a:p>
          <a:p>
            <a:pPr algn="ctr"/>
            <a:r>
              <a:rPr kumimoji="1" lang="en-US" altLang="ja-JP" sz="900" b="1" dirty="0" smtClean="0">
                <a:latin typeface="+mn-ea"/>
              </a:rPr>
              <a:t>Push</a:t>
            </a:r>
            <a:endParaRPr kumimoji="1" lang="ja-JP" altLang="en-US" sz="900" b="1" dirty="0" smtClean="0">
              <a:latin typeface="+mn-ea"/>
            </a:endParaRPr>
          </a:p>
        </p:txBody>
      </p:sp>
      <p:sp>
        <p:nvSpPr>
          <p:cNvPr id="115" name="正方形/長方形 114"/>
          <p:cNvSpPr/>
          <p:nvPr/>
        </p:nvSpPr>
        <p:spPr bwMode="auto">
          <a:xfrm>
            <a:off x="6213213"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smtClean="0">
                <a:latin typeface="+mn-ea"/>
              </a:rPr>
              <a:t>静的解析</a:t>
            </a:r>
            <a:endParaRPr kumimoji="1" lang="ja-JP" altLang="en-US" sz="900" b="1" dirty="0" smtClean="0">
              <a:latin typeface="+mn-ea"/>
            </a:endParaRPr>
          </a:p>
        </p:txBody>
      </p:sp>
      <p:sp>
        <p:nvSpPr>
          <p:cNvPr id="119" name="正方形/長方形 118"/>
          <p:cNvSpPr/>
          <p:nvPr/>
        </p:nvSpPr>
        <p:spPr bwMode="auto">
          <a:xfrm>
            <a:off x="7754577" y="2628629"/>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900" b="1" dirty="0">
                <a:latin typeface="+mn-ea"/>
              </a:rPr>
              <a:t>テスト</a:t>
            </a:r>
            <a:endParaRPr kumimoji="1" lang="ja-JP" altLang="en-US" sz="900" b="1" dirty="0" smtClean="0">
              <a:latin typeface="+mn-ea"/>
            </a:endParaRPr>
          </a:p>
        </p:txBody>
      </p:sp>
      <p:sp>
        <p:nvSpPr>
          <p:cNvPr id="120" name="テキスト ボックス 119"/>
          <p:cNvSpPr txBox="1"/>
          <p:nvPr/>
        </p:nvSpPr>
        <p:spPr>
          <a:xfrm>
            <a:off x="9720280" y="3842102"/>
            <a:ext cx="2151189"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環境ごとに設定</a:t>
            </a:r>
            <a:endParaRPr lang="en-US" altLang="ja-JP" sz="1050" b="1" dirty="0" smtClean="0">
              <a:solidFill>
                <a:schemeClr val="accent6"/>
              </a:solidFill>
              <a:effectLst>
                <a:glow rad="127000">
                  <a:schemeClr val="bg1"/>
                </a:glow>
              </a:effectLst>
            </a:endParaRPr>
          </a:p>
        </p:txBody>
      </p:sp>
      <p:sp>
        <p:nvSpPr>
          <p:cNvPr id="122" name="正方形/長方形 121"/>
          <p:cNvSpPr/>
          <p:nvPr/>
        </p:nvSpPr>
        <p:spPr bwMode="auto">
          <a:xfrm>
            <a:off x="8171480" y="5067822"/>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ja-JP" altLang="en-US" sz="1000" b="1" dirty="0" smtClean="0">
                <a:latin typeface="+mn-ea"/>
              </a:rPr>
              <a:t>デプロイ</a:t>
            </a:r>
          </a:p>
        </p:txBody>
      </p:sp>
      <p:sp>
        <p:nvSpPr>
          <p:cNvPr id="123" name="正方形/長方形 122"/>
          <p:cNvSpPr/>
          <p:nvPr/>
        </p:nvSpPr>
        <p:spPr bwMode="auto">
          <a:xfrm>
            <a:off x="7140729" y="5067243"/>
            <a:ext cx="994828"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000" b="1" dirty="0" smtClean="0">
                <a:latin typeface="+mn-ea"/>
              </a:rPr>
              <a:t>Manifest</a:t>
            </a:r>
          </a:p>
          <a:p>
            <a:pPr algn="ctr"/>
            <a:r>
              <a:rPr kumimoji="1" lang="ja-JP" altLang="en-US" sz="1000" b="1" dirty="0" smtClean="0">
                <a:latin typeface="+mn-ea"/>
              </a:rPr>
              <a:t>取得</a:t>
            </a:r>
          </a:p>
        </p:txBody>
      </p:sp>
      <p:sp>
        <p:nvSpPr>
          <p:cNvPr id="125" name="テキスト ボックス 124"/>
          <p:cNvSpPr txBox="1"/>
          <p:nvPr/>
        </p:nvSpPr>
        <p:spPr>
          <a:xfrm>
            <a:off x="9417672" y="1820225"/>
            <a:ext cx="2453797" cy="253916"/>
          </a:xfrm>
          <a:prstGeom prst="rect">
            <a:avLst/>
          </a:prstGeom>
          <a:noFill/>
        </p:spPr>
        <p:txBody>
          <a:bodyPr wrap="square" rtlCol="0">
            <a:spAutoFit/>
          </a:bodyPr>
          <a:lstStyle/>
          <a:p>
            <a:pPr algn="r"/>
            <a:r>
              <a:rPr kumimoji="1" lang="ja-JP" altLang="en-US" sz="1050" b="1" dirty="0" smtClean="0">
                <a:solidFill>
                  <a:schemeClr val="accent6"/>
                </a:solidFill>
                <a:effectLst>
                  <a:glow rad="127000">
                    <a:schemeClr val="bg1"/>
                  </a:glow>
                </a:effectLst>
              </a:rPr>
              <a:t>アプリケーションコードごとに設定</a:t>
            </a:r>
            <a:endParaRPr lang="en-US" altLang="ja-JP" sz="1050" b="1" dirty="0" smtClean="0">
              <a:solidFill>
                <a:schemeClr val="accent6"/>
              </a:solidFill>
              <a:effectLst>
                <a:glow rad="127000">
                  <a:schemeClr val="bg1"/>
                </a:glow>
              </a:effectLst>
            </a:endParaRPr>
          </a:p>
        </p:txBody>
      </p:sp>
      <p:sp>
        <p:nvSpPr>
          <p:cNvPr id="127" name="テキスト ボックス 126"/>
          <p:cNvSpPr txBox="1"/>
          <p:nvPr/>
        </p:nvSpPr>
        <p:spPr>
          <a:xfrm>
            <a:off x="1299710" y="3176557"/>
            <a:ext cx="1149674" cy="246221"/>
          </a:xfrm>
          <a:prstGeom prst="rect">
            <a:avLst/>
          </a:prstGeom>
          <a:noFill/>
        </p:spPr>
        <p:txBody>
          <a:bodyPr wrap="none" rtlCol="0">
            <a:spAutoFit/>
          </a:bodyPr>
          <a:lstStyle/>
          <a:p>
            <a:r>
              <a:rPr kumimoji="1" lang="en-US" altLang="ja-JP" sz="1000" b="1" dirty="0" err="1" smtClean="0">
                <a:effectLst>
                  <a:glow rad="127000">
                    <a:schemeClr val="bg1">
                      <a:alpha val="90000"/>
                    </a:schemeClr>
                  </a:glow>
                </a:effectLst>
              </a:rPr>
              <a:t>Commit&amp;Push</a:t>
            </a:r>
            <a:endParaRPr kumimoji="1" lang="ja-JP" altLang="en-US" sz="1000" b="1" dirty="0">
              <a:effectLst>
                <a:glow rad="127000">
                  <a:schemeClr val="bg1">
                    <a:alpha val="90000"/>
                  </a:schemeClr>
                </a:glow>
              </a:effectLst>
            </a:endParaRPr>
          </a:p>
        </p:txBody>
      </p:sp>
      <p:sp>
        <p:nvSpPr>
          <p:cNvPr id="144" name="テキスト ボックス 143"/>
          <p:cNvSpPr txBox="1"/>
          <p:nvPr/>
        </p:nvSpPr>
        <p:spPr>
          <a:xfrm>
            <a:off x="354208" y="4245884"/>
            <a:ext cx="630301" cy="246221"/>
          </a:xfrm>
          <a:prstGeom prst="rect">
            <a:avLst/>
          </a:prstGeom>
          <a:noFill/>
        </p:spPr>
        <p:txBody>
          <a:bodyPr wrap="none" rtlCol="0">
            <a:spAutoFit/>
          </a:bodyPr>
          <a:lstStyle/>
          <a:p>
            <a:r>
              <a:rPr lang="en-US" altLang="ja-JP" sz="1000" b="1" dirty="0" smtClean="0">
                <a:effectLst>
                  <a:glow rad="127000">
                    <a:schemeClr val="bg1">
                      <a:alpha val="90000"/>
                    </a:schemeClr>
                  </a:glow>
                </a:effectLst>
              </a:rPr>
              <a:t>CD</a:t>
            </a:r>
            <a:r>
              <a:rPr lang="ja-JP" altLang="en-US" sz="1000" b="1" dirty="0" smtClean="0">
                <a:effectLst>
                  <a:glow rad="127000">
                    <a:schemeClr val="bg1">
                      <a:alpha val="90000"/>
                    </a:schemeClr>
                  </a:glow>
                </a:effectLst>
              </a:rPr>
              <a:t>実行</a:t>
            </a:r>
            <a:endParaRPr kumimoji="1" lang="ja-JP" altLang="en-US" sz="1000" b="1" dirty="0">
              <a:effectLst>
                <a:glow rad="127000">
                  <a:schemeClr val="bg1">
                    <a:alpha val="90000"/>
                  </a:schemeClr>
                </a:glow>
              </a:effectLst>
            </a:endParaRPr>
          </a:p>
        </p:txBody>
      </p:sp>
      <p:sp>
        <p:nvSpPr>
          <p:cNvPr id="157" name="円柱 156"/>
          <p:cNvSpPr/>
          <p:nvPr/>
        </p:nvSpPr>
        <p:spPr bwMode="auto">
          <a:xfrm>
            <a:off x="1450343" y="4054189"/>
            <a:ext cx="1313990" cy="903032"/>
          </a:xfrm>
          <a:prstGeom prst="can">
            <a:avLst>
              <a:gd name="adj" fmla="val 16602"/>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8" name="フローチャート: 書類 157"/>
          <p:cNvSpPr/>
          <p:nvPr/>
        </p:nvSpPr>
        <p:spPr bwMode="auto">
          <a:xfrm>
            <a:off x="1597234" y="4255454"/>
            <a:ext cx="1027962" cy="315674"/>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テンプレート</a:t>
            </a:r>
            <a:endParaRPr lang="ja-JP" altLang="en-US" sz="800" b="1" dirty="0">
              <a:latin typeface="+mn-ea"/>
            </a:endParaRPr>
          </a:p>
        </p:txBody>
      </p:sp>
      <p:sp>
        <p:nvSpPr>
          <p:cNvPr id="159" name="フローチャート: 内部記憶 158"/>
          <p:cNvSpPr/>
          <p:nvPr/>
        </p:nvSpPr>
        <p:spPr bwMode="auto">
          <a:xfrm>
            <a:off x="1591653" y="4591621"/>
            <a:ext cx="1023856" cy="285924"/>
          </a:xfrm>
          <a:prstGeom prst="flowChartInternalStorage">
            <a:avLst/>
          </a:prstGeom>
          <a:solidFill>
            <a:schemeClr val="bg1"/>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800" b="1" dirty="0">
                <a:latin typeface="+mn-ea"/>
              </a:rPr>
              <a:t>Manifest</a:t>
            </a:r>
          </a:p>
          <a:p>
            <a:pPr algn="ctr"/>
            <a:r>
              <a:rPr lang="ja-JP" altLang="en-US" sz="800" b="1" dirty="0" smtClean="0">
                <a:latin typeface="+mn-ea"/>
              </a:rPr>
              <a:t>パラメータ</a:t>
            </a:r>
            <a:endParaRPr lang="ja-JP" altLang="en-US" sz="800" b="1" dirty="0">
              <a:latin typeface="+mn-ea"/>
            </a:endParaRPr>
          </a:p>
        </p:txBody>
      </p:sp>
      <p:pic>
        <p:nvPicPr>
          <p:cNvPr id="168" name="Picture 16" descr="ファイル:Exastro-ITA-logo1-rgb.png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5600" y="3995955"/>
            <a:ext cx="1492923" cy="372610"/>
          </a:xfrm>
          <a:prstGeom prst="rect">
            <a:avLst/>
          </a:prstGeom>
          <a:noFill/>
          <a:effectLst>
            <a:glow rad="25400">
              <a:schemeClr val="bg1">
                <a:alpha val="80000"/>
              </a:schemeClr>
            </a:glow>
          </a:effectLst>
          <a:extLst>
            <a:ext uri="{909E8E84-426E-40DD-AFC4-6F175D3DCCD1}">
              <a14:hiddenFill xmlns:a14="http://schemas.microsoft.com/office/drawing/2010/main">
                <a:solidFill>
                  <a:srgbClr val="FFFFFF"/>
                </a:solidFill>
              </a14:hiddenFill>
            </a:ext>
          </a:extLst>
        </p:spPr>
      </p:pic>
      <p:sp>
        <p:nvSpPr>
          <p:cNvPr id="171" name="円柱 170"/>
          <p:cNvSpPr/>
          <p:nvPr/>
        </p:nvSpPr>
        <p:spPr bwMode="auto">
          <a:xfrm>
            <a:off x="5657144" y="4361382"/>
            <a:ext cx="1089988" cy="685208"/>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72" name="図 1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756" y="4188483"/>
            <a:ext cx="387258" cy="387258"/>
          </a:xfrm>
          <a:prstGeom prst="rect">
            <a:avLst/>
          </a:prstGeom>
          <a:effectLst>
            <a:glow rad="38100">
              <a:schemeClr val="bg1">
                <a:alpha val="80000"/>
              </a:schemeClr>
            </a:glow>
          </a:effectLst>
        </p:spPr>
      </p:pic>
      <p:sp>
        <p:nvSpPr>
          <p:cNvPr id="173" name="フローチャート: 書類 172"/>
          <p:cNvSpPr/>
          <p:nvPr/>
        </p:nvSpPr>
        <p:spPr bwMode="auto">
          <a:xfrm>
            <a:off x="5726849" y="4605282"/>
            <a:ext cx="952289" cy="338390"/>
          </a:xfrm>
          <a:prstGeom prst="flowChartDocument">
            <a:avLst/>
          </a:prstGeom>
          <a:solidFill>
            <a:schemeClr val="bg1"/>
          </a:solidFill>
          <a:ln w="19050">
            <a:solidFill>
              <a:schemeClr val="tx1"/>
            </a:solidFill>
          </a:ln>
          <a:effectLst/>
          <a:extLst/>
        </p:spPr>
        <p:txBody>
          <a:bodyPr rot="0" spcFirstLastPara="0" vertOverflow="overflow" horzOverflow="overflow" vert="horz" wrap="none" lIns="0" tIns="72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endParaRPr lang="ja-JP" altLang="en-US" sz="900" b="1" dirty="0">
              <a:latin typeface="+mn-ea"/>
            </a:endParaRPr>
          </a:p>
        </p:txBody>
      </p:sp>
      <p:sp>
        <p:nvSpPr>
          <p:cNvPr id="118" name="右矢印 117"/>
          <p:cNvSpPr/>
          <p:nvPr/>
        </p:nvSpPr>
        <p:spPr bwMode="auto">
          <a:xfrm rot="3083637">
            <a:off x="884303" y="3907794"/>
            <a:ext cx="853540" cy="317846"/>
          </a:xfrm>
          <a:prstGeom prst="rightArrow">
            <a:avLst>
              <a:gd name="adj1" fmla="val 50000"/>
              <a:gd name="adj2" fmla="val 88503"/>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2" name="テキスト ボックス 131"/>
          <p:cNvSpPr txBox="1"/>
          <p:nvPr/>
        </p:nvSpPr>
        <p:spPr>
          <a:xfrm>
            <a:off x="874801" y="3792107"/>
            <a:ext cx="774571" cy="246221"/>
          </a:xfrm>
          <a:prstGeom prst="rect">
            <a:avLst/>
          </a:prstGeom>
          <a:noFill/>
        </p:spPr>
        <p:txBody>
          <a:bodyPr wrap="none" rtlCol="0">
            <a:spAutoFit/>
          </a:bodyPr>
          <a:lstStyle/>
          <a:p>
            <a:r>
              <a:rPr lang="ja-JP" altLang="en-US" sz="1000" b="1" dirty="0" smtClean="0">
                <a:effectLst>
                  <a:glow rad="127000">
                    <a:schemeClr val="bg1">
                      <a:alpha val="90000"/>
                    </a:schemeClr>
                  </a:glow>
                </a:effectLst>
              </a:rPr>
              <a:t>登録</a:t>
            </a:r>
            <a:r>
              <a:rPr lang="en-US" altLang="ja-JP" sz="1000" b="1" dirty="0" smtClean="0">
                <a:effectLst>
                  <a:glow rad="127000">
                    <a:schemeClr val="bg1">
                      <a:alpha val="90000"/>
                    </a:schemeClr>
                  </a:glow>
                </a:effectLst>
              </a:rPr>
              <a:t>/</a:t>
            </a:r>
            <a:r>
              <a:rPr lang="ja-JP" altLang="en-US" sz="1000" b="1" dirty="0" smtClean="0">
                <a:effectLst>
                  <a:glow rad="127000">
                    <a:schemeClr val="bg1">
                      <a:alpha val="90000"/>
                    </a:schemeClr>
                  </a:glow>
                </a:effectLst>
              </a:rPr>
              <a:t>更新</a:t>
            </a:r>
            <a:endParaRPr lang="en-US" altLang="ja-JP" sz="1000" b="1" dirty="0">
              <a:effectLst>
                <a:glow rad="127000">
                  <a:schemeClr val="bg1">
                    <a:alpha val="90000"/>
                  </a:schemeClr>
                </a:glow>
              </a:effectLst>
            </a:endParaRPr>
          </a:p>
        </p:txBody>
      </p:sp>
      <p:sp>
        <p:nvSpPr>
          <p:cNvPr id="67" name="右矢印 66"/>
          <p:cNvSpPr/>
          <p:nvPr/>
        </p:nvSpPr>
        <p:spPr bwMode="auto">
          <a:xfrm>
            <a:off x="9325344" y="2745520"/>
            <a:ext cx="928361" cy="336396"/>
          </a:xfrm>
          <a:prstGeom prst="rightArrow">
            <a:avLst>
              <a:gd name="adj1" fmla="val 50000"/>
              <a:gd name="adj2" fmla="val 82675"/>
            </a:avLst>
          </a:prstGeom>
          <a:solidFill>
            <a:srgbClr val="FFC000"/>
          </a:solidFill>
          <a:ln w="12700">
            <a:solidFill>
              <a:schemeClr val="accent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a:off x="9301753" y="4893247"/>
            <a:ext cx="978868"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5" name="正方形/長方形 214"/>
          <p:cNvSpPr/>
          <p:nvPr/>
        </p:nvSpPr>
        <p:spPr bwMode="auto">
          <a:xfrm>
            <a:off x="3739671" y="508591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900" b="1" dirty="0" smtClean="0">
                <a:latin typeface="+mn-ea"/>
              </a:rPr>
              <a:t>Manifest</a:t>
            </a:r>
          </a:p>
          <a:p>
            <a:pPr algn="ctr"/>
            <a:r>
              <a:rPr kumimoji="1" lang="en-US" altLang="ja-JP" sz="900" b="1" dirty="0" smtClean="0">
                <a:latin typeface="+mn-ea"/>
              </a:rPr>
              <a:t>Push</a:t>
            </a:r>
            <a:endParaRPr kumimoji="1" lang="ja-JP" altLang="en-US" sz="900" b="1" dirty="0" smtClean="0">
              <a:latin typeface="+mn-ea"/>
            </a:endParaRPr>
          </a:p>
        </p:txBody>
      </p:sp>
      <p:sp>
        <p:nvSpPr>
          <p:cNvPr id="216" name="正方形/長方形 215"/>
          <p:cNvSpPr/>
          <p:nvPr/>
        </p:nvSpPr>
        <p:spPr bwMode="auto">
          <a:xfrm>
            <a:off x="2986814" y="5087368"/>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effectLst/>
              </a:rPr>
              <a:t>Manifest</a:t>
            </a:r>
          </a:p>
          <a:p>
            <a:pPr algn="ctr"/>
            <a:r>
              <a:rPr lang="ja-JP" altLang="en-US" sz="900" b="1" dirty="0">
                <a:effectLst/>
              </a:rPr>
              <a:t>パラメータ</a:t>
            </a:r>
            <a:endParaRPr lang="en-US" altLang="ja-JP" sz="900" b="1" dirty="0" smtClean="0">
              <a:effectLst/>
            </a:endParaRPr>
          </a:p>
          <a:p>
            <a:pPr algn="ctr"/>
            <a:r>
              <a:rPr lang="ja-JP" altLang="en-US" sz="900" b="1" dirty="0" smtClean="0">
                <a:effectLst/>
              </a:rPr>
              <a:t>変数埋込</a:t>
            </a:r>
            <a:endParaRPr lang="ja-JP" altLang="en-US" sz="900" b="1" dirty="0">
              <a:effectLst/>
            </a:endParaRPr>
          </a:p>
        </p:txBody>
      </p:sp>
      <p:sp>
        <p:nvSpPr>
          <p:cNvPr id="165" name="U ターン矢印 164"/>
          <p:cNvSpPr/>
          <p:nvPr/>
        </p:nvSpPr>
        <p:spPr bwMode="auto">
          <a:xfrm rot="18210136" flipH="1">
            <a:off x="2801620" y="4507415"/>
            <a:ext cx="289326" cy="733197"/>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7" name="正方形/長方形 216"/>
          <p:cNvSpPr/>
          <p:nvPr/>
        </p:nvSpPr>
        <p:spPr bwMode="auto">
          <a:xfrm>
            <a:off x="4492528" y="5090060"/>
            <a:ext cx="720000" cy="540000"/>
          </a:xfrm>
          <a:prstGeom prst="rect">
            <a:avLst/>
          </a:prstGeom>
          <a:solidFill>
            <a:schemeClr val="accent4">
              <a:lumMod val="20000"/>
              <a:lumOff val="80000"/>
            </a:schemeClr>
          </a:solidFill>
          <a:ln w="19050">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900" b="1" dirty="0" smtClean="0">
                <a:latin typeface="+mn-ea"/>
              </a:rPr>
              <a:t>Manifest</a:t>
            </a:r>
          </a:p>
          <a:p>
            <a:pPr algn="ctr"/>
            <a:r>
              <a:rPr lang="ja-JP" altLang="en-US" sz="900" b="1" dirty="0" smtClean="0">
                <a:latin typeface="+mn-ea"/>
              </a:rPr>
              <a:t>変更</a:t>
            </a:r>
            <a:r>
              <a:rPr lang="ja-JP" altLang="en-US" sz="900" b="1" dirty="0">
                <a:latin typeface="+mn-ea"/>
              </a:rPr>
              <a:t>通知</a:t>
            </a:r>
            <a:endParaRPr kumimoji="1" lang="ja-JP" altLang="en-US" sz="900" b="1" dirty="0" smtClean="0">
              <a:latin typeface="+mn-ea"/>
            </a:endParaRPr>
          </a:p>
        </p:txBody>
      </p:sp>
      <p:sp>
        <p:nvSpPr>
          <p:cNvPr id="218" name="U ターン矢印 217"/>
          <p:cNvSpPr/>
          <p:nvPr/>
        </p:nvSpPr>
        <p:spPr bwMode="auto">
          <a:xfrm rot="18210136" flipH="1">
            <a:off x="6821870" y="4648927"/>
            <a:ext cx="276190" cy="552840"/>
          </a:xfrm>
          <a:prstGeom prst="uturnArrow">
            <a:avLst>
              <a:gd name="adj1" fmla="val 28101"/>
              <a:gd name="adj2" fmla="val 25000"/>
              <a:gd name="adj3" fmla="val 51469"/>
              <a:gd name="adj4" fmla="val 55477"/>
              <a:gd name="adj5" fmla="val 79786"/>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19" name="右矢印 218"/>
          <p:cNvSpPr/>
          <p:nvPr/>
        </p:nvSpPr>
        <p:spPr bwMode="auto">
          <a:xfrm>
            <a:off x="5303554" y="5136885"/>
            <a:ext cx="1792779" cy="347811"/>
          </a:xfrm>
          <a:prstGeom prst="rightArrow">
            <a:avLst>
              <a:gd name="adj1" fmla="val 50000"/>
              <a:gd name="adj2" fmla="val 95854"/>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1" name="曲折矢印 220"/>
          <p:cNvSpPr/>
          <p:nvPr/>
        </p:nvSpPr>
        <p:spPr bwMode="auto">
          <a:xfrm>
            <a:off x="4021935" y="4643259"/>
            <a:ext cx="1704122" cy="428013"/>
          </a:xfrm>
          <a:prstGeom prst="bentArrow">
            <a:avLst>
              <a:gd name="adj1" fmla="val 18350"/>
              <a:gd name="adj2" fmla="val 23549"/>
              <a:gd name="adj3" fmla="val 50000"/>
              <a:gd name="adj4" fmla="val 45718"/>
            </a:avLst>
          </a:prstGeom>
          <a:solidFill>
            <a:srgbClr val="FF531B"/>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681434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ブラウザより以下の</a:t>
            </a:r>
            <a:r>
              <a:rPr lang="en-US" altLang="ja-JP" dirty="0"/>
              <a:t>URL</a:t>
            </a:r>
            <a:r>
              <a:rPr lang="ja-JP" altLang="en-US" dirty="0"/>
              <a:t>で接続します。</a:t>
            </a:r>
            <a:endParaRPr lang="ja-JP" altLang="en-US" dirty="0" smtClean="0"/>
          </a:p>
          <a:p>
            <a:pPr marL="288000" lvl="2" indent="0">
              <a:buNone/>
            </a:pPr>
            <a:r>
              <a:rPr lang="en-US" altLang="ja-JP" sz="2000" b="1" dirty="0" smtClean="0"/>
              <a:t>https://[</a:t>
            </a:r>
            <a:r>
              <a:rPr lang="ja-JP" altLang="en-US" sz="2000" b="1" dirty="0" smtClean="0"/>
              <a:t>インストール先の</a:t>
            </a:r>
            <a:r>
              <a:rPr lang="en-US" altLang="ja-JP" sz="2000" b="1" dirty="0" smtClean="0"/>
              <a:t>IP</a:t>
            </a:r>
            <a:r>
              <a:rPr lang="ja-JP" altLang="en-US" sz="2000" b="1" dirty="0" smtClean="0"/>
              <a:t>アドレスまたはホスト名</a:t>
            </a:r>
            <a:r>
              <a:rPr lang="en-US" altLang="ja-JP" sz="2000" b="1" dirty="0" smtClean="0"/>
              <a:t>]:30443/workspace.html</a:t>
            </a:r>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3.4</a:t>
            </a:r>
            <a:r>
              <a:rPr lang="ja-JP" altLang="en-US" b="1" dirty="0" smtClean="0"/>
              <a:t> </a:t>
            </a:r>
            <a:r>
              <a:rPr lang="en-US" altLang="ja-JP" b="1" dirty="0" smtClean="0"/>
              <a:t>EPOCH</a:t>
            </a:r>
            <a:r>
              <a:rPr lang="ja-JP" altLang="en-US" b="1" dirty="0" smtClean="0"/>
              <a:t>起動</a:t>
            </a:r>
            <a:endParaRPr kumimoji="1" lang="ja-JP" altLang="en-US" b="1" dirty="0"/>
          </a:p>
        </p:txBody>
      </p:sp>
      <p:pic>
        <p:nvPicPr>
          <p:cNvPr id="7" name="図 6"/>
          <p:cNvPicPr>
            <a:picLocks noChangeAspect="1"/>
          </p:cNvPicPr>
          <p:nvPr/>
        </p:nvPicPr>
        <p:blipFill>
          <a:blip r:embed="rId2"/>
          <a:stretch>
            <a:fillRect/>
          </a:stretch>
        </p:blipFill>
        <p:spPr>
          <a:xfrm>
            <a:off x="1698308" y="1646626"/>
            <a:ext cx="8795385" cy="4366260"/>
          </a:xfrm>
          <a:prstGeom prst="rect">
            <a:avLst/>
          </a:prstGeom>
          <a:ln>
            <a:solidFill>
              <a:srgbClr val="000000"/>
            </a:solidFill>
          </a:ln>
        </p:spPr>
      </p:pic>
      <p:sp>
        <p:nvSpPr>
          <p:cNvPr id="2" name="テキスト ボックス 1"/>
          <p:cNvSpPr txBox="1"/>
          <p:nvPr/>
        </p:nvSpPr>
        <p:spPr>
          <a:xfrm>
            <a:off x="3431704" y="5366468"/>
            <a:ext cx="5904656"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続いて必要な情報を入力して</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ワークスペースを作成してみましょう！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4" name="二等辺三角形 3"/>
          <p:cNvSpPr/>
          <p:nvPr/>
        </p:nvSpPr>
        <p:spPr bwMode="auto">
          <a:xfrm flipV="1">
            <a:off x="5925379" y="6074043"/>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59855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a:t>ワークスペース</a:t>
            </a:r>
            <a:r>
              <a:rPr lang="ja-JP" altLang="en-US" dirty="0" smtClean="0"/>
              <a:t>基本情報</a:t>
            </a:r>
            <a:endParaRPr lang="ja-JP" altLang="en-US" dirty="0"/>
          </a:p>
          <a:p>
            <a:pPr marL="180000" lvl="1" indent="0">
              <a:buNone/>
            </a:pPr>
            <a:r>
              <a:rPr lang="ja-JP" altLang="en-US" dirty="0" smtClean="0"/>
              <a:t>ワークスペース名を入力します。</a:t>
            </a:r>
            <a:endParaRPr lang="en-US" altLang="ja-JP" dirty="0" smtClean="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(1/7</a:t>
            </a:r>
            <a:r>
              <a:rPr lang="en-US" altLang="ja-JP" b="1" dirty="0"/>
              <a:t>)</a:t>
            </a:r>
            <a:endParaRPr kumimoji="1" lang="ja-JP" altLang="en-US" dirty="0"/>
          </a:p>
        </p:txBody>
      </p:sp>
      <p:graphicFrame>
        <p:nvGraphicFramePr>
          <p:cNvPr id="2" name="表 1"/>
          <p:cNvGraphicFramePr>
            <a:graphicFrameLocks noGrp="1"/>
          </p:cNvGraphicFramePr>
          <p:nvPr>
            <p:extLst/>
          </p:nvPr>
        </p:nvGraphicFramePr>
        <p:xfrm>
          <a:off x="576688" y="4594088"/>
          <a:ext cx="10954610" cy="1112520"/>
        </p:xfrm>
        <a:graphic>
          <a:graphicData uri="http://schemas.openxmlformats.org/drawingml/2006/table">
            <a:tbl>
              <a:tblPr firstRow="1" bandCol="1">
                <a:tableStyleId>{93296810-A885-4BE3-A3E7-6D5BEEA58F35}</a:tableStyleId>
              </a:tblPr>
              <a:tblGrid>
                <a:gridCol w="2169635">
                  <a:extLst>
                    <a:ext uri="{9D8B030D-6E8A-4147-A177-3AD203B41FA5}">
                      <a16:colId xmlns:a16="http://schemas.microsoft.com/office/drawing/2014/main" val="1081318694"/>
                    </a:ext>
                  </a:extLst>
                </a:gridCol>
                <a:gridCol w="4307968">
                  <a:extLst>
                    <a:ext uri="{9D8B030D-6E8A-4147-A177-3AD203B41FA5}">
                      <a16:colId xmlns:a16="http://schemas.microsoft.com/office/drawing/2014/main" val="1720054621"/>
                    </a:ext>
                  </a:extLst>
                </a:gridCol>
                <a:gridCol w="447700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kumimoji="1" lang="ja-JP" altLang="en-US" sz="1400" dirty="0" smtClean="0"/>
                        <a:t>ワークスペース名</a:t>
                      </a:r>
                      <a:endParaRPr kumimoji="1" lang="ja-JP" altLang="en-US" sz="1400" dirty="0"/>
                    </a:p>
                  </a:txBody>
                  <a:tcPr/>
                </a:tc>
                <a:tc>
                  <a:txBody>
                    <a:bodyPr/>
                    <a:lstStyle/>
                    <a:p>
                      <a:r>
                        <a:rPr kumimoji="1" lang="en-US" altLang="ja-JP" sz="1400" dirty="0" smtClean="0"/>
                        <a:t>EPOCH</a:t>
                      </a:r>
                      <a:r>
                        <a:rPr kumimoji="1" lang="ja-JP" altLang="en-US" sz="1400" dirty="0" smtClean="0"/>
                        <a:t>クイックスタート</a:t>
                      </a:r>
                      <a:endParaRPr kumimoji="1" lang="ja-JP" altLang="en-US" sz="1400" dirty="0"/>
                    </a:p>
                  </a:txBody>
                  <a:tcPr/>
                </a:tc>
                <a:tc>
                  <a:txBody>
                    <a:bodyPr/>
                    <a:lstStyle/>
                    <a:p>
                      <a:r>
                        <a:rPr kumimoji="1" lang="ja-JP" altLang="en-US" sz="1400" dirty="0" smtClean="0"/>
                        <a:t>作成するワークスペース名</a:t>
                      </a:r>
                      <a:endParaRPr kumimoji="1" lang="ja-JP" altLang="en-US" sz="1400" dirty="0"/>
                    </a:p>
                  </a:txBody>
                  <a:tcPr/>
                </a:tc>
                <a:extLst>
                  <a:ext uri="{0D108BD9-81ED-4DB2-BD59-A6C34878D82A}">
                    <a16:rowId xmlns:a16="http://schemas.microsoft.com/office/drawing/2014/main" val="907599741"/>
                  </a:ext>
                </a:extLst>
              </a:tr>
              <a:tr h="370840">
                <a:tc>
                  <a:txBody>
                    <a:bodyPr/>
                    <a:lstStyle/>
                    <a:p>
                      <a:r>
                        <a:rPr kumimoji="1" lang="ja-JP" altLang="en-US" sz="1400" dirty="0" smtClean="0"/>
                        <a:t>備考</a:t>
                      </a:r>
                      <a:endParaRPr kumimoji="1" lang="ja-JP" altLang="en-US" sz="1400" dirty="0"/>
                    </a:p>
                  </a:txBody>
                  <a:tcPr/>
                </a:tc>
                <a:tc>
                  <a:txBody>
                    <a:bodyPr/>
                    <a:lstStyle/>
                    <a:p>
                      <a:r>
                        <a:rPr kumimoji="1" lang="ja-JP" altLang="en-US" sz="1400" dirty="0" smtClean="0"/>
                        <a:t>なし</a:t>
                      </a:r>
                      <a:endParaRPr kumimoji="1" lang="ja-JP" altLang="en-US" sz="1400" dirty="0"/>
                    </a:p>
                  </a:txBody>
                  <a:tcPr/>
                </a:tc>
                <a:tc>
                  <a:txBody>
                    <a:bodyPr/>
                    <a:lstStyle/>
                    <a:p>
                      <a:r>
                        <a:rPr kumimoji="1" lang="ja-JP" altLang="en-US" sz="1400" dirty="0" smtClean="0"/>
                        <a:t>作成するワークスペースの説明や備考</a:t>
                      </a:r>
                      <a:endParaRPr kumimoji="1" lang="ja-JP" altLang="en-US" sz="1400" dirty="0"/>
                    </a:p>
                  </a:txBody>
                  <a:tcPr/>
                </a:tc>
                <a:extLst>
                  <a:ext uri="{0D108BD9-81ED-4DB2-BD59-A6C34878D82A}">
                    <a16:rowId xmlns:a16="http://schemas.microsoft.com/office/drawing/2014/main" val="2644828422"/>
                  </a:ext>
                </a:extLst>
              </a:tr>
            </a:tbl>
          </a:graphicData>
        </a:graphic>
      </p:graphicFrame>
      <p:grpSp>
        <p:nvGrpSpPr>
          <p:cNvPr id="4" name="グループ化 3"/>
          <p:cNvGrpSpPr/>
          <p:nvPr/>
        </p:nvGrpSpPr>
        <p:grpSpPr>
          <a:xfrm>
            <a:off x="576688" y="1548000"/>
            <a:ext cx="4500000" cy="2239479"/>
            <a:chOff x="651632" y="1623328"/>
            <a:chExt cx="4511200" cy="2239479"/>
          </a:xfrm>
        </p:grpSpPr>
        <p:pic>
          <p:nvPicPr>
            <p:cNvPr id="15" name="図 14"/>
            <p:cNvPicPr>
              <a:picLocks noChangeAspect="1"/>
            </p:cNvPicPr>
            <p:nvPr/>
          </p:nvPicPr>
          <p:blipFill>
            <a:blip r:embed="rId2"/>
            <a:stretch>
              <a:fillRect/>
            </a:stretch>
          </p:blipFill>
          <p:spPr>
            <a:xfrm>
              <a:off x="651632" y="1623328"/>
              <a:ext cx="4511200" cy="2239478"/>
            </a:xfrm>
            <a:prstGeom prst="rect">
              <a:avLst/>
            </a:prstGeom>
            <a:ln>
              <a:solidFill>
                <a:srgbClr val="000000"/>
              </a:solidFill>
            </a:ln>
          </p:spPr>
        </p:pic>
        <p:sp>
          <p:nvSpPr>
            <p:cNvPr id="16" name="フリーフォーム 15"/>
            <p:cNvSpPr/>
            <p:nvPr/>
          </p:nvSpPr>
          <p:spPr bwMode="auto">
            <a:xfrm>
              <a:off x="651632" y="1623329"/>
              <a:ext cx="4511200" cy="2239478"/>
            </a:xfrm>
            <a:custGeom>
              <a:avLst/>
              <a:gdLst>
                <a:gd name="connsiteX0" fmla="*/ 7880016 w 9486866"/>
                <a:gd name="connsiteY0" fmla="*/ 1752907 h 4864120"/>
                <a:gd name="connsiteX1" fmla="*/ 3696158 w 9486866"/>
                <a:gd name="connsiteY1" fmla="*/ 1765289 h 4864120"/>
                <a:gd name="connsiteX2" fmla="*/ 3691396 w 9486866"/>
                <a:gd name="connsiteY2" fmla="*/ 2396686 h 4864120"/>
                <a:gd name="connsiteX3" fmla="*/ 7890970 w 9486866"/>
                <a:gd name="connsiteY3" fmla="*/ 2399544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0" fmla="*/ 7880016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880016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30533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3696158 w 9486866"/>
                <a:gd name="connsiteY1" fmla="*/ 1765289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3691396 w 9486866"/>
                <a:gd name="connsiteY2" fmla="*/ 2396686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7019579 w 9486866"/>
                <a:gd name="connsiteY0" fmla="*/ 1752907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7019579 w 9486866"/>
                <a:gd name="connsiteY4" fmla="*/ 1752907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7020651 w 9486866"/>
                <a:gd name="connsiteY3" fmla="*/ 238920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376416 w 9486866"/>
                <a:gd name="connsiteY1" fmla="*/ 441246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371653 w 9486866"/>
                <a:gd name="connsiteY2" fmla="*/ 1104167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205283 w 9486866"/>
                <a:gd name="connsiteY3" fmla="*/ 1033638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4178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4178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941131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3363135 w 9486866"/>
                <a:gd name="connsiteY3" fmla="*/ 944711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3360471 w 9486866"/>
                <a:gd name="connsiteY0" fmla="*/ 460390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3360471 w 9486866"/>
                <a:gd name="connsiteY4" fmla="*/ 460390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94194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94194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 name="connsiteX0" fmla="*/ 2906217 w 9486866"/>
                <a:gd name="connsiteY0" fmla="*/ 498219 h 4864120"/>
                <a:gd name="connsiteX1" fmla="*/ 1491218 w 9486866"/>
                <a:gd name="connsiteY1" fmla="*/ 470889 h 4864120"/>
                <a:gd name="connsiteX2" fmla="*/ 1500806 w 9486866"/>
                <a:gd name="connsiteY2" fmla="*/ 846556 h 4864120"/>
                <a:gd name="connsiteX3" fmla="*/ 2905292 w 9486866"/>
                <a:gd name="connsiteY3" fmla="*/ 869049 h 4864120"/>
                <a:gd name="connsiteX4" fmla="*/ 2906217 w 9486866"/>
                <a:gd name="connsiteY4" fmla="*/ 498219 h 4864120"/>
                <a:gd name="connsiteX5" fmla="*/ 0 w 9486866"/>
                <a:gd name="connsiteY5" fmla="*/ 0 h 4864120"/>
                <a:gd name="connsiteX6" fmla="*/ 9486866 w 9486866"/>
                <a:gd name="connsiteY6" fmla="*/ 0 h 4864120"/>
                <a:gd name="connsiteX7" fmla="*/ 9486866 w 9486866"/>
                <a:gd name="connsiteY7" fmla="*/ 936155 h 4864120"/>
                <a:gd name="connsiteX8" fmla="*/ 9486866 w 9486866"/>
                <a:gd name="connsiteY8" fmla="*/ 4864120 h 4864120"/>
                <a:gd name="connsiteX9" fmla="*/ 0 w 9486866"/>
                <a:gd name="connsiteY9" fmla="*/ 4864120 h 4864120"/>
                <a:gd name="connsiteX10" fmla="*/ 0 w 9486866"/>
                <a:gd name="connsiteY10" fmla="*/ 936155 h 4864120"/>
                <a:gd name="connsiteX11" fmla="*/ 0 w 9486866"/>
                <a:gd name="connsiteY11" fmla="*/ 0 h 48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866" h="4864120">
                  <a:moveTo>
                    <a:pt x="2906217" y="498219"/>
                  </a:moveTo>
                  <a:lnTo>
                    <a:pt x="1491218" y="470889"/>
                  </a:lnTo>
                  <a:cubicBezTo>
                    <a:pt x="1489631" y="855980"/>
                    <a:pt x="1502393" y="461465"/>
                    <a:pt x="1500806" y="846556"/>
                  </a:cubicBezTo>
                  <a:lnTo>
                    <a:pt x="2905292" y="869049"/>
                  </a:lnTo>
                  <a:cubicBezTo>
                    <a:pt x="2903704" y="652233"/>
                    <a:pt x="2907805" y="715035"/>
                    <a:pt x="2906217" y="498219"/>
                  </a:cubicBezTo>
                  <a:close/>
                  <a:moveTo>
                    <a:pt x="0" y="0"/>
                  </a:moveTo>
                  <a:lnTo>
                    <a:pt x="9486866" y="0"/>
                  </a:lnTo>
                  <a:lnTo>
                    <a:pt x="9486866" y="936155"/>
                  </a:lnTo>
                  <a:lnTo>
                    <a:pt x="9486866" y="4864120"/>
                  </a:lnTo>
                  <a:lnTo>
                    <a:pt x="0" y="4864120"/>
                  </a:lnTo>
                  <a:lnTo>
                    <a:pt x="0" y="936155"/>
                  </a:lnTo>
                  <a:lnTo>
                    <a:pt x="0" y="0"/>
                  </a:lnTo>
                  <a:close/>
                </a:path>
              </a:pathLst>
            </a:custGeom>
            <a:solidFill>
              <a:srgbClr val="000000">
                <a:alpha val="50196"/>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7" name="角丸四角形 16"/>
          <p:cNvSpPr/>
          <p:nvPr/>
        </p:nvSpPr>
        <p:spPr bwMode="auto">
          <a:xfrm>
            <a:off x="1296000" y="1728000"/>
            <a:ext cx="230234" cy="2621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17" idx="3"/>
          </p:cNvCxnSpPr>
          <p:nvPr/>
        </p:nvCxnSpPr>
        <p:spPr bwMode="auto">
          <a:xfrm flipV="1">
            <a:off x="1526234" y="1844824"/>
            <a:ext cx="4209726" cy="1426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5" name="図 4"/>
          <p:cNvPicPr>
            <a:picLocks noChangeAspect="1"/>
          </p:cNvPicPr>
          <p:nvPr/>
        </p:nvPicPr>
        <p:blipFill>
          <a:blip r:embed="rId3"/>
          <a:stretch>
            <a:fillRect/>
          </a:stretch>
        </p:blipFill>
        <p:spPr>
          <a:xfrm>
            <a:off x="5735960" y="1460125"/>
            <a:ext cx="5256584" cy="2976987"/>
          </a:xfrm>
          <a:prstGeom prst="rect">
            <a:avLst/>
          </a:prstGeom>
        </p:spPr>
      </p:pic>
    </p:spTree>
    <p:extLst>
      <p:ext uri="{BB962C8B-B14F-4D97-AF65-F5344CB8AC3E}">
        <p14:creationId xmlns:p14="http://schemas.microsoft.com/office/powerpoint/2010/main" val="2856480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419355" y="53060"/>
            <a:ext cx="4730906" cy="1792379"/>
          </a:xfrm>
          <a:prstGeom prst="rect">
            <a:avLst/>
          </a:prstGeom>
          <a:solidFill>
            <a:schemeClr val="bg1"/>
          </a:solidFill>
        </p:spPr>
      </p:pic>
      <p:grpSp>
        <p:nvGrpSpPr>
          <p:cNvPr id="15" name="グループ化 14"/>
          <p:cNvGrpSpPr/>
          <p:nvPr/>
        </p:nvGrpSpPr>
        <p:grpSpPr>
          <a:xfrm>
            <a:off x="576000" y="1548000"/>
            <a:ext cx="4500000" cy="2239478"/>
            <a:chOff x="695400" y="1556791"/>
            <a:chExt cx="4500000" cy="2239478"/>
          </a:xfrm>
        </p:grpSpPr>
        <p:pic>
          <p:nvPicPr>
            <p:cNvPr id="16" name="図 15"/>
            <p:cNvPicPr>
              <a:picLocks noChangeAspect="1"/>
            </p:cNvPicPr>
            <p:nvPr/>
          </p:nvPicPr>
          <p:blipFill>
            <a:blip r:embed="rId3"/>
            <a:stretch>
              <a:fillRect/>
            </a:stretch>
          </p:blipFill>
          <p:spPr>
            <a:xfrm>
              <a:off x="695400" y="1556791"/>
              <a:ext cx="4500000" cy="2239478"/>
            </a:xfrm>
            <a:prstGeom prst="rect">
              <a:avLst/>
            </a:prstGeom>
            <a:ln>
              <a:solidFill>
                <a:srgbClr val="000000"/>
              </a:solidFill>
            </a:ln>
          </p:spPr>
        </p:pic>
        <p:sp>
          <p:nvSpPr>
            <p:cNvPr id="17" name="フリーフォーム 16"/>
            <p:cNvSpPr/>
            <p:nvPr/>
          </p:nvSpPr>
          <p:spPr bwMode="auto">
            <a:xfrm>
              <a:off x="695400" y="1556791"/>
              <a:ext cx="4500000" cy="2239478"/>
            </a:xfrm>
            <a:custGeom>
              <a:avLst/>
              <a:gdLst>
                <a:gd name="connsiteX0" fmla="*/ 1368152 w 4500000"/>
                <a:gd name="connsiteY0" fmla="*/ 720081 h 2239478"/>
                <a:gd name="connsiteX1" fmla="*/ 1368152 w 4500000"/>
                <a:gd name="connsiteY1" fmla="*/ 864097 h 2239478"/>
                <a:gd name="connsiteX2" fmla="*/ 2052152 w 4500000"/>
                <a:gd name="connsiteY2" fmla="*/ 864097 h 2239478"/>
                <a:gd name="connsiteX3" fmla="*/ 2052152 w 4500000"/>
                <a:gd name="connsiteY3" fmla="*/ 720081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1368152" y="720081"/>
                  </a:moveTo>
                  <a:lnTo>
                    <a:pt x="1368152" y="864097"/>
                  </a:lnTo>
                  <a:lnTo>
                    <a:pt x="2052152" y="864097"/>
                  </a:lnTo>
                  <a:lnTo>
                    <a:pt x="2052152" y="720081"/>
                  </a:lnTo>
                  <a:close/>
                  <a:moveTo>
                    <a:pt x="0" y="0"/>
                  </a:moveTo>
                  <a:lnTo>
                    <a:pt x="4500000" y="0"/>
                  </a:lnTo>
                  <a:lnTo>
                    <a:pt x="4500000" y="2239478"/>
                  </a:lnTo>
                  <a:lnTo>
                    <a:pt x="0" y="2239478"/>
                  </a:lnTo>
                  <a:close/>
                </a:path>
              </a:pathLst>
            </a:custGeom>
            <a:solidFill>
              <a:schemeClr val="tx1">
                <a:alpha val="50000"/>
              </a:scheme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472688"/>
          </a:xfrm>
        </p:spPr>
        <p:txBody>
          <a:bodyPr>
            <a:normAutofit/>
          </a:bodyPr>
          <a:lstStyle/>
          <a:p>
            <a:r>
              <a:rPr lang="ja-JP" altLang="en-US" dirty="0" smtClean="0"/>
              <a:t>アプリケーションコード</a:t>
            </a:r>
            <a:r>
              <a:rPr lang="ja-JP" altLang="en-US" dirty="0"/>
              <a:t>リポジトリ</a:t>
            </a:r>
          </a:p>
          <a:p>
            <a:pPr marL="180000" lvl="1" indent="0">
              <a:buNone/>
            </a:pPr>
            <a:r>
              <a:rPr lang="ja-JP" altLang="en-US" dirty="0" smtClean="0"/>
              <a:t>アプリケーションコードリポジトリの情報を入力します。</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(2/7</a:t>
            </a:r>
            <a:r>
              <a:rPr lang="en-US" altLang="ja-JP" b="1" dirty="0"/>
              <a:t>)</a:t>
            </a:r>
            <a:endParaRPr kumimoji="1" lang="ja-JP" altLang="en-US" dirty="0"/>
          </a:p>
        </p:txBody>
      </p:sp>
      <p:graphicFrame>
        <p:nvGraphicFramePr>
          <p:cNvPr id="9" name="表 8"/>
          <p:cNvGraphicFramePr>
            <a:graphicFrameLocks noGrp="1"/>
          </p:cNvGraphicFramePr>
          <p:nvPr>
            <p:extLst/>
          </p:nvPr>
        </p:nvGraphicFramePr>
        <p:xfrm>
          <a:off x="574552" y="4745896"/>
          <a:ext cx="11017224" cy="1731462"/>
        </p:xfrm>
        <a:graphic>
          <a:graphicData uri="http://schemas.openxmlformats.org/drawingml/2006/table">
            <a:tbl>
              <a:tblPr firstRow="1" bandCol="1">
                <a:tableStyleId>{93296810-A885-4BE3-A3E7-6D5BEEA58F35}</a:tableStyleId>
              </a:tblPr>
              <a:tblGrid>
                <a:gridCol w="1944216">
                  <a:extLst>
                    <a:ext uri="{9D8B030D-6E8A-4147-A177-3AD203B41FA5}">
                      <a16:colId xmlns:a16="http://schemas.microsoft.com/office/drawing/2014/main" val="1081318694"/>
                    </a:ext>
                  </a:extLst>
                </a:gridCol>
                <a:gridCol w="4593494">
                  <a:extLst>
                    <a:ext uri="{9D8B030D-6E8A-4147-A177-3AD203B41FA5}">
                      <a16:colId xmlns:a16="http://schemas.microsoft.com/office/drawing/2014/main" val="1720054621"/>
                    </a:ext>
                  </a:extLst>
                </a:gridCol>
                <a:gridCol w="4479514">
                  <a:extLst>
                    <a:ext uri="{9D8B030D-6E8A-4147-A177-3AD203B41FA5}">
                      <a16:colId xmlns:a16="http://schemas.microsoft.com/office/drawing/2014/main" val="3967402424"/>
                    </a:ext>
                  </a:extLst>
                </a:gridCol>
              </a:tblGrid>
              <a:tr h="347571">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47571">
                <a:tc>
                  <a:txBody>
                    <a:bodyPr/>
                    <a:lstStyle/>
                    <a:p>
                      <a:r>
                        <a:rPr kumimoji="1" lang="ja-JP" altLang="en-US" sz="1400" dirty="0" smtClean="0"/>
                        <a:t>ユーザ名</a:t>
                      </a:r>
                      <a:endParaRPr kumimoji="1" lang="ja-JP" altLang="en-US" sz="1400" dirty="0"/>
                    </a:p>
                  </a:txBody>
                  <a:tcPr/>
                </a:tc>
                <a:tc>
                  <a:txBody>
                    <a:bodyPr/>
                    <a:lstStyle/>
                    <a:p>
                      <a:r>
                        <a:rPr kumimoji="1" lang="en-US" altLang="ja-JP" sz="1400" dirty="0" smtClean="0"/>
                        <a:t>(</a:t>
                      </a:r>
                      <a:r>
                        <a:rPr kumimoji="1" lang="ja-JP" altLang="en-US" sz="1400" dirty="0" smtClean="0"/>
                        <a:t>自身の</a:t>
                      </a:r>
                      <a:r>
                        <a:rPr kumimoji="1" lang="en-US" altLang="ja-JP" sz="1400" dirty="0" smtClean="0"/>
                        <a:t>GitHub</a:t>
                      </a:r>
                      <a:r>
                        <a:rPr kumimoji="1" lang="ja-JP" altLang="en-US" sz="1400" dirty="0" smtClean="0"/>
                        <a:t>のアカウント名</a:t>
                      </a:r>
                      <a:r>
                        <a:rPr kumimoji="1" lang="en-US" altLang="ja-JP" sz="1400" dirty="0" smtClean="0"/>
                        <a:t>)</a:t>
                      </a:r>
                      <a:endParaRPr kumimoji="1" lang="ja-JP" altLang="en-US" sz="1400" dirty="0"/>
                    </a:p>
                  </a:txBody>
                  <a:tcPr/>
                </a:tc>
                <a:tc>
                  <a:txBody>
                    <a:bodyPr/>
                    <a:lstStyle/>
                    <a:p>
                      <a:r>
                        <a:rPr kumimoji="1" lang="en-US" altLang="ja-JP" sz="1400" dirty="0" smtClean="0"/>
                        <a:t>GitHub</a:t>
                      </a:r>
                      <a:r>
                        <a:rPr kumimoji="1"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506149">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a:t>
                      </a:r>
                      <a:r>
                        <a:rPr lang="ja-JP" altLang="en-US" sz="1400" dirty="0" smtClean="0"/>
                        <a:t>自身の</a:t>
                      </a:r>
                      <a:r>
                        <a:rPr lang="en-US" altLang="ja-JP" sz="1400" dirty="0" smtClean="0"/>
                        <a:t>GitHub</a:t>
                      </a:r>
                      <a:r>
                        <a:rPr lang="ja-JP" altLang="en-US" sz="1400" dirty="0" smtClean="0"/>
                        <a:t>のトークン</a:t>
                      </a:r>
                      <a:r>
                        <a:rPr lang="en-US" altLang="ja-JP" sz="14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6149">
                <a:tc>
                  <a:txBody>
                    <a:bodyPr/>
                    <a:lstStyle/>
                    <a:p>
                      <a:r>
                        <a:rPr kumimoji="1" lang="en-US" altLang="ja-JP" sz="1400" dirty="0" err="1" smtClean="0"/>
                        <a:t>Git</a:t>
                      </a:r>
                      <a:r>
                        <a:rPr kumimoji="1" lang="ja-JP" altLang="en-US" sz="1400" dirty="0" smtClean="0"/>
                        <a:t>リポジトリ</a:t>
                      </a:r>
                      <a:r>
                        <a:rPr kumimoji="1" lang="en-US" altLang="ja-JP" sz="1400" dirty="0" smtClean="0"/>
                        <a:t>URL</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https://github.com/[GitHub</a:t>
                      </a:r>
                      <a:r>
                        <a:rPr lang="ja-JP" altLang="en-US" sz="1400" dirty="0" smtClean="0"/>
                        <a:t>のアカウント名</a:t>
                      </a:r>
                      <a:r>
                        <a:rPr lang="en-US" altLang="ja-JP" sz="1400" dirty="0" smtClean="0"/>
                        <a:t>]/epoch-sample-</a:t>
                      </a:r>
                      <a:r>
                        <a:rPr lang="en-US" altLang="ja-JP" sz="1400" dirty="0" err="1" smtClean="0"/>
                        <a:t>app.git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アプリケーションコードを</a:t>
                      </a:r>
                      <a:r>
                        <a:rPr lang="en-US" altLang="ja-JP" sz="1400" dirty="0" smtClean="0"/>
                        <a:t>fork</a:t>
                      </a:r>
                      <a:r>
                        <a:rPr lang="ja-JP" altLang="en-US" sz="1400" dirty="0" smtClean="0"/>
                        <a:t>したリポジトリの</a:t>
                      </a:r>
                      <a:r>
                        <a:rPr lang="en-US" altLang="ja-JP" sz="1400" dirty="0" smtClean="0"/>
                        <a:t>URL</a:t>
                      </a:r>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2423592" y="2188655"/>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0" idx="3"/>
          </p:cNvCxnSpPr>
          <p:nvPr/>
        </p:nvCxnSpPr>
        <p:spPr bwMode="auto">
          <a:xfrm flipV="1">
            <a:off x="2718161" y="2314685"/>
            <a:ext cx="908115"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角丸四角形 17"/>
          <p:cNvSpPr/>
          <p:nvPr/>
        </p:nvSpPr>
        <p:spPr bwMode="auto">
          <a:xfrm>
            <a:off x="8503450" y="639011"/>
            <a:ext cx="489038" cy="2255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角丸四角形 18"/>
          <p:cNvSpPr/>
          <p:nvPr/>
        </p:nvSpPr>
        <p:spPr bwMode="auto">
          <a:xfrm>
            <a:off x="9362690" y="424204"/>
            <a:ext cx="469576" cy="23900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テキスト ボックス 11"/>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 name="図 1"/>
          <p:cNvPicPr>
            <a:picLocks noChangeAspect="1"/>
          </p:cNvPicPr>
          <p:nvPr/>
        </p:nvPicPr>
        <p:blipFill>
          <a:blip r:embed="rId4"/>
          <a:stretch>
            <a:fillRect/>
          </a:stretch>
        </p:blipFill>
        <p:spPr>
          <a:xfrm>
            <a:off x="3626276" y="1541618"/>
            <a:ext cx="3486605" cy="3020373"/>
          </a:xfrm>
          <a:prstGeom prst="rect">
            <a:avLst/>
          </a:prstGeom>
        </p:spPr>
      </p:pic>
      <p:sp>
        <p:nvSpPr>
          <p:cNvPr id="22" name="角丸四角形 21"/>
          <p:cNvSpPr/>
          <p:nvPr/>
        </p:nvSpPr>
        <p:spPr bwMode="auto">
          <a:xfrm>
            <a:off x="4574844" y="2085447"/>
            <a:ext cx="462594" cy="179448"/>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吹き出し 24"/>
          <p:cNvSpPr/>
          <p:nvPr/>
        </p:nvSpPr>
        <p:spPr bwMode="auto">
          <a:xfrm>
            <a:off x="4842414" y="1588458"/>
            <a:ext cx="1080120" cy="355037"/>
          </a:xfrm>
          <a:prstGeom prst="wedgeRoundRectCallout">
            <a:avLst>
              <a:gd name="adj1" fmla="val -56572"/>
              <a:gd name="adj2" fmla="val 9005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Tree>
    <p:extLst>
      <p:ext uri="{BB962C8B-B14F-4D97-AF65-F5344CB8AC3E}">
        <p14:creationId xmlns:p14="http://schemas.microsoft.com/office/powerpoint/2010/main" val="2079549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0" name="テキスト ボックス 19"/>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1055440" y="1556792"/>
            <a:chExt cx="4500000" cy="2239478"/>
          </a:xfrm>
        </p:grpSpPr>
        <p:pic>
          <p:nvPicPr>
            <p:cNvPr id="15" name="図 14"/>
            <p:cNvPicPr>
              <a:picLocks noChangeAspect="1"/>
            </p:cNvPicPr>
            <p:nvPr/>
          </p:nvPicPr>
          <p:blipFill>
            <a:blip r:embed="rId3"/>
            <a:stretch>
              <a:fillRect/>
            </a:stretch>
          </p:blipFill>
          <p:spPr>
            <a:xfrm>
              <a:off x="1055440" y="1556792"/>
              <a:ext cx="4500000" cy="2239478"/>
            </a:xfrm>
            <a:prstGeom prst="rect">
              <a:avLst/>
            </a:prstGeom>
            <a:ln>
              <a:solidFill>
                <a:srgbClr val="000000"/>
              </a:solidFill>
            </a:ln>
          </p:spPr>
        </p:pic>
        <p:sp>
          <p:nvSpPr>
            <p:cNvPr id="16" name="フリーフォーム 15"/>
            <p:cNvSpPr/>
            <p:nvPr/>
          </p:nvSpPr>
          <p:spPr bwMode="auto">
            <a:xfrm>
              <a:off x="1055440" y="1556792"/>
              <a:ext cx="4500000" cy="2239478"/>
            </a:xfrm>
            <a:custGeom>
              <a:avLst/>
              <a:gdLst>
                <a:gd name="connsiteX0" fmla="*/ 2232248 w 4500000"/>
                <a:gd name="connsiteY0" fmla="*/ 864096 h 2239478"/>
                <a:gd name="connsiteX1" fmla="*/ 2232248 w 4500000"/>
                <a:gd name="connsiteY1" fmla="*/ 1080120 h 2239478"/>
                <a:gd name="connsiteX2" fmla="*/ 2952328 w 4500000"/>
                <a:gd name="connsiteY2" fmla="*/ 1080120 h 2239478"/>
                <a:gd name="connsiteX3" fmla="*/ 2952328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864096"/>
                  </a:moveTo>
                  <a:lnTo>
                    <a:pt x="2232248" y="1080120"/>
                  </a:lnTo>
                  <a:lnTo>
                    <a:pt x="2952328" y="1080120"/>
                  </a:lnTo>
                  <a:lnTo>
                    <a:pt x="2952328"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20568"/>
            <a:ext cx="11713301" cy="1168272"/>
          </a:xfrm>
        </p:spPr>
        <p:txBody>
          <a:bodyPr>
            <a:normAutofit/>
          </a:bodyPr>
          <a:lstStyle/>
          <a:p>
            <a:r>
              <a:rPr lang="ja-JP" altLang="en-US" dirty="0" smtClean="0"/>
              <a:t>パイプライン</a:t>
            </a:r>
            <a:r>
              <a:rPr lang="en-US" altLang="ja-JP" dirty="0" smtClean="0"/>
              <a:t>TEKTON</a:t>
            </a:r>
            <a:endParaRPr lang="ja-JP" altLang="en-US" dirty="0"/>
          </a:p>
          <a:p>
            <a:pPr marL="180000" lvl="1" indent="0">
              <a:buNone/>
            </a:pPr>
            <a:r>
              <a:rPr lang="en-US" altLang="ja-JP" dirty="0" smtClean="0"/>
              <a:t>TEKTON</a:t>
            </a:r>
            <a:r>
              <a:rPr lang="ja-JP" altLang="en-US" dirty="0" smtClean="0"/>
              <a:t>に設定するパイプライン情報を入力します。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(3/7)</a:t>
            </a:r>
            <a:endParaRPr kumimoji="1" lang="ja-JP" altLang="en-US" dirty="0"/>
          </a:p>
        </p:txBody>
      </p:sp>
      <p:sp>
        <p:nvSpPr>
          <p:cNvPr id="7" name="角丸四角形 6"/>
          <p:cNvSpPr/>
          <p:nvPr/>
        </p:nvSpPr>
        <p:spPr bwMode="auto">
          <a:xfrm>
            <a:off x="3359695" y="2415846"/>
            <a:ext cx="216025" cy="22106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a:stCxn id="7" idx="3"/>
          </p:cNvCxnSpPr>
          <p:nvPr/>
        </p:nvCxnSpPr>
        <p:spPr bwMode="auto">
          <a:xfrm>
            <a:off x="3575720" y="2526379"/>
            <a:ext cx="518012"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4" name="表 13"/>
          <p:cNvGraphicFramePr>
            <a:graphicFrameLocks noGrp="1"/>
          </p:cNvGraphicFramePr>
          <p:nvPr>
            <p:extLst/>
          </p:nvPr>
        </p:nvGraphicFramePr>
        <p:xfrm>
          <a:off x="576000" y="4797152"/>
          <a:ext cx="10925457" cy="1112520"/>
        </p:xfrm>
        <a:graphic>
          <a:graphicData uri="http://schemas.openxmlformats.org/drawingml/2006/table">
            <a:tbl>
              <a:tblPr firstRow="1" bandCol="1">
                <a:tableStyleId>{93296810-A885-4BE3-A3E7-6D5BEEA58F35}</a:tableStyleId>
              </a:tblPr>
              <a:tblGrid>
                <a:gridCol w="2428514">
                  <a:extLst>
                    <a:ext uri="{9D8B030D-6E8A-4147-A177-3AD203B41FA5}">
                      <a16:colId xmlns:a16="http://schemas.microsoft.com/office/drawing/2014/main" val="1081318694"/>
                    </a:ext>
                  </a:extLst>
                </a:gridCol>
                <a:gridCol w="3595986">
                  <a:extLst>
                    <a:ext uri="{9D8B030D-6E8A-4147-A177-3AD203B41FA5}">
                      <a16:colId xmlns:a16="http://schemas.microsoft.com/office/drawing/2014/main" val="1720054621"/>
                    </a:ext>
                  </a:extLst>
                </a:gridCol>
                <a:gridCol w="4900957">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ビルドブランチ</a:t>
                      </a:r>
                      <a:endParaRPr kumimoji="1" lang="ja-JP" altLang="en-US" sz="1400" dirty="0"/>
                    </a:p>
                  </a:txBody>
                  <a:tcPr/>
                </a:tc>
                <a:tc>
                  <a:txBody>
                    <a:bodyPr/>
                    <a:lstStyle/>
                    <a:p>
                      <a:r>
                        <a:rPr lang="en-US" altLang="ja-JP" sz="1400" dirty="0" err="1" smtClean="0"/>
                        <a:t>main,master</a:t>
                      </a:r>
                      <a:endParaRPr lang="en-US" altLang="ja-JP" sz="1400" dirty="0" smtClean="0"/>
                    </a:p>
                  </a:txBody>
                  <a:tcPr/>
                </a:tc>
                <a:tc>
                  <a:txBody>
                    <a:bodyPr/>
                    <a:lstStyle/>
                    <a:p>
                      <a:r>
                        <a:rPr kumimoji="1" lang="ja-JP" altLang="en-US" sz="1400" dirty="0" smtClean="0"/>
                        <a:t>ビルド対象のアプリケーションの</a:t>
                      </a:r>
                      <a:r>
                        <a:rPr kumimoji="1" lang="en-US" altLang="ja-JP" sz="1400" dirty="0" smtClean="0"/>
                        <a:t>GitHub</a:t>
                      </a:r>
                      <a:r>
                        <a:rPr kumimoji="1" lang="ja-JP" altLang="en-US" sz="1400" dirty="0" smtClean="0"/>
                        <a:t>のブランチ</a:t>
                      </a:r>
                      <a:endParaRPr kumimoji="1" lang="ja-JP" altLang="en-US" sz="1400" dirty="0"/>
                    </a:p>
                  </a:txBody>
                  <a:tcPr/>
                </a:tc>
                <a:extLst>
                  <a:ext uri="{0D108BD9-81ED-4DB2-BD59-A6C34878D82A}">
                    <a16:rowId xmlns:a16="http://schemas.microsoft.com/office/drawing/2014/main" val="907599741"/>
                  </a:ext>
                </a:extLst>
              </a:tr>
              <a:tr h="370840">
                <a:tc>
                  <a:txBody>
                    <a:bodyPr/>
                    <a:lstStyle/>
                    <a:p>
                      <a:r>
                        <a:rPr lang="ja-JP" altLang="en-US" sz="1400" dirty="0" smtClean="0"/>
                        <a:t>ビルド</a:t>
                      </a:r>
                      <a:r>
                        <a:rPr lang="en-US" altLang="ja-JP" sz="1400" dirty="0" smtClean="0"/>
                        <a:t>Docker</a:t>
                      </a:r>
                      <a:r>
                        <a:rPr lang="ja-JP" altLang="en-US" sz="1400" dirty="0" smtClean="0"/>
                        <a:t>ファイルパス</a:t>
                      </a:r>
                      <a:endParaRPr kumimoji="1" lang="ja-JP" altLang="en-US" sz="1400" dirty="0"/>
                    </a:p>
                  </a:txBody>
                  <a:tcPr/>
                </a:tc>
                <a:tc>
                  <a:txBody>
                    <a:bodyPr/>
                    <a:lstStyle/>
                    <a:p>
                      <a:r>
                        <a:rPr lang="en-US" altLang="ja-JP" sz="1400" dirty="0" smtClean="0"/>
                        <a:t>./</a:t>
                      </a:r>
                      <a:r>
                        <a:rPr lang="en-US" altLang="ja-JP" sz="1400" dirty="0" err="1" smtClean="0"/>
                        <a:t>api</a:t>
                      </a:r>
                      <a:r>
                        <a:rPr lang="en-US" altLang="ja-JP" sz="1400" dirty="0" smtClean="0"/>
                        <a:t>-app/</a:t>
                      </a:r>
                      <a:r>
                        <a:rPr lang="en-US" altLang="ja-JP" sz="1400" dirty="0" err="1" smtClean="0"/>
                        <a:t>Dockerfile</a:t>
                      </a:r>
                      <a:endParaRPr lang="en-US" altLang="ja-JP" sz="1400" dirty="0" smtClean="0"/>
                    </a:p>
                  </a:txBody>
                  <a:tcPr/>
                </a:tc>
                <a:tc>
                  <a:txBody>
                    <a:bodyPr/>
                    <a:lstStyle/>
                    <a:p>
                      <a:r>
                        <a:rPr kumimoji="1" lang="ja-JP" altLang="en-US" sz="1400" dirty="0" smtClean="0"/>
                        <a:t>アプリケーションの</a:t>
                      </a:r>
                      <a:r>
                        <a:rPr kumimoji="1" lang="en-US" altLang="ja-JP" sz="1400" dirty="0" err="1" smtClean="0"/>
                        <a:t>Dockerfile</a:t>
                      </a:r>
                      <a:r>
                        <a:rPr kumimoji="1" lang="ja-JP" altLang="en-US" sz="1400" dirty="0" smtClean="0"/>
                        <a:t>のパス</a:t>
                      </a:r>
                      <a:endParaRPr kumimoji="1" lang="ja-JP" altLang="en-US" sz="1400" dirty="0"/>
                    </a:p>
                  </a:txBody>
                  <a:tcPr/>
                </a:tc>
                <a:extLst>
                  <a:ext uri="{0D108BD9-81ED-4DB2-BD59-A6C34878D82A}">
                    <a16:rowId xmlns:a16="http://schemas.microsoft.com/office/drawing/2014/main" val="361206398"/>
                  </a:ext>
                </a:extLst>
              </a:tr>
            </a:tbl>
          </a:graphicData>
        </a:graphic>
      </p:graphicFrame>
      <p:sp>
        <p:nvSpPr>
          <p:cNvPr id="21" name="角丸四角形 20"/>
          <p:cNvSpPr/>
          <p:nvPr/>
        </p:nvSpPr>
        <p:spPr bwMode="auto">
          <a:xfrm>
            <a:off x="9763177" y="400280"/>
            <a:ext cx="1008112" cy="26473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テキスト ボックス 21"/>
          <p:cNvSpPr txBox="1"/>
          <p:nvPr/>
        </p:nvSpPr>
        <p:spPr>
          <a:xfrm>
            <a:off x="9678087" y="1944445"/>
            <a:ext cx="2522787" cy="184666"/>
          </a:xfrm>
          <a:prstGeom prst="rect">
            <a:avLst/>
          </a:prstGeom>
          <a:noFill/>
        </p:spPr>
        <p:txBody>
          <a:bodyPr wrap="square" rtlCol="0">
            <a:spAutoFit/>
          </a:bodyPr>
          <a:lstStyle/>
          <a:p>
            <a:pPr algn="r"/>
            <a:r>
              <a:rPr kumimoji="1" lang="en-US" altLang="ja-JP" sz="600" dirty="0" smtClean="0"/>
              <a:t>※</a:t>
            </a:r>
            <a:r>
              <a:rPr kumimoji="1" lang="ja-JP" altLang="en-US" sz="600" dirty="0" smtClean="0"/>
              <a:t>静的解析、テスト等については対応する予定です</a:t>
            </a:r>
            <a:endParaRPr kumimoji="1" lang="ja-JP" altLang="en-US" sz="600" dirty="0"/>
          </a:p>
        </p:txBody>
      </p:sp>
      <p:pic>
        <p:nvPicPr>
          <p:cNvPr id="4" name="図 3"/>
          <p:cNvPicPr>
            <a:picLocks noChangeAspect="1"/>
          </p:cNvPicPr>
          <p:nvPr/>
        </p:nvPicPr>
        <p:blipFill>
          <a:blip r:embed="rId4"/>
          <a:stretch>
            <a:fillRect/>
          </a:stretch>
        </p:blipFill>
        <p:spPr>
          <a:xfrm>
            <a:off x="4093732" y="1865278"/>
            <a:ext cx="3679255" cy="2676376"/>
          </a:xfrm>
          <a:prstGeom prst="rect">
            <a:avLst/>
          </a:prstGeom>
        </p:spPr>
      </p:pic>
      <p:sp>
        <p:nvSpPr>
          <p:cNvPr id="26" name="角丸四角形吹き出し 25"/>
          <p:cNvSpPr/>
          <p:nvPr/>
        </p:nvSpPr>
        <p:spPr bwMode="auto">
          <a:xfrm>
            <a:off x="5319762" y="4249673"/>
            <a:ext cx="1351546" cy="355037"/>
          </a:xfrm>
          <a:prstGeom prst="wedgeRoundRectCallout">
            <a:avLst>
              <a:gd name="adj1" fmla="val -97405"/>
              <a:gd name="adj2" fmla="val -8128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a:latin typeface="+mn-ea"/>
              </a:rPr>
              <a:t>使用</a:t>
            </a:r>
            <a:r>
              <a:rPr lang="ja-JP" altLang="en-US" sz="1100" dirty="0" smtClean="0">
                <a:latin typeface="+mn-ea"/>
              </a:rPr>
              <a:t>しないを選択</a:t>
            </a:r>
            <a:endParaRPr kumimoji="1" lang="ja-JP" altLang="en-US" sz="1100" dirty="0" smtClean="0">
              <a:latin typeface="+mn-ea"/>
            </a:endParaRPr>
          </a:p>
        </p:txBody>
      </p:sp>
      <p:sp>
        <p:nvSpPr>
          <p:cNvPr id="17" name="角丸四角形 16"/>
          <p:cNvSpPr/>
          <p:nvPr/>
        </p:nvSpPr>
        <p:spPr bwMode="auto">
          <a:xfrm>
            <a:off x="4295800" y="3952877"/>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60021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5" name="テキスト ボックス 24"/>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grpSp>
        <p:nvGrpSpPr>
          <p:cNvPr id="13" name="グループ化 12"/>
          <p:cNvGrpSpPr/>
          <p:nvPr/>
        </p:nvGrpSpPr>
        <p:grpSpPr>
          <a:xfrm>
            <a:off x="576000" y="1548000"/>
            <a:ext cx="4500000" cy="2239478"/>
            <a:chOff x="623392" y="1340768"/>
            <a:chExt cx="4500000" cy="2239478"/>
          </a:xfrm>
        </p:grpSpPr>
        <p:pic>
          <p:nvPicPr>
            <p:cNvPr id="14" name="図 13"/>
            <p:cNvPicPr>
              <a:picLocks noChangeAspect="1"/>
            </p:cNvPicPr>
            <p:nvPr/>
          </p:nvPicPr>
          <p:blipFill>
            <a:blip r:embed="rId3"/>
            <a:stretch>
              <a:fillRect/>
            </a:stretch>
          </p:blipFill>
          <p:spPr>
            <a:xfrm>
              <a:off x="623392" y="1340768"/>
              <a:ext cx="4500000" cy="2239478"/>
            </a:xfrm>
            <a:prstGeom prst="rect">
              <a:avLst/>
            </a:prstGeom>
            <a:ln>
              <a:solidFill>
                <a:srgbClr val="000000"/>
              </a:solidFill>
            </a:ln>
          </p:spPr>
        </p:pic>
        <p:sp>
          <p:nvSpPr>
            <p:cNvPr id="15" name="フリーフォーム 14"/>
            <p:cNvSpPr/>
            <p:nvPr/>
          </p:nvSpPr>
          <p:spPr bwMode="auto">
            <a:xfrm>
              <a:off x="623392" y="1340768"/>
              <a:ext cx="4500000" cy="2239478"/>
            </a:xfrm>
            <a:custGeom>
              <a:avLst/>
              <a:gdLst>
                <a:gd name="connsiteX0" fmla="*/ 3120592 w 4500000"/>
                <a:gd name="connsiteY0" fmla="*/ 864096 h 2239478"/>
                <a:gd name="connsiteX1" fmla="*/ 3120592 w 4500000"/>
                <a:gd name="connsiteY1" fmla="*/ 1080120 h 2239478"/>
                <a:gd name="connsiteX2" fmla="*/ 3840672 w 4500000"/>
                <a:gd name="connsiteY2" fmla="*/ 1080120 h 2239478"/>
                <a:gd name="connsiteX3" fmla="*/ 3840672 w 4500000"/>
                <a:gd name="connsiteY3" fmla="*/ 864096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3120592" y="864096"/>
                  </a:moveTo>
                  <a:lnTo>
                    <a:pt x="3120592" y="1080120"/>
                  </a:lnTo>
                  <a:lnTo>
                    <a:pt x="3840672" y="1080120"/>
                  </a:lnTo>
                  <a:lnTo>
                    <a:pt x="3840672" y="864096"/>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レジストリ</a:t>
            </a:r>
            <a:r>
              <a:rPr lang="ja-JP" altLang="en-US" dirty="0"/>
              <a:t>サービス</a:t>
            </a:r>
          </a:p>
          <a:p>
            <a:pPr marL="180000" lvl="1" indent="0">
              <a:buNone/>
            </a:pPr>
            <a:r>
              <a:rPr lang="ja-JP" altLang="en-US" dirty="0" smtClean="0"/>
              <a:t>ビルド後のイメージ登録先（レジストリ）情報を入力します。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(4/7</a:t>
            </a:r>
            <a:r>
              <a:rPr lang="en-US" altLang="ja-JP" b="1" dirty="0"/>
              <a:t>)</a:t>
            </a:r>
            <a:endParaRPr kumimoji="1" lang="ja-JP" altLang="en-US" dirty="0"/>
          </a:p>
        </p:txBody>
      </p:sp>
      <p:sp>
        <p:nvSpPr>
          <p:cNvPr id="10" name="角丸四角形 9"/>
          <p:cNvSpPr/>
          <p:nvPr/>
        </p:nvSpPr>
        <p:spPr bwMode="auto">
          <a:xfrm>
            <a:off x="4223792" y="2378663"/>
            <a:ext cx="2448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4468661" y="2504693"/>
            <a:ext cx="403203" cy="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aphicFrame>
        <p:nvGraphicFramePr>
          <p:cNvPr id="19" name="表 18"/>
          <p:cNvGraphicFramePr>
            <a:graphicFrameLocks noGrp="1"/>
          </p:cNvGraphicFramePr>
          <p:nvPr>
            <p:extLst/>
          </p:nvPr>
        </p:nvGraphicFramePr>
        <p:xfrm>
          <a:off x="576000" y="4869160"/>
          <a:ext cx="10848592" cy="1600200"/>
        </p:xfrm>
        <a:graphic>
          <a:graphicData uri="http://schemas.openxmlformats.org/drawingml/2006/table">
            <a:tbl>
              <a:tblPr firstRow="1" bandCol="1">
                <a:tableStyleId>{93296810-A885-4BE3-A3E7-6D5BEEA58F35}</a:tableStyleId>
              </a:tblPr>
              <a:tblGrid>
                <a:gridCol w="2351648">
                  <a:extLst>
                    <a:ext uri="{9D8B030D-6E8A-4147-A177-3AD203B41FA5}">
                      <a16:colId xmlns:a16="http://schemas.microsoft.com/office/drawing/2014/main" val="1081318694"/>
                    </a:ext>
                  </a:extLst>
                </a:gridCol>
                <a:gridCol w="4248472">
                  <a:extLst>
                    <a:ext uri="{9D8B030D-6E8A-4147-A177-3AD203B41FA5}">
                      <a16:colId xmlns:a16="http://schemas.microsoft.com/office/drawing/2014/main" val="1720054621"/>
                    </a:ext>
                  </a:extLst>
                </a:gridCol>
                <a:gridCol w="4248472">
                  <a:extLst>
                    <a:ext uri="{9D8B030D-6E8A-4147-A177-3AD203B41FA5}">
                      <a16:colId xmlns:a16="http://schemas.microsoft.com/office/drawing/2014/main" val="3967402424"/>
                    </a:ext>
                  </a:extLst>
                </a:gridCol>
              </a:tblGrid>
              <a:tr h="370840">
                <a:tc>
                  <a:txBody>
                    <a:bodyPr/>
                    <a:lstStyle/>
                    <a:p>
                      <a:r>
                        <a:rPr kumimoji="1" lang="ja-JP" altLang="en-US" sz="1400" dirty="0" smtClean="0"/>
                        <a:t>項目</a:t>
                      </a:r>
                      <a:endParaRPr kumimoji="1" lang="ja-JP" altLang="en-US" sz="1400" dirty="0"/>
                    </a:p>
                  </a:txBody>
                  <a:tcPr anchor="b"/>
                </a:tc>
                <a:tc>
                  <a:txBody>
                    <a:bodyPr/>
                    <a:lstStyle/>
                    <a:p>
                      <a:r>
                        <a:rPr kumimoji="1" lang="ja-JP" altLang="en-US" sz="1400" dirty="0" smtClean="0"/>
                        <a:t>入力・選択内容</a:t>
                      </a:r>
                      <a:endParaRPr kumimoji="1" lang="ja-JP" altLang="en-US" sz="1400" dirty="0"/>
                    </a:p>
                  </a:txBody>
                  <a:tcPr anchor="b"/>
                </a:tc>
                <a:tc>
                  <a:txBody>
                    <a:bodyPr/>
                    <a:lstStyle/>
                    <a:p>
                      <a:r>
                        <a:rPr kumimoji="1" lang="ja-JP" altLang="en-US" sz="1400" dirty="0" smtClean="0"/>
                        <a:t>説明</a:t>
                      </a:r>
                      <a:endParaRPr kumimoji="1" lang="ja-JP" altLang="en-US" sz="1400" dirty="0"/>
                    </a:p>
                  </a:txBody>
                  <a:tcPr anchor="b"/>
                </a:tc>
                <a:extLst>
                  <a:ext uri="{0D108BD9-81ED-4DB2-BD59-A6C34878D82A}">
                    <a16:rowId xmlns:a16="http://schemas.microsoft.com/office/drawing/2014/main" val="2364561524"/>
                  </a:ext>
                </a:extLst>
              </a:tr>
              <a:tr h="370840">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のアカウント名）</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のアカウント名</a:t>
                      </a:r>
                      <a:endParaRPr lang="en-US" altLang="ja-JP" sz="1400" dirty="0" smtClean="0"/>
                    </a:p>
                  </a:txBody>
                  <a:tcPr/>
                </a:tc>
                <a:extLst>
                  <a:ext uri="{0D108BD9-81ED-4DB2-BD59-A6C34878D82A}">
                    <a16:rowId xmlns:a16="http://schemas.microsoft.com/office/drawing/2014/main" val="2644828422"/>
                  </a:ext>
                </a:extLst>
              </a:tr>
              <a:tr h="370840">
                <a:tc>
                  <a:txBody>
                    <a:bodyPr/>
                    <a:lstStyle/>
                    <a:p>
                      <a:r>
                        <a:rPr lang="ja-JP" altLang="en-US" sz="1400" dirty="0" smtClean="0"/>
                        <a:t>パスワード</a:t>
                      </a:r>
                      <a:endParaRPr kumimoji="1" lang="ja-JP" altLang="en-US" sz="1400" dirty="0"/>
                    </a:p>
                  </a:txBody>
                  <a:tcPr/>
                </a:tc>
                <a:tc>
                  <a:txBody>
                    <a:bodyPr/>
                    <a:lstStyle/>
                    <a:p>
                      <a:r>
                        <a:rPr lang="ja-JP" altLang="en-US" sz="1400" dirty="0" smtClean="0"/>
                        <a:t>（自身の</a:t>
                      </a:r>
                      <a:r>
                        <a:rPr lang="en-US" altLang="ja-JP" sz="1400" dirty="0" smtClean="0"/>
                        <a:t>DockerHub</a:t>
                      </a:r>
                      <a:r>
                        <a:rPr lang="ja-JP" altLang="en-US" sz="1400" dirty="0" smtClean="0"/>
                        <a:t>のパスワード）</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smtClean="0"/>
                        <a:t>DockerHub</a:t>
                      </a:r>
                      <a:r>
                        <a:rPr lang="ja-JP" altLang="en-US" sz="1400" dirty="0" smtClean="0"/>
                        <a:t>のパスワード</a:t>
                      </a:r>
                      <a:endParaRPr lang="en-US" altLang="ja-JP" sz="1400" dirty="0" smtClean="0"/>
                    </a:p>
                  </a:txBody>
                  <a:tcPr/>
                </a:tc>
                <a:extLst>
                  <a:ext uri="{0D108BD9-81ED-4DB2-BD59-A6C34878D82A}">
                    <a16:rowId xmlns:a16="http://schemas.microsoft.com/office/drawing/2014/main" val="361206398"/>
                  </a:ext>
                </a:extLst>
              </a:tr>
              <a:tr h="370840">
                <a:tc>
                  <a:txBody>
                    <a:bodyPr/>
                    <a:lstStyle/>
                    <a:p>
                      <a:r>
                        <a:rPr lang="ja-JP" altLang="en-US" sz="1400" dirty="0" smtClean="0"/>
                        <a:t>イメージ出力先 </a:t>
                      </a:r>
                      <a:endParaRPr kumimoji="1" lang="ja-JP" altLang="en-US" sz="1400" dirty="0"/>
                    </a:p>
                  </a:txBody>
                  <a:tcPr/>
                </a:tc>
                <a:tc>
                  <a:txBody>
                    <a:bodyPr/>
                    <a:lstStyle/>
                    <a:p>
                      <a:r>
                        <a:rPr lang="en-US" altLang="ja-JP" sz="1400" dirty="0" smtClean="0"/>
                        <a:t>[DockerHub</a:t>
                      </a:r>
                      <a:r>
                        <a:rPr lang="ja-JP" altLang="en-US" sz="1400" dirty="0" smtClean="0"/>
                        <a:t>のアカウント名</a:t>
                      </a:r>
                      <a:r>
                        <a:rPr lang="en-US" altLang="ja-JP" sz="1400" dirty="0" smtClean="0"/>
                        <a:t>]/epoch-sample-</a:t>
                      </a:r>
                      <a:r>
                        <a:rPr lang="en-US" altLang="ja-JP" sz="1400" dirty="0" err="1" smtClean="0"/>
                        <a:t>api</a:t>
                      </a:r>
                      <a:endParaRPr lang="en-US" altLang="ja-JP" sz="1400" dirty="0" smtClean="0"/>
                    </a:p>
                    <a:p>
                      <a:r>
                        <a:rPr lang="en-US" altLang="ja-JP" sz="1200" dirty="0" smtClean="0">
                          <a:solidFill>
                            <a:srgbClr val="FF0000"/>
                          </a:solidFill>
                        </a:rPr>
                        <a:t>※</a:t>
                      </a:r>
                      <a:r>
                        <a:rPr lang="ja-JP" altLang="en-US" sz="1200" dirty="0" smtClean="0">
                          <a:solidFill>
                            <a:srgbClr val="FF0000"/>
                          </a:solidFill>
                        </a:rPr>
                        <a:t>ユーザ名入力後に表示される内容を修正してください。</a:t>
                      </a:r>
                      <a:endParaRPr lang="en-US" altLang="ja-JP" sz="1200" dirty="0" smtClean="0">
                        <a:solidFill>
                          <a:srgbClr val="FF0000"/>
                        </a:solidFill>
                      </a:endParaRPr>
                    </a:p>
                  </a:txBody>
                  <a:tcPr/>
                </a:tc>
                <a:tc>
                  <a:txBody>
                    <a:bodyPr/>
                    <a:lstStyle/>
                    <a:p>
                      <a:r>
                        <a:rPr kumimoji="1" lang="en-US" altLang="ja-JP" sz="1400" dirty="0" smtClean="0"/>
                        <a:t>DockerHub</a:t>
                      </a:r>
                      <a:r>
                        <a:rPr kumimoji="1" lang="ja-JP" altLang="en-US" sz="1400" dirty="0" smtClean="0"/>
                        <a:t>のイメージ出力先のパス</a:t>
                      </a:r>
                      <a:endParaRPr kumimoji="1" lang="ja-JP" altLang="en-US" sz="1400" dirty="0"/>
                    </a:p>
                  </a:txBody>
                  <a:tcPr/>
                </a:tc>
                <a:extLst>
                  <a:ext uri="{0D108BD9-81ED-4DB2-BD59-A6C34878D82A}">
                    <a16:rowId xmlns:a16="http://schemas.microsoft.com/office/drawing/2014/main" val="2874078043"/>
                  </a:ext>
                </a:extLst>
              </a:tr>
            </a:tbl>
          </a:graphicData>
        </a:graphic>
      </p:graphicFrame>
      <p:sp>
        <p:nvSpPr>
          <p:cNvPr id="20" name="角丸四角形 19"/>
          <p:cNvSpPr/>
          <p:nvPr/>
        </p:nvSpPr>
        <p:spPr bwMode="auto">
          <a:xfrm>
            <a:off x="10717521" y="398410"/>
            <a:ext cx="324863" cy="26126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11288407" y="420866"/>
            <a:ext cx="576064" cy="35720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4"/>
          <a:stretch>
            <a:fillRect/>
          </a:stretch>
        </p:blipFill>
        <p:spPr>
          <a:xfrm>
            <a:off x="4871864" y="1548000"/>
            <a:ext cx="3397672" cy="3298984"/>
          </a:xfrm>
          <a:prstGeom prst="rect">
            <a:avLst/>
          </a:prstGeom>
        </p:spPr>
      </p:pic>
      <p:sp>
        <p:nvSpPr>
          <p:cNvPr id="33" name="角丸四角形吹き出し 32"/>
          <p:cNvSpPr/>
          <p:nvPr/>
        </p:nvSpPr>
        <p:spPr bwMode="auto">
          <a:xfrm>
            <a:off x="6647242" y="2083269"/>
            <a:ext cx="1368152" cy="355037"/>
          </a:xfrm>
          <a:prstGeom prst="wedgeRoundRectCallout">
            <a:avLst>
              <a:gd name="adj1" fmla="val -79777"/>
              <a:gd name="adj2" fmla="val -3001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DockerHub</a:t>
            </a:r>
            <a:r>
              <a:rPr lang="ja-JP" altLang="en-US" sz="1100" dirty="0" smtClean="0">
                <a:latin typeface="+mn-ea"/>
              </a:rPr>
              <a:t>を選択</a:t>
            </a:r>
            <a:endParaRPr kumimoji="1" lang="ja-JP" altLang="en-US" sz="1100" dirty="0" smtClean="0">
              <a:latin typeface="+mn-ea"/>
            </a:endParaRPr>
          </a:p>
        </p:txBody>
      </p:sp>
      <p:sp>
        <p:nvSpPr>
          <p:cNvPr id="17" name="角丸四角形 16"/>
          <p:cNvSpPr/>
          <p:nvPr/>
        </p:nvSpPr>
        <p:spPr bwMode="auto">
          <a:xfrm>
            <a:off x="5690512" y="2082046"/>
            <a:ext cx="553527" cy="151879"/>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01423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グループ化 22"/>
          <p:cNvGrpSpPr/>
          <p:nvPr/>
        </p:nvGrpSpPr>
        <p:grpSpPr>
          <a:xfrm>
            <a:off x="576000" y="1548000"/>
            <a:ext cx="4500000" cy="2239478"/>
            <a:chOff x="623392" y="1340768"/>
            <a:chExt cx="4500000" cy="2239478"/>
          </a:xfrm>
        </p:grpSpPr>
        <p:pic>
          <p:nvPicPr>
            <p:cNvPr id="25" name="図 24"/>
            <p:cNvPicPr>
              <a:picLocks noChangeAspect="1"/>
            </p:cNvPicPr>
            <p:nvPr/>
          </p:nvPicPr>
          <p:blipFill>
            <a:blip r:embed="rId2"/>
            <a:stretch>
              <a:fillRect/>
            </a:stretch>
          </p:blipFill>
          <p:spPr>
            <a:xfrm>
              <a:off x="623392" y="1340768"/>
              <a:ext cx="4500000" cy="2239478"/>
            </a:xfrm>
            <a:prstGeom prst="rect">
              <a:avLst/>
            </a:prstGeom>
            <a:ln>
              <a:solidFill>
                <a:srgbClr val="000000"/>
              </a:solidFill>
            </a:ln>
          </p:spPr>
        </p:pic>
        <p:sp>
          <p:nvSpPr>
            <p:cNvPr id="26" name="フリーフォーム 25"/>
            <p:cNvSpPr/>
            <p:nvPr/>
          </p:nvSpPr>
          <p:spPr bwMode="auto">
            <a:xfrm>
              <a:off x="623392" y="1340768"/>
              <a:ext cx="4500000" cy="2239478"/>
            </a:xfrm>
            <a:custGeom>
              <a:avLst/>
              <a:gdLst>
                <a:gd name="connsiteX0" fmla="*/ 2232248 w 4500000"/>
                <a:gd name="connsiteY0" fmla="*/ 1188152 h 2239478"/>
                <a:gd name="connsiteX1" fmla="*/ 2232248 w 4500000"/>
                <a:gd name="connsiteY1" fmla="*/ 1386152 h 2239478"/>
                <a:gd name="connsiteX2" fmla="*/ 3852248 w 4500000"/>
                <a:gd name="connsiteY2" fmla="*/ 1386152 h 2239478"/>
                <a:gd name="connsiteX3" fmla="*/ 3852248 w 4500000"/>
                <a:gd name="connsiteY3" fmla="*/ 1188152 h 2239478"/>
                <a:gd name="connsiteX4" fmla="*/ 0 w 4500000"/>
                <a:gd name="connsiteY4" fmla="*/ 0 h 2239478"/>
                <a:gd name="connsiteX5" fmla="*/ 4500000 w 4500000"/>
                <a:gd name="connsiteY5" fmla="*/ 0 h 2239478"/>
                <a:gd name="connsiteX6" fmla="*/ 4500000 w 4500000"/>
                <a:gd name="connsiteY6" fmla="*/ 2239478 h 2239478"/>
                <a:gd name="connsiteX7" fmla="*/ 0 w 4500000"/>
                <a:gd name="connsiteY7" fmla="*/ 2239478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0000" h="2239478">
                  <a:moveTo>
                    <a:pt x="2232248" y="1188152"/>
                  </a:moveTo>
                  <a:lnTo>
                    <a:pt x="2232248" y="1386152"/>
                  </a:lnTo>
                  <a:lnTo>
                    <a:pt x="3852248" y="1386152"/>
                  </a:lnTo>
                  <a:lnTo>
                    <a:pt x="3852248" y="1188152"/>
                  </a:lnTo>
                  <a:close/>
                  <a:moveTo>
                    <a:pt x="0" y="0"/>
                  </a:moveTo>
                  <a:lnTo>
                    <a:pt x="4500000" y="0"/>
                  </a:lnTo>
                  <a:lnTo>
                    <a:pt x="4500000" y="2239478"/>
                  </a:lnTo>
                  <a:lnTo>
                    <a:pt x="0" y="2239478"/>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pic>
        <p:nvPicPr>
          <p:cNvPr id="4" name="図 3"/>
          <p:cNvPicPr>
            <a:picLocks noChangeAspect="1"/>
          </p:cNvPicPr>
          <p:nvPr/>
        </p:nvPicPr>
        <p:blipFill>
          <a:blip r:embed="rId3"/>
          <a:stretch>
            <a:fillRect/>
          </a:stretch>
        </p:blipFill>
        <p:spPr>
          <a:xfrm>
            <a:off x="4881261" y="1876040"/>
            <a:ext cx="3353268" cy="2222906"/>
          </a:xfrm>
          <a:prstGeom prst="rect">
            <a:avLst/>
          </a:prstGeom>
          <a:ln>
            <a:solidFill>
              <a:schemeClr val="tx1"/>
            </a:solidFill>
          </a:ln>
        </p:spPr>
      </p:pic>
      <p:pic>
        <p:nvPicPr>
          <p:cNvPr id="34" name="図 33"/>
          <p:cNvPicPr>
            <a:picLocks noChangeAspect="1"/>
          </p:cNvPicPr>
          <p:nvPr/>
        </p:nvPicPr>
        <p:blipFill>
          <a:blip r:embed="rId4"/>
          <a:stretch>
            <a:fillRect/>
          </a:stretch>
        </p:blipFill>
        <p:spPr>
          <a:xfrm>
            <a:off x="7419355" y="53060"/>
            <a:ext cx="4730906" cy="1792379"/>
          </a:xfrm>
          <a:prstGeom prst="rect">
            <a:avLst/>
          </a:prstGeom>
          <a:solidFill>
            <a:schemeClr val="bg1"/>
          </a:solidFill>
        </p:spPr>
      </p:pic>
      <p:sp>
        <p:nvSpPr>
          <p:cNvPr id="37" name="テキスト ボックス 36"/>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sp>
        <p:nvSpPr>
          <p:cNvPr id="3" name="コンテンツ プレースホルダー 2"/>
          <p:cNvSpPr>
            <a:spLocks noGrp="1"/>
          </p:cNvSpPr>
          <p:nvPr>
            <p:ph sz="quarter" idx="10"/>
          </p:nvPr>
        </p:nvSpPr>
        <p:spPr>
          <a:xfrm>
            <a:off x="239350" y="836712"/>
            <a:ext cx="11713301" cy="1367812"/>
          </a:xfrm>
        </p:spPr>
        <p:txBody>
          <a:bodyPr>
            <a:normAutofit/>
          </a:bodyPr>
          <a:lstStyle/>
          <a:p>
            <a:r>
              <a:rPr lang="ja-JP" altLang="en-US" dirty="0" smtClean="0"/>
              <a:t>パイプライン</a:t>
            </a:r>
            <a:r>
              <a:rPr lang="en-US" altLang="ja-JP" dirty="0" smtClean="0"/>
              <a:t>Argo</a:t>
            </a:r>
            <a:r>
              <a:rPr lang="ja-JP" altLang="en-US" dirty="0" smtClean="0"/>
              <a:t> </a:t>
            </a:r>
            <a:r>
              <a:rPr lang="en-US" altLang="ja-JP" dirty="0" smtClean="0"/>
              <a:t>CD</a:t>
            </a:r>
            <a:endParaRPr lang="ja-JP" altLang="en-US" dirty="0" smtClean="0"/>
          </a:p>
          <a:p>
            <a:pPr marL="180000" lvl="1" indent="0">
              <a:buNone/>
            </a:pPr>
            <a:r>
              <a:rPr lang="en-US" altLang="ja-JP" dirty="0" err="1" smtClean="0"/>
              <a:t>ArgoCD</a:t>
            </a:r>
            <a:r>
              <a:rPr lang="ja-JP" altLang="en-US" dirty="0" smtClean="0"/>
              <a:t>に設定する</a:t>
            </a:r>
            <a:r>
              <a:rPr lang="en-US" altLang="ja-JP" dirty="0" smtClean="0"/>
              <a:t>Deploy</a:t>
            </a:r>
            <a:r>
              <a:rPr lang="ja-JP" altLang="en-US" dirty="0" smtClean="0"/>
              <a:t>先の情報を入力します。</a:t>
            </a:r>
            <a:endParaRPr lang="en-US" altLang="ja-JP" dirty="0" smtClean="0"/>
          </a:p>
          <a:p>
            <a:endParaRPr lang="en-US" altLang="ja-JP" dirty="0" smtClean="0"/>
          </a:p>
          <a:p>
            <a:pPr marL="0" indent="0">
              <a:buNone/>
            </a:pPr>
            <a:endParaRPr lang="en-US" altLang="ja-JP" dirty="0" smtClean="0"/>
          </a:p>
          <a:p>
            <a:endParaRPr lang="en-US" altLang="ja-JP" dirty="0" smtClean="0"/>
          </a:p>
          <a:p>
            <a:endParaRPr lang="en-US" altLang="ja-JP" dirty="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(5/7</a:t>
            </a:r>
            <a:r>
              <a:rPr lang="en-US" altLang="ja-JP" b="1" dirty="0"/>
              <a:t>)</a:t>
            </a:r>
            <a:endParaRPr kumimoji="1" lang="ja-JP" altLang="en-US" dirty="0"/>
          </a:p>
        </p:txBody>
      </p:sp>
      <p:sp>
        <p:nvSpPr>
          <p:cNvPr id="7" name="角丸四角形 6"/>
          <p:cNvSpPr/>
          <p:nvPr/>
        </p:nvSpPr>
        <p:spPr bwMode="auto">
          <a:xfrm>
            <a:off x="4248000" y="2710800"/>
            <a:ext cx="216024" cy="2295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4" name="表 13"/>
          <p:cNvGraphicFramePr>
            <a:graphicFrameLocks noGrp="1"/>
          </p:cNvGraphicFramePr>
          <p:nvPr>
            <p:extLst/>
          </p:nvPr>
        </p:nvGraphicFramePr>
        <p:xfrm>
          <a:off x="607320" y="4221088"/>
          <a:ext cx="10817272" cy="964302"/>
        </p:xfrm>
        <a:graphic>
          <a:graphicData uri="http://schemas.openxmlformats.org/drawingml/2006/table">
            <a:tbl>
              <a:tblPr firstRow="1" bandCol="1">
                <a:tableStyleId>{93296810-A885-4BE3-A3E7-6D5BEEA58F35}</a:tableStyleId>
              </a:tblPr>
              <a:tblGrid>
                <a:gridCol w="2661511">
                  <a:extLst>
                    <a:ext uri="{9D8B030D-6E8A-4147-A177-3AD203B41FA5}">
                      <a16:colId xmlns:a16="http://schemas.microsoft.com/office/drawing/2014/main" val="1081318694"/>
                    </a:ext>
                  </a:extLst>
                </a:gridCol>
                <a:gridCol w="4114618">
                  <a:extLst>
                    <a:ext uri="{9D8B030D-6E8A-4147-A177-3AD203B41FA5}">
                      <a16:colId xmlns:a16="http://schemas.microsoft.com/office/drawing/2014/main" val="1720054621"/>
                    </a:ext>
                  </a:extLst>
                </a:gridCol>
                <a:gridCol w="4041143">
                  <a:extLst>
                    <a:ext uri="{9D8B030D-6E8A-4147-A177-3AD203B41FA5}">
                      <a16:colId xmlns:a16="http://schemas.microsoft.com/office/drawing/2014/main" val="3967402424"/>
                    </a:ext>
                  </a:extLst>
                </a:gridCol>
              </a:tblGrid>
              <a:tr h="296774">
                <a:tc>
                  <a:txBody>
                    <a:bodyPr/>
                    <a:lstStyle/>
                    <a:p>
                      <a:r>
                        <a:rPr kumimoji="1" lang="ja-JP" altLang="en-US" sz="1400" dirty="0" smtClean="0">
                          <a:latin typeface="+mn-lt"/>
                        </a:rPr>
                        <a:t>項目</a:t>
                      </a:r>
                      <a:endParaRPr kumimoji="1" lang="ja-JP" altLang="en-US" sz="1400" dirty="0">
                        <a:latin typeface="+mn-lt"/>
                      </a:endParaRPr>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latin typeface="+mn-lt"/>
                        </a:rPr>
                        <a:t>説明</a:t>
                      </a:r>
                      <a:endParaRPr kumimoji="1" lang="ja-JP" altLang="en-US" sz="1400" dirty="0">
                        <a:latin typeface="+mn-lt"/>
                      </a:endParaRPr>
                    </a:p>
                  </a:txBody>
                  <a:tcPr/>
                </a:tc>
                <a:extLst>
                  <a:ext uri="{0D108BD9-81ED-4DB2-BD59-A6C34878D82A}">
                    <a16:rowId xmlns:a16="http://schemas.microsoft.com/office/drawing/2014/main" val="2364561524"/>
                  </a:ext>
                </a:extLst>
              </a:tr>
              <a:tr h="321855">
                <a:tc>
                  <a:txBody>
                    <a:bodyPr/>
                    <a:lstStyle/>
                    <a:p>
                      <a:r>
                        <a:rPr lang="ja-JP" altLang="en-US" sz="1400" dirty="0" smtClean="0">
                          <a:latin typeface="+mn-lt"/>
                        </a:rPr>
                        <a:t>環境名</a:t>
                      </a:r>
                      <a:endParaRPr kumimoji="1" lang="ja-JP" altLang="en-US" sz="1400" dirty="0">
                        <a:latin typeface="+mn-lt"/>
                      </a:endParaRPr>
                    </a:p>
                  </a:txBody>
                  <a:tcPr/>
                </a:tc>
                <a:tc>
                  <a:txBody>
                    <a:bodyPr/>
                    <a:lstStyle/>
                    <a:p>
                      <a:r>
                        <a:rPr lang="en-US" altLang="ja-JP" sz="1400" dirty="0" smtClean="0">
                          <a:latin typeface="+mn-lt"/>
                        </a:rPr>
                        <a:t>staging</a:t>
                      </a:r>
                    </a:p>
                  </a:txBody>
                  <a:tcPr/>
                </a:tc>
                <a:tc>
                  <a:txBody>
                    <a:bodyPr/>
                    <a:lstStyle/>
                    <a:p>
                      <a:r>
                        <a:rPr kumimoji="1" lang="ja-JP" altLang="en-US" sz="1400" dirty="0" smtClean="0">
                          <a:latin typeface="+mn-lt"/>
                        </a:rPr>
                        <a:t>デプロイ環境の名前</a:t>
                      </a:r>
                      <a:endParaRPr kumimoji="1" lang="ja-JP" altLang="en-US" sz="1400" dirty="0">
                        <a:latin typeface="+mn-lt"/>
                      </a:endParaRPr>
                    </a:p>
                  </a:txBody>
                  <a:tcPr/>
                </a:tc>
                <a:extLst>
                  <a:ext uri="{0D108BD9-81ED-4DB2-BD59-A6C34878D82A}">
                    <a16:rowId xmlns:a16="http://schemas.microsoft.com/office/drawing/2014/main" val="907599741"/>
                  </a:ext>
                </a:extLst>
              </a:tr>
              <a:tr h="337647">
                <a:tc>
                  <a:txBody>
                    <a:bodyPr/>
                    <a:lstStyle/>
                    <a:p>
                      <a:r>
                        <a:rPr lang="en-US" altLang="ja-JP" sz="1400" dirty="0" smtClean="0">
                          <a:latin typeface="+mn-lt"/>
                        </a:rPr>
                        <a:t>Namespace	</a:t>
                      </a:r>
                      <a:endParaRPr kumimoji="1" lang="ja-JP" altLang="en-US" sz="1400" dirty="0">
                        <a:latin typeface="+mn-lt"/>
                      </a:endParaRPr>
                    </a:p>
                  </a:txBody>
                  <a:tcPr/>
                </a:tc>
                <a:tc>
                  <a:txBody>
                    <a:bodyPr/>
                    <a:lstStyle/>
                    <a:p>
                      <a:r>
                        <a:rPr lang="en-US" altLang="ja-JP" sz="1400" dirty="0" smtClean="0">
                          <a:latin typeface="+mn-lt"/>
                        </a:rPr>
                        <a:t>epoch-sample-app-staging</a:t>
                      </a:r>
                    </a:p>
                  </a:txBody>
                  <a:tcPr/>
                </a:tc>
                <a:tc>
                  <a:txBody>
                    <a:bodyPr/>
                    <a:lstStyle/>
                    <a:p>
                      <a:r>
                        <a:rPr kumimoji="1" lang="ja-JP" altLang="en-US" sz="1400" dirty="0" smtClean="0">
                          <a:latin typeface="+mn-lt"/>
                        </a:rPr>
                        <a:t>デプロイ先の</a:t>
                      </a:r>
                      <a:r>
                        <a:rPr kumimoji="1" lang="en-US" altLang="ja-JP" sz="1400" dirty="0" smtClean="0">
                          <a:latin typeface="+mn-lt"/>
                        </a:rPr>
                        <a:t>Namespace</a:t>
                      </a:r>
                      <a:endParaRPr kumimoji="1" lang="ja-JP" altLang="en-US" sz="1400" dirty="0">
                        <a:latin typeface="+mn-lt"/>
                      </a:endParaRPr>
                    </a:p>
                  </a:txBody>
                  <a:tcPr/>
                </a:tc>
                <a:extLst>
                  <a:ext uri="{0D108BD9-81ED-4DB2-BD59-A6C34878D82A}">
                    <a16:rowId xmlns:a16="http://schemas.microsoft.com/office/drawing/2014/main" val="361206398"/>
                  </a:ext>
                </a:extLst>
              </a:tr>
            </a:tbl>
          </a:graphicData>
        </a:graphic>
      </p:graphicFrame>
      <p:graphicFrame>
        <p:nvGraphicFramePr>
          <p:cNvPr id="24" name="表 23"/>
          <p:cNvGraphicFramePr>
            <a:graphicFrameLocks noGrp="1"/>
          </p:cNvGraphicFramePr>
          <p:nvPr>
            <p:extLst/>
          </p:nvPr>
        </p:nvGraphicFramePr>
        <p:xfrm>
          <a:off x="607319" y="5556491"/>
          <a:ext cx="10817273" cy="964335"/>
        </p:xfrm>
        <a:graphic>
          <a:graphicData uri="http://schemas.openxmlformats.org/drawingml/2006/table">
            <a:tbl>
              <a:tblPr firstRow="1" bandCol="1">
                <a:tableStyleId>{93296810-A885-4BE3-A3E7-6D5BEEA58F35}</a:tableStyleId>
              </a:tblPr>
              <a:tblGrid>
                <a:gridCol w="2661512">
                  <a:extLst>
                    <a:ext uri="{9D8B030D-6E8A-4147-A177-3AD203B41FA5}">
                      <a16:colId xmlns:a16="http://schemas.microsoft.com/office/drawing/2014/main" val="1081318694"/>
                    </a:ext>
                  </a:extLst>
                </a:gridCol>
                <a:gridCol w="4123141">
                  <a:extLst>
                    <a:ext uri="{9D8B030D-6E8A-4147-A177-3AD203B41FA5}">
                      <a16:colId xmlns:a16="http://schemas.microsoft.com/office/drawing/2014/main" val="1720054621"/>
                    </a:ext>
                  </a:extLst>
                </a:gridCol>
                <a:gridCol w="4032620">
                  <a:extLst>
                    <a:ext uri="{9D8B030D-6E8A-4147-A177-3AD203B41FA5}">
                      <a16:colId xmlns:a16="http://schemas.microsoft.com/office/drawing/2014/main" val="3967402424"/>
                    </a:ext>
                  </a:extLst>
                </a:gridCol>
              </a:tblGrid>
              <a:tr h="321445">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321445">
                <a:tc>
                  <a:txBody>
                    <a:bodyPr/>
                    <a:lstStyle/>
                    <a:p>
                      <a:r>
                        <a:rPr lang="ja-JP" altLang="en-US" sz="1400" dirty="0" smtClean="0"/>
                        <a:t>環境名</a:t>
                      </a:r>
                      <a:endParaRPr kumimoji="1" lang="ja-JP" altLang="en-US" sz="1400" dirty="0"/>
                    </a:p>
                  </a:txBody>
                  <a:tcPr/>
                </a:tc>
                <a:tc>
                  <a:txBody>
                    <a:bodyPr/>
                    <a:lstStyle/>
                    <a:p>
                      <a:r>
                        <a:rPr lang="en-US" altLang="ja-JP" sz="1400" dirty="0" smtClean="0"/>
                        <a:t>production</a:t>
                      </a:r>
                      <a:endParaRPr lang="en-US" altLang="ja-JP" sz="1400" dirty="0"/>
                    </a:p>
                  </a:txBody>
                  <a:tcPr/>
                </a:tc>
                <a:tc>
                  <a:txBody>
                    <a:bodyPr/>
                    <a:lstStyle/>
                    <a:p>
                      <a:r>
                        <a:rPr kumimoji="1" lang="ja-JP" altLang="en-US" sz="1400" dirty="0" smtClean="0"/>
                        <a:t>デプロイ環境の名前</a:t>
                      </a:r>
                      <a:endParaRPr kumimoji="1" lang="ja-JP" altLang="en-US" sz="1400" dirty="0"/>
                    </a:p>
                  </a:txBody>
                  <a:tcPr/>
                </a:tc>
                <a:extLst>
                  <a:ext uri="{0D108BD9-81ED-4DB2-BD59-A6C34878D82A}">
                    <a16:rowId xmlns:a16="http://schemas.microsoft.com/office/drawing/2014/main" val="907599741"/>
                  </a:ext>
                </a:extLst>
              </a:tr>
              <a:tr h="321445">
                <a:tc>
                  <a:txBody>
                    <a:bodyPr/>
                    <a:lstStyle/>
                    <a:p>
                      <a:r>
                        <a:rPr lang="en-US" altLang="ja-JP" sz="1400" dirty="0" smtClean="0"/>
                        <a:t>Namespace	</a:t>
                      </a:r>
                      <a:endParaRPr kumimoji="1" lang="ja-JP" altLang="en-US" sz="1400" dirty="0"/>
                    </a:p>
                  </a:txBody>
                  <a:tcPr/>
                </a:tc>
                <a:tc>
                  <a:txBody>
                    <a:bodyPr/>
                    <a:lstStyle/>
                    <a:p>
                      <a:r>
                        <a:rPr lang="en-US" altLang="ja-JP" sz="1400" dirty="0" smtClean="0"/>
                        <a:t>epoch-sample-app-production</a:t>
                      </a:r>
                      <a:endParaRPr lang="en-US" altLang="ja-JP"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デプロイ先の</a:t>
                      </a:r>
                      <a:r>
                        <a:rPr kumimoji="1" lang="en-US" altLang="ja-JP" sz="1400" dirty="0" smtClean="0"/>
                        <a:t>Namespace</a:t>
                      </a:r>
                      <a:endParaRPr kumimoji="1" lang="ja-JP" altLang="en-US" sz="1400" dirty="0" smtClean="0"/>
                    </a:p>
                  </a:txBody>
                  <a:tcPr/>
                </a:tc>
                <a:extLst>
                  <a:ext uri="{0D108BD9-81ED-4DB2-BD59-A6C34878D82A}">
                    <a16:rowId xmlns:a16="http://schemas.microsoft.com/office/drawing/2014/main" val="361206398"/>
                  </a:ext>
                </a:extLst>
              </a:tr>
            </a:tbl>
          </a:graphicData>
        </a:graphic>
      </p:graphicFrame>
      <p:sp>
        <p:nvSpPr>
          <p:cNvPr id="33" name="角丸四角形 32"/>
          <p:cNvSpPr/>
          <p:nvPr/>
        </p:nvSpPr>
        <p:spPr bwMode="auto">
          <a:xfrm>
            <a:off x="607320" y="3938659"/>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kumimoji="1" lang="en-US" altLang="ja-JP" sz="1400" b="1" dirty="0" smtClean="0">
                <a:solidFill>
                  <a:srgbClr val="C00000"/>
                </a:solidFill>
                <a:latin typeface="+mn-ea"/>
              </a:rPr>
              <a:t>1</a:t>
            </a:r>
            <a:r>
              <a:rPr kumimoji="1" lang="ja-JP" altLang="en-US" sz="1400" b="1" dirty="0" smtClean="0">
                <a:solidFill>
                  <a:srgbClr val="C00000"/>
                </a:solidFill>
                <a:latin typeface="+mn-ea"/>
              </a:rPr>
              <a:t>：</a:t>
            </a:r>
            <a:r>
              <a:rPr kumimoji="1" lang="en-US" altLang="ja-JP" sz="1400" b="1" dirty="0" smtClean="0">
                <a:solidFill>
                  <a:srgbClr val="C00000"/>
                </a:solidFill>
                <a:latin typeface="+mn-ea"/>
              </a:rPr>
              <a:t>Staging</a:t>
            </a:r>
            <a:r>
              <a:rPr kumimoji="1" lang="ja-JP" altLang="en-US" sz="1400" b="1" dirty="0" smtClean="0">
                <a:solidFill>
                  <a:srgbClr val="C00000"/>
                </a:solidFill>
                <a:latin typeface="+mn-ea"/>
              </a:rPr>
              <a:t>環境</a:t>
            </a:r>
          </a:p>
        </p:txBody>
      </p:sp>
      <p:sp>
        <p:nvSpPr>
          <p:cNvPr id="19" name="角丸四角形 18"/>
          <p:cNvSpPr/>
          <p:nvPr/>
        </p:nvSpPr>
        <p:spPr bwMode="auto">
          <a:xfrm>
            <a:off x="607320" y="5274062"/>
            <a:ext cx="2752376" cy="282429"/>
          </a:xfrm>
          <a:prstGeom prst="roundRect">
            <a:avLst/>
          </a:prstGeom>
          <a:solidFill>
            <a:schemeClr val="bg1"/>
          </a:solidFill>
          <a:ln w="28575">
            <a:solidFill>
              <a:srgbClr val="C00000"/>
            </a:solidFill>
          </a:ln>
          <a:effectLst/>
          <a:ex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kumimoji="1" lang="ja-JP" altLang="en-US" sz="1400" b="1" dirty="0" smtClean="0">
                <a:solidFill>
                  <a:srgbClr val="C00000"/>
                </a:solidFill>
                <a:latin typeface="+mn-ea"/>
              </a:rPr>
              <a:t> 環境</a:t>
            </a:r>
            <a:r>
              <a:rPr lang="en-US" altLang="ja-JP" sz="1400" b="1" dirty="0" smtClean="0">
                <a:solidFill>
                  <a:srgbClr val="C00000"/>
                </a:solidFill>
                <a:latin typeface="+mn-ea"/>
              </a:rPr>
              <a:t>2</a:t>
            </a:r>
            <a:r>
              <a:rPr lang="ja-JP" altLang="en-US" sz="1400" b="1" dirty="0" smtClean="0">
                <a:solidFill>
                  <a:srgbClr val="C00000"/>
                </a:solidFill>
                <a:latin typeface="+mn-ea"/>
              </a:rPr>
              <a:t>：</a:t>
            </a:r>
            <a:r>
              <a:rPr lang="en-US" altLang="ja-JP" sz="1400" b="1" dirty="0" smtClean="0">
                <a:solidFill>
                  <a:srgbClr val="C00000"/>
                </a:solidFill>
                <a:latin typeface="+mn-ea"/>
              </a:rPr>
              <a:t>Production</a:t>
            </a:r>
            <a:r>
              <a:rPr lang="ja-JP" altLang="en-US" sz="1400" b="1" dirty="0" smtClean="0">
                <a:solidFill>
                  <a:srgbClr val="C00000"/>
                </a:solidFill>
                <a:latin typeface="+mn-ea"/>
              </a:rPr>
              <a:t>環境</a:t>
            </a:r>
            <a:endParaRPr kumimoji="1" lang="ja-JP" altLang="en-US" sz="1400" b="1" dirty="0" smtClean="0">
              <a:solidFill>
                <a:srgbClr val="C00000"/>
              </a:solidFill>
              <a:latin typeface="+mn-ea"/>
            </a:endParaRPr>
          </a:p>
        </p:txBody>
      </p:sp>
      <p:sp>
        <p:nvSpPr>
          <p:cNvPr id="27" name="角丸四角形 26"/>
          <p:cNvSpPr/>
          <p:nvPr/>
        </p:nvSpPr>
        <p:spPr bwMode="auto">
          <a:xfrm>
            <a:off x="10543536" y="1378619"/>
            <a:ext cx="484682" cy="27356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8" name="直線矢印コネクタ 7"/>
          <p:cNvCxnSpPr/>
          <p:nvPr/>
        </p:nvCxnSpPr>
        <p:spPr bwMode="auto">
          <a:xfrm flipV="1">
            <a:off x="4478526" y="2806656"/>
            <a:ext cx="460404" cy="1889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5" name="角丸四角形 34"/>
          <p:cNvSpPr/>
          <p:nvPr/>
        </p:nvSpPr>
        <p:spPr bwMode="auto">
          <a:xfrm>
            <a:off x="4900091" y="2383612"/>
            <a:ext cx="3284141" cy="189874"/>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吹き出し 35"/>
          <p:cNvSpPr/>
          <p:nvPr/>
        </p:nvSpPr>
        <p:spPr bwMode="auto">
          <a:xfrm>
            <a:off x="8544272" y="2029350"/>
            <a:ext cx="1901393" cy="944682"/>
          </a:xfrm>
          <a:prstGeom prst="wedgeRoundRectCallout">
            <a:avLst>
              <a:gd name="adj1" fmla="val -72854"/>
              <a:gd name="adj2" fmla="val -442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本</a:t>
            </a:r>
            <a:r>
              <a:rPr lang="en-US" altLang="ja-JP" sz="1100" dirty="0" err="1" smtClean="0">
                <a:latin typeface="Meiryo UI" panose="020B0604030504040204" pitchFamily="50" charset="-128"/>
                <a:ea typeface="Meiryo UI" panose="020B0604030504040204" pitchFamily="50" charset="-128"/>
              </a:rPr>
              <a:t>QuickStart</a:t>
            </a:r>
            <a:r>
              <a:rPr lang="ja-JP" altLang="en-US" sz="1100" dirty="0" smtClean="0">
                <a:latin typeface="Meiryo UI" panose="020B0604030504040204" pitchFamily="50" charset="-128"/>
                <a:ea typeface="Meiryo UI" panose="020B0604030504040204" pitchFamily="50" charset="-128"/>
              </a:rPr>
              <a:t>では</a:t>
            </a:r>
            <a:r>
              <a:rPr lang="en-US" altLang="ja-JP" sz="1100" dirty="0" smtClean="0">
                <a:latin typeface="Meiryo UI" panose="020B0604030504040204" pitchFamily="50" charset="-128"/>
                <a:ea typeface="Meiryo UI" panose="020B0604030504040204" pitchFamily="50" charset="-128"/>
              </a:rPr>
              <a:t>2</a:t>
            </a:r>
            <a:r>
              <a:rPr lang="ja-JP" altLang="en-US" sz="1100" dirty="0" err="1" smtClean="0">
                <a:latin typeface="Meiryo UI" panose="020B0604030504040204" pitchFamily="50" charset="-128"/>
                <a:ea typeface="Meiryo UI" panose="020B0604030504040204" pitchFamily="50" charset="-128"/>
              </a:rPr>
              <a:t>つの</a:t>
            </a:r>
            <a:r>
              <a:rPr lang="ja-JP" altLang="en-US" sz="1100" dirty="0" smtClean="0">
                <a:latin typeface="Meiryo UI" panose="020B0604030504040204" pitchFamily="50" charset="-128"/>
                <a:ea typeface="Meiryo UI" panose="020B0604030504040204" pitchFamily="50" charset="-128"/>
              </a:rPr>
              <a:t>環境に対して</a:t>
            </a:r>
            <a:r>
              <a:rPr lang="en-US" altLang="ja-JP" sz="1100" dirty="0" smtClean="0">
                <a:latin typeface="Meiryo UI" panose="020B0604030504040204" pitchFamily="50" charset="-128"/>
                <a:ea typeface="Meiryo UI" panose="020B0604030504040204" pitchFamily="50" charset="-128"/>
              </a:rPr>
              <a:t>Deploy</a:t>
            </a:r>
            <a:r>
              <a:rPr lang="ja-JP" altLang="en-US" sz="1100" dirty="0" smtClean="0">
                <a:latin typeface="Meiryo UI" panose="020B0604030504040204" pitchFamily="50" charset="-128"/>
                <a:ea typeface="Meiryo UI" panose="020B0604030504040204" pitchFamily="50" charset="-128"/>
              </a:rPr>
              <a:t>しますので、</a:t>
            </a:r>
            <a:r>
              <a:rPr lang="en-US" altLang="ja-JP" sz="1100" dirty="0" smtClean="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環境追加</a:t>
            </a:r>
            <a:r>
              <a:rPr lang="en-US" altLang="ja-JP" sz="1100" dirty="0">
                <a:latin typeface="Meiryo UI" panose="020B0604030504040204" pitchFamily="50" charset="-128"/>
                <a:ea typeface="Meiryo UI" panose="020B0604030504040204" pitchFamily="50" charset="-128"/>
              </a:rPr>
              <a:t>】</a:t>
            </a:r>
            <a:r>
              <a:rPr lang="ja-JP" altLang="en-US" sz="1100" dirty="0" smtClean="0">
                <a:latin typeface="Meiryo UI" panose="020B0604030504040204" pitchFamily="50" charset="-128"/>
                <a:ea typeface="Meiryo UI" panose="020B0604030504040204" pitchFamily="50" charset="-128"/>
              </a:rPr>
              <a:t>ボタンを押下して、</a:t>
            </a:r>
            <a:r>
              <a:rPr kumimoji="1" lang="ja-JP" altLang="en-US" sz="1100" dirty="0" smtClean="0">
                <a:latin typeface="Meiryo UI" panose="020B0604030504040204" pitchFamily="50" charset="-128"/>
                <a:ea typeface="Meiryo UI" panose="020B0604030504040204" pitchFamily="50" charset="-128"/>
              </a:rPr>
              <a:t>環境を追加します</a:t>
            </a:r>
            <a:endParaRPr lang="en-US" altLang="ja-JP" sz="1100" dirty="0">
              <a:latin typeface="Meiryo UI" panose="020B0604030504040204" pitchFamily="50" charset="-128"/>
              <a:ea typeface="Meiryo UI" panose="020B0604030504040204" pitchFamily="50" charset="-128"/>
            </a:endParaRPr>
          </a:p>
        </p:txBody>
      </p:sp>
      <p:sp>
        <p:nvSpPr>
          <p:cNvPr id="16" name="角丸四角形吹き出し 15"/>
          <p:cNvSpPr/>
          <p:nvPr/>
        </p:nvSpPr>
        <p:spPr bwMode="auto">
          <a:xfrm>
            <a:off x="5221181" y="1267647"/>
            <a:ext cx="1901393" cy="681717"/>
          </a:xfrm>
          <a:prstGeom prst="wedgeRoundRectCallout">
            <a:avLst>
              <a:gd name="adj1" fmla="val -33368"/>
              <a:gd name="adj2" fmla="val 1225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環境１つめ２つめの切り替えはタブを選択して切り替えます</a:t>
            </a:r>
            <a:endParaRPr lang="en-US" altLang="ja-JP" sz="1100" dirty="0">
              <a:latin typeface="Meiryo UI" panose="020B0604030504040204" pitchFamily="50" charset="-128"/>
              <a:ea typeface="Meiryo UI" panose="020B0604030504040204" pitchFamily="50" charset="-128"/>
            </a:endParaRPr>
          </a:p>
        </p:txBody>
      </p:sp>
      <p:sp>
        <p:nvSpPr>
          <p:cNvPr id="22" name="角丸四角形吹き出し 21"/>
          <p:cNvSpPr/>
          <p:nvPr/>
        </p:nvSpPr>
        <p:spPr bwMode="auto">
          <a:xfrm>
            <a:off x="7398157" y="3077756"/>
            <a:ext cx="2001933" cy="567267"/>
          </a:xfrm>
          <a:prstGeom prst="wedgeRoundRectCallout">
            <a:avLst>
              <a:gd name="adj1" fmla="val -124088"/>
              <a:gd name="adj2" fmla="val -317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ja-JP" altLang="en-US" sz="1100" dirty="0" smtClean="0">
                <a:latin typeface="Meiryo UI" panose="020B0604030504040204" pitchFamily="50" charset="-128"/>
                <a:ea typeface="Meiryo UI" panose="020B0604030504040204" pitchFamily="50" charset="-128"/>
              </a:rPr>
              <a:t>「</a:t>
            </a:r>
            <a:r>
              <a:rPr lang="en-US" altLang="ja-JP" sz="1100" dirty="0"/>
              <a:t>EPOCH</a:t>
            </a:r>
            <a:r>
              <a:rPr lang="ja-JP" altLang="en-US" sz="1100" dirty="0"/>
              <a:t>と同じ</a:t>
            </a:r>
            <a:r>
              <a:rPr lang="en-US" altLang="ja-JP" sz="1100" dirty="0"/>
              <a:t>Kubernetes</a:t>
            </a:r>
            <a:r>
              <a:rPr lang="ja-JP" altLang="en-US" sz="1100" dirty="0" smtClean="0">
                <a:latin typeface="Meiryo UI" panose="020B0604030504040204" pitchFamily="50" charset="-128"/>
                <a:ea typeface="Meiryo UI" panose="020B0604030504040204" pitchFamily="50" charset="-128"/>
              </a:rPr>
              <a:t>」を選択</a:t>
            </a:r>
            <a:endParaRPr lang="en-US" altLang="ja-JP" sz="1100" dirty="0">
              <a:latin typeface="Meiryo UI" panose="020B0604030504040204" pitchFamily="50" charset="-128"/>
              <a:ea typeface="Meiryo UI" panose="020B0604030504040204" pitchFamily="50" charset="-128"/>
            </a:endParaRPr>
          </a:p>
        </p:txBody>
      </p:sp>
      <p:sp>
        <p:nvSpPr>
          <p:cNvPr id="30" name="角丸四角形 29"/>
          <p:cNvSpPr/>
          <p:nvPr/>
        </p:nvSpPr>
        <p:spPr bwMode="auto">
          <a:xfrm>
            <a:off x="5076000" y="3007096"/>
            <a:ext cx="875984" cy="238121"/>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59254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7419355" y="53060"/>
            <a:ext cx="4730906" cy="1792379"/>
          </a:xfrm>
          <a:prstGeom prst="rect">
            <a:avLst/>
          </a:prstGeom>
          <a:solidFill>
            <a:schemeClr val="bg1"/>
          </a:solidFill>
        </p:spPr>
      </p:pic>
      <p:sp>
        <p:nvSpPr>
          <p:cNvPr id="29" name="テキスト ボックス 28"/>
          <p:cNvSpPr txBox="1"/>
          <p:nvPr/>
        </p:nvSpPr>
        <p:spPr>
          <a:xfrm>
            <a:off x="9937049" y="1836092"/>
            <a:ext cx="2254951" cy="184666"/>
          </a:xfrm>
          <a:prstGeom prst="rect">
            <a:avLst/>
          </a:prstGeom>
          <a:noFill/>
        </p:spPr>
        <p:txBody>
          <a:bodyPr wrap="square" rtlCol="0">
            <a:spAutoFit/>
          </a:bodyPr>
          <a:lstStyle/>
          <a:p>
            <a:pPr algn="r"/>
            <a:r>
              <a:rPr kumimoji="1" lang="en-US" altLang="ja-JP" sz="600" dirty="0" smtClean="0"/>
              <a:t>※</a:t>
            </a:r>
            <a:r>
              <a:rPr kumimoji="1" lang="ja-JP" altLang="en-US" sz="600" dirty="0" smtClean="0">
                <a:solidFill>
                  <a:srgbClr val="FF0000"/>
                </a:solidFill>
              </a:rPr>
              <a:t>赤枠</a:t>
            </a:r>
            <a:r>
              <a:rPr kumimoji="1" lang="ja-JP" altLang="en-US" sz="600" dirty="0" smtClean="0"/>
              <a:t>部分の設定値を指定しています</a:t>
            </a:r>
            <a:endParaRPr kumimoji="1" lang="ja-JP" altLang="en-US" sz="600" dirty="0"/>
          </a:p>
        </p:txBody>
      </p:sp>
      <p:pic>
        <p:nvPicPr>
          <p:cNvPr id="24" name="図 23"/>
          <p:cNvPicPr>
            <a:picLocks noChangeAspect="1"/>
          </p:cNvPicPr>
          <p:nvPr/>
        </p:nvPicPr>
        <p:blipFill>
          <a:blip r:embed="rId3"/>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8000"/>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755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223224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1259408 w 4500000"/>
              <a:gd name="connsiteY0" fmla="*/ 2212432 h 2239478"/>
              <a:gd name="connsiteX1" fmla="*/ 755408 w 4500000"/>
              <a:gd name="connsiteY1" fmla="*/ 2212432 h 2239478"/>
              <a:gd name="connsiteX2" fmla="*/ 1259408 w 4500000"/>
              <a:gd name="connsiteY2" fmla="*/ 2212432 h 2239478"/>
              <a:gd name="connsiteX3" fmla="*/ 2232248 w 4500000"/>
              <a:gd name="connsiteY3" fmla="*/ 1512168 h 2239478"/>
              <a:gd name="connsiteX4" fmla="*/ 2232248 w 4500000"/>
              <a:gd name="connsiteY4" fmla="*/ 1728192 h 2239478"/>
              <a:gd name="connsiteX5" fmla="*/ 2952328 w 4500000"/>
              <a:gd name="connsiteY5" fmla="*/ 1728192 h 2239478"/>
              <a:gd name="connsiteX6" fmla="*/ 2952328 w 4500000"/>
              <a:gd name="connsiteY6" fmla="*/ 1512168 h 2239478"/>
              <a:gd name="connsiteX7" fmla="*/ 223224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2232248 w 4500000"/>
              <a:gd name="connsiteY0" fmla="*/ 1512168 h 2239478"/>
              <a:gd name="connsiteX1" fmla="*/ 2232248 w 4500000"/>
              <a:gd name="connsiteY1" fmla="*/ 1728192 h 2239478"/>
              <a:gd name="connsiteX2" fmla="*/ 2952328 w 4500000"/>
              <a:gd name="connsiteY2" fmla="*/ 1728192 h 2239478"/>
              <a:gd name="connsiteX3" fmla="*/ 2952328 w 4500000"/>
              <a:gd name="connsiteY3" fmla="*/ 1512168 h 2239478"/>
              <a:gd name="connsiteX4" fmla="*/ 2232248 w 4500000"/>
              <a:gd name="connsiteY4" fmla="*/ 1512168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2232248" y="1512168"/>
                </a:moveTo>
                <a:lnTo>
                  <a:pt x="2232248" y="1728192"/>
                </a:lnTo>
                <a:lnTo>
                  <a:pt x="2952328" y="1728192"/>
                </a:lnTo>
                <a:lnTo>
                  <a:pt x="2952328" y="1512168"/>
                </a:lnTo>
                <a:lnTo>
                  <a:pt x="2232248" y="1512168"/>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4163612" y="1779078"/>
            <a:ext cx="3349076" cy="3001175"/>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005121"/>
          </a:xfrm>
        </p:spPr>
        <p:txBody>
          <a:bodyPr>
            <a:normAutofit/>
          </a:bodyPr>
          <a:lstStyle/>
          <a:p>
            <a:r>
              <a:rPr lang="en-US" altLang="ja-JP" dirty="0" err="1" smtClean="0"/>
              <a:t>IaC</a:t>
            </a:r>
            <a:r>
              <a:rPr lang="ja-JP" altLang="en-US" dirty="0" smtClean="0"/>
              <a:t>リポジトリ</a:t>
            </a:r>
            <a:endParaRPr lang="ja-JP" altLang="en-US" dirty="0"/>
          </a:p>
          <a:p>
            <a:pPr marL="180000" lvl="1" indent="0">
              <a:buNone/>
            </a:pPr>
            <a:r>
              <a:rPr lang="ja-JP" altLang="en-US" dirty="0" smtClean="0"/>
              <a:t>マニフェストの登録先となるリポジトリ情報を入力します。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(6/7</a:t>
            </a:r>
            <a:r>
              <a:rPr lang="en-US" altLang="ja-JP" b="1" dirty="0"/>
              <a:t>)</a:t>
            </a:r>
            <a:endParaRPr kumimoji="1" lang="ja-JP" altLang="en-US" dirty="0"/>
          </a:p>
        </p:txBody>
      </p:sp>
      <p:sp>
        <p:nvSpPr>
          <p:cNvPr id="10" name="角丸四角形 9"/>
          <p:cNvSpPr/>
          <p:nvPr/>
        </p:nvSpPr>
        <p:spPr bwMode="auto">
          <a:xfrm>
            <a:off x="3359696" y="3058008"/>
            <a:ext cx="216024" cy="22108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15" name="表 14"/>
          <p:cNvGraphicFramePr>
            <a:graphicFrameLocks noGrp="1"/>
          </p:cNvGraphicFramePr>
          <p:nvPr>
            <p:extLst/>
          </p:nvPr>
        </p:nvGraphicFramePr>
        <p:xfrm>
          <a:off x="576000" y="4869160"/>
          <a:ext cx="10992607" cy="1645920"/>
        </p:xfrm>
        <a:graphic>
          <a:graphicData uri="http://schemas.openxmlformats.org/drawingml/2006/table">
            <a:tbl>
              <a:tblPr firstRow="1" bandCol="1">
                <a:tableStyleId>{93296810-A885-4BE3-A3E7-6D5BEEA58F35}</a:tableStyleId>
              </a:tblPr>
              <a:tblGrid>
                <a:gridCol w="2534467">
                  <a:extLst>
                    <a:ext uri="{9D8B030D-6E8A-4147-A177-3AD203B41FA5}">
                      <a16:colId xmlns:a16="http://schemas.microsoft.com/office/drawing/2014/main" val="1081318694"/>
                    </a:ext>
                  </a:extLst>
                </a:gridCol>
                <a:gridCol w="4497700">
                  <a:extLst>
                    <a:ext uri="{9D8B030D-6E8A-4147-A177-3AD203B41FA5}">
                      <a16:colId xmlns:a16="http://schemas.microsoft.com/office/drawing/2014/main" val="1720054621"/>
                    </a:ext>
                  </a:extLst>
                </a:gridCol>
                <a:gridCol w="3960440">
                  <a:extLst>
                    <a:ext uri="{9D8B030D-6E8A-4147-A177-3AD203B41FA5}">
                      <a16:colId xmlns:a16="http://schemas.microsoft.com/office/drawing/2014/main" val="3967402424"/>
                    </a:ext>
                  </a:extLst>
                </a:gridCol>
              </a:tblGrid>
              <a:tr h="278637">
                <a:tc>
                  <a:txBody>
                    <a:bodyPr/>
                    <a:lstStyle/>
                    <a:p>
                      <a:r>
                        <a:rPr kumimoji="1" lang="ja-JP" altLang="en-US" sz="1400" dirty="0" smtClean="0"/>
                        <a:t>項目</a:t>
                      </a:r>
                      <a:endParaRPr kumimoji="1" lang="ja-JP" altLang="en-US" sz="1400" dirty="0"/>
                    </a:p>
                  </a:txBody>
                  <a:tcPr/>
                </a:tc>
                <a:tc>
                  <a:txBody>
                    <a:bodyPr/>
                    <a:lstStyle/>
                    <a:p>
                      <a:r>
                        <a:rPr kumimoji="1" lang="ja-JP" altLang="en-US" sz="1400" dirty="0" smtClean="0"/>
                        <a:t>入力・選択内容</a:t>
                      </a:r>
                      <a:endParaRPr kumimoji="1" lang="ja-JP" altLang="en-US" sz="1400" dirty="0">
                        <a:latin typeface="+mn-lt"/>
                      </a:endParaRPr>
                    </a:p>
                  </a:txBody>
                  <a:tcPr/>
                </a:tc>
                <a:tc>
                  <a:txBody>
                    <a:bodyPr/>
                    <a:lstStyle/>
                    <a:p>
                      <a:r>
                        <a:rPr kumimoji="1" lang="ja-JP" altLang="en-US" sz="1400" dirty="0" smtClean="0"/>
                        <a:t>説明</a:t>
                      </a:r>
                      <a:endParaRPr kumimoji="1" lang="ja-JP" altLang="en-US" sz="1400" dirty="0"/>
                    </a:p>
                  </a:txBody>
                  <a:tcPr/>
                </a:tc>
                <a:extLst>
                  <a:ext uri="{0D108BD9-81ED-4DB2-BD59-A6C34878D82A}">
                    <a16:rowId xmlns:a16="http://schemas.microsoft.com/office/drawing/2014/main" val="2364561524"/>
                  </a:ext>
                </a:extLst>
              </a:tr>
              <a:tr h="278637">
                <a:tc>
                  <a:txBody>
                    <a:bodyPr/>
                    <a:lstStyle/>
                    <a:p>
                      <a:r>
                        <a:rPr lang="ja-JP" altLang="en-US" sz="1400" dirty="0" smtClean="0"/>
                        <a:t>ユーザ名</a:t>
                      </a:r>
                      <a:endParaRPr kumimoji="1" lang="ja-JP" altLang="en-US" sz="1400" dirty="0"/>
                    </a:p>
                  </a:txBody>
                  <a:tcPr/>
                </a:tc>
                <a:tc>
                  <a:txBody>
                    <a:bodyPr/>
                    <a:lstStyle/>
                    <a:p>
                      <a:r>
                        <a:rPr lang="ja-JP" altLang="en-US" sz="1400" dirty="0" smtClean="0"/>
                        <a:t>（自身の</a:t>
                      </a:r>
                      <a:r>
                        <a:rPr lang="en-US" altLang="ja-JP" sz="1400" dirty="0" smtClean="0"/>
                        <a:t>GitHub</a:t>
                      </a:r>
                      <a:r>
                        <a:rPr lang="ja-JP" altLang="en-US" sz="1400" dirty="0" smtClean="0"/>
                        <a:t>のアカウント名）</a:t>
                      </a:r>
                      <a:endParaRPr lang="en-US" altLang="ja-JP" sz="1400" dirty="0" smtClean="0"/>
                    </a:p>
                  </a:txBody>
                  <a:tcPr/>
                </a:tc>
                <a:tc>
                  <a:txBody>
                    <a:bodyPr/>
                    <a:lstStyle/>
                    <a:p>
                      <a:r>
                        <a:rPr lang="en-US" altLang="ja-JP" sz="1400" dirty="0" smtClean="0"/>
                        <a:t>GitHub</a:t>
                      </a:r>
                      <a:r>
                        <a:rPr lang="ja-JP" altLang="en-US" sz="1400" dirty="0" smtClean="0"/>
                        <a:t>のアカウント名</a:t>
                      </a:r>
                      <a:endParaRPr kumimoji="1" lang="ja-JP" altLang="en-US" sz="1400" dirty="0"/>
                    </a:p>
                  </a:txBody>
                  <a:tcPr/>
                </a:tc>
                <a:extLst>
                  <a:ext uri="{0D108BD9-81ED-4DB2-BD59-A6C34878D82A}">
                    <a16:rowId xmlns:a16="http://schemas.microsoft.com/office/drawing/2014/main" val="907599741"/>
                  </a:ext>
                </a:extLst>
              </a:tr>
              <a:tr h="473683">
                <a:tc>
                  <a:txBody>
                    <a:bodyPr/>
                    <a:lstStyle/>
                    <a:p>
                      <a:r>
                        <a:rPr kumimoji="1" lang="ja-JP" altLang="en-US" sz="1400" dirty="0" smtClean="0"/>
                        <a:t>トークン</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（自身の</a:t>
                      </a:r>
                      <a:r>
                        <a:rPr lang="en-US" altLang="ja-JP" sz="1400" dirty="0" smtClean="0"/>
                        <a:t>GitHub</a:t>
                      </a:r>
                      <a:r>
                        <a:rPr lang="ja-JP" altLang="en-US" sz="1400" dirty="0" smtClean="0"/>
                        <a:t>のトークン）</a:t>
                      </a:r>
                      <a:endParaRPr lang="en-US" altLang="ja-JP" sz="1400" dirty="0" smtClean="0"/>
                    </a:p>
                  </a:txBody>
                  <a:tcPr/>
                </a:tc>
                <a:tc>
                  <a:txBody>
                    <a:bodyPr/>
                    <a:lstStyle/>
                    <a:p>
                      <a:r>
                        <a:rPr kumimoji="1" lang="en-US" altLang="ja-JP" sz="1400" dirty="0" smtClean="0"/>
                        <a:t>GitHub</a:t>
                      </a:r>
                      <a:r>
                        <a:rPr kumimoji="1" lang="ja-JP" altLang="en-US" sz="1400" dirty="0" smtClean="0"/>
                        <a:t>のトークン</a:t>
                      </a:r>
                      <a:endParaRPr kumimoji="1" lang="en-US" altLang="ja-JP" sz="1400" dirty="0" smtClean="0"/>
                    </a:p>
                    <a:p>
                      <a:r>
                        <a:rPr lang="ja-JP" altLang="en-US" sz="1400" dirty="0" smtClean="0"/>
                        <a:t>（事前準備 </a:t>
                      </a:r>
                      <a:r>
                        <a:rPr lang="en-US" altLang="ja-JP" sz="1400" dirty="0" err="1" smtClean="0"/>
                        <a:t>Git</a:t>
                      </a:r>
                      <a:r>
                        <a:rPr lang="ja-JP" altLang="en-US" sz="1400" dirty="0" smtClean="0"/>
                        <a:t>トークンの払い出しを参照）</a:t>
                      </a:r>
                      <a:endParaRPr kumimoji="1" lang="ja-JP" altLang="en-US" sz="1400" dirty="0"/>
                    </a:p>
                  </a:txBody>
                  <a:tcPr/>
                </a:tc>
                <a:extLst>
                  <a:ext uri="{0D108BD9-81ED-4DB2-BD59-A6C34878D82A}">
                    <a16:rowId xmlns:a16="http://schemas.microsoft.com/office/drawing/2014/main" val="361206398"/>
                  </a:ext>
                </a:extLst>
              </a:tr>
              <a:tr h="507337">
                <a:tc>
                  <a:txBody>
                    <a:bodyPr/>
                    <a:lstStyle/>
                    <a:p>
                      <a:r>
                        <a:rPr lang="en-US" altLang="ja-JP" sz="1400" dirty="0" err="1" smtClean="0"/>
                        <a:t>Git</a:t>
                      </a:r>
                      <a:r>
                        <a:rPr lang="ja-JP" altLang="en-US" sz="1400" dirty="0" smtClean="0"/>
                        <a:t>リポジトリ</a:t>
                      </a:r>
                      <a:r>
                        <a:rPr lang="en-US" altLang="ja-JP" sz="1400" dirty="0" smtClean="0"/>
                        <a:t>URL</a:t>
                      </a:r>
                      <a:endParaRPr kumimoji="1" lang="ja-JP" altLang="en-US" sz="1400" dirty="0"/>
                    </a:p>
                  </a:txBody>
                  <a:tcPr/>
                </a:tc>
                <a:tc>
                  <a:txBody>
                    <a:bodyPr/>
                    <a:lstStyle/>
                    <a:p>
                      <a:r>
                        <a:rPr lang="en-US" altLang="ja-JP" sz="1400" dirty="0" smtClean="0"/>
                        <a:t>https://github.com/[GitHub</a:t>
                      </a:r>
                      <a:r>
                        <a:rPr lang="ja-JP" altLang="en-US" sz="1400" dirty="0" smtClean="0"/>
                        <a:t>のアカウント名</a:t>
                      </a:r>
                      <a:r>
                        <a:rPr lang="en-US" altLang="ja-JP" sz="1400" dirty="0" smtClean="0"/>
                        <a:t>]/[</a:t>
                      </a:r>
                      <a:r>
                        <a:rPr lang="ja-JP" altLang="en-US" sz="1400" dirty="0" smtClean="0"/>
                        <a:t>各環境のリポジトリ</a:t>
                      </a:r>
                      <a:r>
                        <a:rPr lang="en-US" altLang="ja-JP" sz="1400" dirty="0" smtClean="0"/>
                        <a:t>].</a:t>
                      </a:r>
                      <a:r>
                        <a:rPr lang="en-US" altLang="ja-JP" sz="1400" dirty="0" err="1" smtClean="0"/>
                        <a:t>git</a:t>
                      </a:r>
                      <a:endParaRPr lang="en-US" altLang="ja-JP"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各環境の</a:t>
                      </a:r>
                      <a:r>
                        <a:rPr lang="en-US" altLang="ja-JP" sz="1400" dirty="0" smtClean="0"/>
                        <a:t>manifest</a:t>
                      </a:r>
                      <a:r>
                        <a:rPr lang="ja-JP" altLang="en-US" sz="1400" dirty="0" smtClean="0"/>
                        <a:t>リポジトリの</a:t>
                      </a:r>
                      <a:r>
                        <a:rPr lang="en-US" altLang="ja-JP" sz="1400" dirty="0" smtClean="0"/>
                        <a:t>URL</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（事前準備 </a:t>
                      </a:r>
                      <a:r>
                        <a:rPr kumimoji="1" lang="en-US" altLang="ja-JP" sz="1400" dirty="0" err="1" smtClean="0"/>
                        <a:t>IaC</a:t>
                      </a:r>
                      <a:r>
                        <a:rPr kumimoji="1" lang="ja-JP" altLang="en-US" sz="1400" dirty="0" smtClean="0"/>
                        <a:t>用リポジトリの準備を参照）</a:t>
                      </a:r>
                      <a:endParaRPr lang="en-US" altLang="ja-JP" sz="1400" dirty="0" smtClean="0"/>
                    </a:p>
                  </a:txBody>
                  <a:tcPr/>
                </a:tc>
                <a:extLst>
                  <a:ext uri="{0D108BD9-81ED-4DB2-BD59-A6C34878D82A}">
                    <a16:rowId xmlns:a16="http://schemas.microsoft.com/office/drawing/2014/main" val="2874078043"/>
                  </a:ext>
                </a:extLst>
              </a:tr>
            </a:tbl>
          </a:graphicData>
        </a:graphic>
      </p:graphicFrame>
      <p:sp>
        <p:nvSpPr>
          <p:cNvPr id="19" name="角丸四角形 18"/>
          <p:cNvSpPr/>
          <p:nvPr/>
        </p:nvSpPr>
        <p:spPr bwMode="auto">
          <a:xfrm>
            <a:off x="10128448" y="1379561"/>
            <a:ext cx="490801" cy="26635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吹き出し 27"/>
          <p:cNvSpPr/>
          <p:nvPr/>
        </p:nvSpPr>
        <p:spPr bwMode="auto">
          <a:xfrm>
            <a:off x="5860032" y="1859238"/>
            <a:ext cx="1288036" cy="355037"/>
          </a:xfrm>
          <a:prstGeom prst="wedgeRoundRectCallout">
            <a:avLst>
              <a:gd name="adj1" fmla="val -85779"/>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dirty="0" smtClean="0">
                <a:latin typeface="+mn-ea"/>
              </a:rPr>
              <a:t>GitHub</a:t>
            </a:r>
            <a:r>
              <a:rPr lang="ja-JP" altLang="en-US" sz="1100" dirty="0" smtClean="0">
                <a:latin typeface="+mn-ea"/>
              </a:rPr>
              <a:t>を選択</a:t>
            </a:r>
            <a:endParaRPr kumimoji="1" lang="ja-JP" altLang="en-US" sz="1100" dirty="0" smtClean="0">
              <a:latin typeface="+mn-ea"/>
            </a:endParaRPr>
          </a:p>
        </p:txBody>
      </p:sp>
      <p:sp>
        <p:nvSpPr>
          <p:cNvPr id="14" name="角丸四角形吹き出し 13"/>
          <p:cNvSpPr/>
          <p:nvPr/>
        </p:nvSpPr>
        <p:spPr bwMode="auto">
          <a:xfrm>
            <a:off x="5735960" y="3530825"/>
            <a:ext cx="1211856" cy="355037"/>
          </a:xfrm>
          <a:prstGeom prst="wedgeRoundRectCallout">
            <a:avLst>
              <a:gd name="adj1" fmla="val -74421"/>
              <a:gd name="adj2" fmla="val 7181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環境ごとに入力</a:t>
            </a:r>
            <a:endParaRPr kumimoji="1" lang="ja-JP" altLang="en-US" sz="1100" dirty="0" smtClean="0">
              <a:latin typeface="+mn-ea"/>
            </a:endParaRPr>
          </a:p>
        </p:txBody>
      </p:sp>
      <p:cxnSp>
        <p:nvCxnSpPr>
          <p:cNvPr id="22" name="直線矢印コネクタ 21"/>
          <p:cNvCxnSpPr>
            <a:stCxn id="10" idx="3"/>
          </p:cNvCxnSpPr>
          <p:nvPr/>
        </p:nvCxnSpPr>
        <p:spPr bwMode="auto">
          <a:xfrm flipV="1">
            <a:off x="3575720" y="3102294"/>
            <a:ext cx="587892" cy="66259"/>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4273358" y="2958894"/>
            <a:ext cx="1197012" cy="143400"/>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5061355" y="2298362"/>
            <a:ext cx="468778" cy="126233"/>
          </a:xfrm>
          <a:prstGeom prst="roundRect">
            <a:avLst>
              <a:gd name="adj" fmla="val 657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吹き出し 26"/>
          <p:cNvSpPr/>
          <p:nvPr/>
        </p:nvSpPr>
        <p:spPr bwMode="auto">
          <a:xfrm>
            <a:off x="5860032" y="2571455"/>
            <a:ext cx="3456384" cy="355037"/>
          </a:xfrm>
          <a:prstGeom prst="wedgeRoundRectCallout">
            <a:avLst>
              <a:gd name="adj1" fmla="val -63751"/>
              <a:gd name="adj2" fmla="val 5636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100" dirty="0" smtClean="0">
                <a:latin typeface="+mn-ea"/>
              </a:rPr>
              <a:t>アプリケーションコードリポジトリと同一を選択</a:t>
            </a:r>
            <a:endParaRPr kumimoji="1" lang="ja-JP" altLang="en-US" sz="1100" dirty="0" smtClean="0">
              <a:latin typeface="+mn-ea"/>
            </a:endParaRPr>
          </a:p>
        </p:txBody>
      </p:sp>
    </p:spTree>
    <p:extLst>
      <p:ext uri="{BB962C8B-B14F-4D97-AF65-F5344CB8AC3E}">
        <p14:creationId xmlns:p14="http://schemas.microsoft.com/office/powerpoint/2010/main" val="2965439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p:cNvPicPr>
            <a:picLocks noChangeAspect="1"/>
          </p:cNvPicPr>
          <p:nvPr/>
        </p:nvPicPr>
        <p:blipFill>
          <a:blip r:embed="rId2"/>
          <a:stretch>
            <a:fillRect/>
          </a:stretch>
        </p:blipFill>
        <p:spPr>
          <a:xfrm>
            <a:off x="576000" y="1548000"/>
            <a:ext cx="4500000" cy="2239478"/>
          </a:xfrm>
          <a:prstGeom prst="rect">
            <a:avLst/>
          </a:prstGeom>
          <a:ln>
            <a:solidFill>
              <a:srgbClr val="000000"/>
            </a:solidFill>
          </a:ln>
        </p:spPr>
      </p:pic>
      <p:sp>
        <p:nvSpPr>
          <p:cNvPr id="25" name="フリーフォーム 24"/>
          <p:cNvSpPr/>
          <p:nvPr/>
        </p:nvSpPr>
        <p:spPr bwMode="auto">
          <a:xfrm>
            <a:off x="576000" y="1546438"/>
            <a:ext cx="4500000" cy="2239478"/>
          </a:xfrm>
          <a:custGeom>
            <a:avLst/>
            <a:gdLst>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2232248 w 4500000"/>
              <a:gd name="connsiteY4" fmla="*/ 1512168 h 2239478"/>
              <a:gd name="connsiteX5" fmla="*/ 2232248 w 4500000"/>
              <a:gd name="connsiteY5" fmla="*/ 1728192 h 2239478"/>
              <a:gd name="connsiteX6" fmla="*/ 2952328 w 4500000"/>
              <a:gd name="connsiteY6" fmla="*/ 1728192 h 2239478"/>
              <a:gd name="connsiteX7" fmla="*/ 2952328 w 4500000"/>
              <a:gd name="connsiteY7" fmla="*/ 1512168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512168 h 2239478"/>
              <a:gd name="connsiteX6" fmla="*/ 2232248 w 4500000"/>
              <a:gd name="connsiteY6" fmla="*/ 1728192 h 2239478"/>
              <a:gd name="connsiteX7" fmla="*/ 2952328 w 4500000"/>
              <a:gd name="connsiteY7" fmla="*/ 1728192 h 2239478"/>
              <a:gd name="connsiteX8" fmla="*/ 2952328 w 4500000"/>
              <a:gd name="connsiteY8" fmla="*/ 1512168 h 2239478"/>
              <a:gd name="connsiteX9" fmla="*/ 0 w 4500000"/>
              <a:gd name="connsiteY9" fmla="*/ 0 h 2239478"/>
              <a:gd name="connsiteX10" fmla="*/ 4500000 w 4500000"/>
              <a:gd name="connsiteY10" fmla="*/ 0 h 2239478"/>
              <a:gd name="connsiteX11" fmla="*/ 4500000 w 4500000"/>
              <a:gd name="connsiteY11" fmla="*/ 2239478 h 2239478"/>
              <a:gd name="connsiteX12" fmla="*/ 0 w 4500000"/>
              <a:gd name="connsiteY12" fmla="*/ 2239478 h 2239478"/>
              <a:gd name="connsiteX13" fmla="*/ 0 w 4500000"/>
              <a:gd name="connsiteY13"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2952328 w 4500000"/>
              <a:gd name="connsiteY5" fmla="*/ 1728192 h 2239478"/>
              <a:gd name="connsiteX6" fmla="*/ 2232248 w 4500000"/>
              <a:gd name="connsiteY6" fmla="*/ 1728192 h 2239478"/>
              <a:gd name="connsiteX7" fmla="*/ 2952328 w 4500000"/>
              <a:gd name="connsiteY7" fmla="*/ 1728192 h 2239478"/>
              <a:gd name="connsiteX8" fmla="*/ 0 w 4500000"/>
              <a:gd name="connsiteY8" fmla="*/ 0 h 2239478"/>
              <a:gd name="connsiteX9" fmla="*/ 4500000 w 4500000"/>
              <a:gd name="connsiteY9" fmla="*/ 0 h 2239478"/>
              <a:gd name="connsiteX10" fmla="*/ 4500000 w 4500000"/>
              <a:gd name="connsiteY10" fmla="*/ 2239478 h 2239478"/>
              <a:gd name="connsiteX11" fmla="*/ 0 w 4500000"/>
              <a:gd name="connsiteY11" fmla="*/ 2239478 h 2239478"/>
              <a:gd name="connsiteX12" fmla="*/ 0 w 4500000"/>
              <a:gd name="connsiteY12" fmla="*/ 0 h 2239478"/>
              <a:gd name="connsiteX0" fmla="*/ 755408 w 4500000"/>
              <a:gd name="connsiteY0" fmla="*/ 2104432 h 2239478"/>
              <a:gd name="connsiteX1" fmla="*/ 755408 w 4500000"/>
              <a:gd name="connsiteY1" fmla="*/ 2212432 h 2239478"/>
              <a:gd name="connsiteX2" fmla="*/ 1259408 w 4500000"/>
              <a:gd name="connsiteY2" fmla="*/ 2212432 h 2239478"/>
              <a:gd name="connsiteX3" fmla="*/ 1259408 w 4500000"/>
              <a:gd name="connsiteY3" fmla="*/ 2104432 h 2239478"/>
              <a:gd name="connsiteX4" fmla="*/ 755408 w 4500000"/>
              <a:gd name="connsiteY4" fmla="*/ 2104432 h 2239478"/>
              <a:gd name="connsiteX5" fmla="*/ 0 w 4500000"/>
              <a:gd name="connsiteY5" fmla="*/ 0 h 2239478"/>
              <a:gd name="connsiteX6" fmla="*/ 4500000 w 4500000"/>
              <a:gd name="connsiteY6" fmla="*/ 0 h 2239478"/>
              <a:gd name="connsiteX7" fmla="*/ 4500000 w 4500000"/>
              <a:gd name="connsiteY7" fmla="*/ 2239478 h 2239478"/>
              <a:gd name="connsiteX8" fmla="*/ 0 w 4500000"/>
              <a:gd name="connsiteY8" fmla="*/ 2239478 h 2239478"/>
              <a:gd name="connsiteX9" fmla="*/ 0 w 4500000"/>
              <a:gd name="connsiteY9" fmla="*/ 0 h 2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000" h="2239478">
                <a:moveTo>
                  <a:pt x="755408" y="2104432"/>
                </a:moveTo>
                <a:lnTo>
                  <a:pt x="755408" y="2212432"/>
                </a:lnTo>
                <a:lnTo>
                  <a:pt x="1259408" y="2212432"/>
                </a:lnTo>
                <a:lnTo>
                  <a:pt x="1259408" y="2104432"/>
                </a:lnTo>
                <a:lnTo>
                  <a:pt x="755408" y="2104432"/>
                </a:lnTo>
                <a:close/>
                <a:moveTo>
                  <a:pt x="0" y="0"/>
                </a:moveTo>
                <a:lnTo>
                  <a:pt x="4500000" y="0"/>
                </a:lnTo>
                <a:lnTo>
                  <a:pt x="4500000" y="2239478"/>
                </a:lnTo>
                <a:lnTo>
                  <a:pt x="0" y="2239478"/>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a:xfrm>
            <a:off x="239350" y="836712"/>
            <a:ext cx="11713301" cy="1005121"/>
          </a:xfrm>
        </p:spPr>
        <p:txBody>
          <a:bodyPr>
            <a:normAutofit/>
          </a:bodyPr>
          <a:lstStyle/>
          <a:p>
            <a:r>
              <a:rPr lang="ja-JP" altLang="en-US" dirty="0" smtClean="0"/>
              <a:t>ワークスペース作成</a:t>
            </a:r>
            <a:endParaRPr lang="ja-JP" altLang="en-US" dirty="0"/>
          </a:p>
          <a:p>
            <a:pPr marL="180000" lvl="1" indent="0">
              <a:buNone/>
            </a:pPr>
            <a:r>
              <a:rPr lang="ja-JP" altLang="en-US" dirty="0" smtClean="0"/>
              <a:t>すべての入力が完了しましたら</a:t>
            </a:r>
            <a:r>
              <a:rPr lang="en-US" altLang="ja-JP" dirty="0" smtClean="0"/>
              <a:t>【</a:t>
            </a:r>
            <a:r>
              <a:rPr lang="ja-JP" altLang="en-US" dirty="0" smtClean="0"/>
              <a:t>ワークスペース作成</a:t>
            </a:r>
            <a:r>
              <a:rPr lang="en-US" altLang="ja-JP" dirty="0" smtClean="0"/>
              <a:t>】</a:t>
            </a:r>
            <a:r>
              <a:rPr lang="ja-JP" altLang="en-US" dirty="0" smtClean="0"/>
              <a:t>ボタンを押下します。</a:t>
            </a:r>
            <a:endParaRPr lang="en-US" altLang="ja-JP" dirty="0" smtClean="0"/>
          </a:p>
          <a:p>
            <a:pPr marL="0" indent="0">
              <a:buNone/>
            </a:pP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3.5</a:t>
            </a:r>
            <a:r>
              <a:rPr lang="ja-JP" altLang="en-US" b="1" dirty="0" smtClean="0"/>
              <a:t> </a:t>
            </a:r>
            <a:r>
              <a:rPr lang="ja-JP" altLang="en-US" b="1" dirty="0"/>
              <a:t>ワークスペース作成</a:t>
            </a:r>
            <a:r>
              <a:rPr lang="en-US" altLang="ja-JP" b="1" dirty="0" smtClean="0"/>
              <a:t>(7/7</a:t>
            </a:r>
            <a:r>
              <a:rPr lang="en-US" altLang="ja-JP" b="1" dirty="0"/>
              <a:t>)</a:t>
            </a:r>
            <a:endParaRPr kumimoji="1" lang="ja-JP" altLang="en-US" dirty="0"/>
          </a:p>
        </p:txBody>
      </p:sp>
      <p:sp>
        <p:nvSpPr>
          <p:cNvPr id="17" name="角丸四角形吹き出し 16"/>
          <p:cNvSpPr/>
          <p:nvPr/>
        </p:nvSpPr>
        <p:spPr bwMode="auto">
          <a:xfrm>
            <a:off x="1919536" y="4077072"/>
            <a:ext cx="4608512" cy="576064"/>
          </a:xfrm>
          <a:prstGeom prst="wedgeRoundRectCallout">
            <a:avLst>
              <a:gd name="adj1" fmla="val -51121"/>
              <a:gd name="adj2" fmla="val -1029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600" dirty="0" smtClean="0"/>
              <a:t>【</a:t>
            </a:r>
            <a:r>
              <a:rPr lang="ja-JP" altLang="en-US" sz="1600" dirty="0"/>
              <a:t>ワークスペース作成</a:t>
            </a:r>
            <a:r>
              <a:rPr lang="en-US" altLang="ja-JP" sz="1600" dirty="0"/>
              <a:t>】</a:t>
            </a:r>
            <a:r>
              <a:rPr lang="ja-JP" altLang="en-US" sz="1600" dirty="0"/>
              <a:t>ボタンを</a:t>
            </a:r>
            <a:r>
              <a:rPr lang="ja-JP" altLang="en-US" sz="1600" dirty="0" smtClean="0"/>
              <a:t>押下します</a:t>
            </a:r>
            <a:endParaRPr kumimoji="1" lang="ja-JP" altLang="en-US" sz="1600" dirty="0" smtClean="0">
              <a:latin typeface="+mn-ea"/>
            </a:endParaRPr>
          </a:p>
        </p:txBody>
      </p:sp>
      <p:sp>
        <p:nvSpPr>
          <p:cNvPr id="26" name="角丸四角形 25"/>
          <p:cNvSpPr/>
          <p:nvPr/>
        </p:nvSpPr>
        <p:spPr bwMode="auto">
          <a:xfrm>
            <a:off x="1343472" y="3625752"/>
            <a:ext cx="504056" cy="1632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854991" y="5229200"/>
            <a:ext cx="6480720" cy="646331"/>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これで</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パイプラインが構築されました。</a:t>
            </a:r>
            <a:endPar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チュートリアルを実践して</a:t>
            </a:r>
            <a:r>
              <a:rPr lang="en-US" altLang="ja-JP"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パイプラインを体験してみましょう！</a:t>
            </a:r>
            <a:endParaRPr kumimoji="1" lang="ja-JP" altLang="en-US"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68370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4.</a:t>
            </a:r>
            <a:r>
              <a:rPr lang="ja-JP" altLang="en-US" dirty="0" smtClean="0"/>
              <a:t> チュートリアル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CI/CD</a:t>
            </a:r>
            <a:r>
              <a:rPr kumimoji="1" lang="ja-JP" altLang="en-US" dirty="0" smtClean="0"/>
              <a:t>ワークフローを体験してみましょう。</a:t>
            </a:r>
            <a:endParaRPr kumimoji="1" lang="ja-JP" altLang="en-US" dirty="0"/>
          </a:p>
        </p:txBody>
      </p:sp>
    </p:spTree>
    <p:extLst>
      <p:ext uri="{BB962C8B-B14F-4D97-AF65-F5344CB8AC3E}">
        <p14:creationId xmlns:p14="http://schemas.microsoft.com/office/powerpoint/2010/main" val="1372511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1.</a:t>
            </a:r>
            <a:r>
              <a:rPr kumimoji="1" lang="ja-JP" altLang="en-US" dirty="0" smtClean="0"/>
              <a:t> はじめに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4241673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CI/CD</a:t>
            </a:r>
            <a:r>
              <a:rPr lang="ja-JP" altLang="en-US" dirty="0" smtClean="0"/>
              <a:t>開発シナリオ</a:t>
            </a:r>
            <a:endParaRPr lang="en-US" altLang="ja-JP" dirty="0"/>
          </a:p>
          <a:p>
            <a:pPr marL="0" indent="0">
              <a:buNone/>
            </a:pPr>
            <a:r>
              <a:rPr lang="ja-JP" altLang="en-US" sz="1600" dirty="0" smtClean="0"/>
              <a:t>   チュートリアルでは以下のシナリオに沿って、</a:t>
            </a:r>
            <a:r>
              <a:rPr lang="en-US" altLang="ja-JP" sz="1600" dirty="0" smtClean="0"/>
              <a:t>CI/CD</a:t>
            </a:r>
            <a:r>
              <a:rPr lang="ja-JP" altLang="en-US" sz="1600" dirty="0" smtClean="0"/>
              <a:t>ワークフローの手順を実施していきます。</a:t>
            </a:r>
            <a:endParaRPr lang="en-US" altLang="ja-JP" sz="1600" dirty="0" smtClean="0"/>
          </a:p>
          <a:p>
            <a:pPr marL="0" indent="0">
              <a:buNone/>
            </a:pPr>
            <a:r>
              <a:rPr lang="ja-JP" altLang="en-US" sz="1600" dirty="0"/>
              <a:t> </a:t>
            </a:r>
            <a:r>
              <a:rPr lang="ja-JP" altLang="en-US" sz="1600" dirty="0" smtClean="0"/>
              <a:t>  本</a:t>
            </a:r>
            <a:r>
              <a:rPr lang="en-US" altLang="ja-JP" sz="1600" dirty="0" err="1" smtClean="0"/>
              <a:t>QuickStart</a:t>
            </a:r>
            <a:r>
              <a:rPr lang="ja-JP" altLang="en-US" sz="1600" dirty="0" smtClean="0"/>
              <a:t>で作成する</a:t>
            </a:r>
            <a:r>
              <a:rPr lang="en-US" altLang="ja-JP" sz="1600" dirty="0" smtClean="0"/>
              <a:t>EC</a:t>
            </a:r>
            <a:r>
              <a:rPr lang="ja-JP" altLang="en-US" sz="1600" dirty="0" smtClean="0"/>
              <a:t>サイトは、サンプルアプリケーションを用いて実施していきます。</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0" indent="0">
              <a:buNone/>
            </a:pPr>
            <a:r>
              <a:rPr lang="ja-JP" altLang="en-US" sz="1600" dirty="0"/>
              <a:t> </a:t>
            </a:r>
            <a:r>
              <a:rPr lang="ja-JP" altLang="en-US" sz="1600" dirty="0" smtClean="0"/>
              <a:t>  </a:t>
            </a:r>
            <a:endParaRPr lang="en-US" altLang="ja-JP" sz="1600" dirty="0" smtClean="0"/>
          </a:p>
          <a:p>
            <a:pPr marL="180000" lvl="1" indent="0">
              <a:buNone/>
            </a:pP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1" name="角丸四角形吹き出し 60"/>
          <p:cNvSpPr/>
          <p:nvPr/>
        </p:nvSpPr>
        <p:spPr bwMode="auto">
          <a:xfrm>
            <a:off x="9053740" y="5069803"/>
            <a:ext cx="2897612" cy="1167509"/>
          </a:xfrm>
          <a:prstGeom prst="wedgeRoundRectCallout">
            <a:avLst>
              <a:gd name="adj1" fmla="val -64023"/>
              <a:gd name="adj2" fmla="val -75727"/>
              <a:gd name="adj3" fmla="val 16667"/>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r>
              <a:rPr kumimoji="1" lang="ja-JP" altLang="en-US" sz="900" dirty="0" smtClean="0">
                <a:latin typeface="+mn-ea"/>
              </a:rPr>
              <a:t>　</a:t>
            </a:r>
            <a:r>
              <a:rPr kumimoji="1" lang="en-US" altLang="ja-JP" sz="900" dirty="0" smtClean="0">
                <a:latin typeface="+mn-ea"/>
              </a:rPr>
              <a:t>CICD</a:t>
            </a:r>
            <a:r>
              <a:rPr kumimoji="1" lang="ja-JP" altLang="en-US" sz="900" dirty="0" smtClean="0">
                <a:latin typeface="+mn-ea"/>
              </a:rPr>
              <a:t>環境を準備したり大変だなぁ</a:t>
            </a:r>
            <a:r>
              <a:rPr lang="en-US" altLang="ja-JP" sz="900" dirty="0">
                <a:latin typeface="+mn-ea"/>
              </a:rPr>
              <a:t>…</a:t>
            </a:r>
            <a:endParaRPr kumimoji="1" lang="en-US" altLang="ja-JP" sz="900" dirty="0" smtClean="0">
              <a:latin typeface="+mn-ea"/>
            </a:endParaRPr>
          </a:p>
          <a:p>
            <a:r>
              <a:rPr lang="ja-JP" altLang="en-US" sz="900" dirty="0" smtClean="0">
                <a:latin typeface="+mn-ea"/>
              </a:rPr>
              <a:t>　何かないかなぁ</a:t>
            </a:r>
            <a:r>
              <a:rPr lang="en-US" altLang="ja-JP" sz="900" dirty="0" smtClean="0">
                <a:latin typeface="+mn-ea"/>
              </a:rPr>
              <a:t>…</a:t>
            </a:r>
          </a:p>
          <a:p>
            <a:r>
              <a:rPr kumimoji="1" lang="ja-JP" altLang="en-US" sz="900" dirty="0" smtClean="0">
                <a:latin typeface="+mn-ea"/>
              </a:rPr>
              <a:t>　</a:t>
            </a:r>
            <a:r>
              <a:rPr kumimoji="1" lang="en-US" altLang="ja-JP" sz="900" dirty="0" smtClean="0">
                <a:latin typeface="+mn-ea"/>
              </a:rPr>
              <a:t>EPOCH</a:t>
            </a:r>
            <a:r>
              <a:rPr kumimoji="1" lang="ja-JP" altLang="en-US" sz="900" dirty="0" err="1" smtClean="0">
                <a:latin typeface="+mn-ea"/>
              </a:rPr>
              <a:t>って</a:t>
            </a:r>
            <a:r>
              <a:rPr kumimoji="1" lang="en-US" altLang="ja-JP" sz="900" dirty="0" smtClean="0">
                <a:latin typeface="+mn-ea"/>
              </a:rPr>
              <a:t>CICD</a:t>
            </a:r>
            <a:r>
              <a:rPr kumimoji="1" lang="ja-JP" altLang="en-US" sz="900" dirty="0" smtClean="0">
                <a:latin typeface="+mn-ea"/>
              </a:rPr>
              <a:t>回せるんだ</a:t>
            </a:r>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(1/2)</a:t>
            </a:r>
            <a:endParaRPr kumimoji="1" lang="ja-JP" altLang="en-US" dirty="0"/>
          </a:p>
        </p:txBody>
      </p:sp>
      <p:sp>
        <p:nvSpPr>
          <p:cNvPr id="2" name="角丸四角形吹き出し 1"/>
          <p:cNvSpPr/>
          <p:nvPr/>
        </p:nvSpPr>
        <p:spPr bwMode="auto">
          <a:xfrm>
            <a:off x="3316531" y="2128779"/>
            <a:ext cx="2376264"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国内外向けの</a:t>
            </a:r>
            <a:r>
              <a:rPr kumimoji="1" lang="en-US" altLang="ja-JP" sz="1200" b="1" dirty="0" smtClean="0">
                <a:latin typeface="+mn-ea"/>
              </a:rPr>
              <a:t>T</a:t>
            </a:r>
            <a:r>
              <a:rPr kumimoji="1" lang="ja-JP" altLang="en-US" sz="1200" b="1" dirty="0" smtClean="0">
                <a:latin typeface="+mn-ea"/>
              </a:rPr>
              <a:t>シャツ販売の</a:t>
            </a:r>
            <a:endParaRPr kumimoji="1" lang="en-US" altLang="ja-JP" sz="1200" b="1" dirty="0" smtClean="0">
              <a:latin typeface="+mn-ea"/>
            </a:endParaRPr>
          </a:p>
          <a:p>
            <a:r>
              <a:rPr lang="en-US" altLang="ja-JP" sz="1200" b="1" dirty="0" smtClean="0">
                <a:latin typeface="+mn-ea"/>
              </a:rPr>
              <a:t>EC</a:t>
            </a:r>
            <a:r>
              <a:rPr lang="ja-JP" altLang="en-US" sz="1200" b="1" dirty="0" smtClean="0">
                <a:latin typeface="+mn-ea"/>
              </a:rPr>
              <a:t>サイトを作ってくれないか</a:t>
            </a:r>
            <a:endParaRPr kumimoji="1" lang="ja-JP" altLang="en-US" sz="1200" b="1" dirty="0" smtClean="0">
              <a:latin typeface="+mn-ea"/>
            </a:endParaRPr>
          </a:p>
        </p:txBody>
      </p:sp>
      <p:sp>
        <p:nvSpPr>
          <p:cNvPr id="35" name="角丸四角形吹き出し 34"/>
          <p:cNvSpPr/>
          <p:nvPr/>
        </p:nvSpPr>
        <p:spPr bwMode="auto">
          <a:xfrm>
            <a:off x="6135035" y="259033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4" name="グループ化 3"/>
          <p:cNvGrpSpPr/>
          <p:nvPr/>
        </p:nvGrpSpPr>
        <p:grpSpPr>
          <a:xfrm>
            <a:off x="7910855" y="2592768"/>
            <a:ext cx="726593" cy="786514"/>
            <a:chOff x="8793835" y="3452206"/>
            <a:chExt cx="1003145" cy="1162811"/>
          </a:xfrm>
        </p:grpSpPr>
        <p:sp>
          <p:nvSpPr>
            <p:cNvPr id="31" name="フリーフォーム 30"/>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6" name="テキスト ボックス 35"/>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pic>
        <p:nvPicPr>
          <p:cNvPr id="38" name="図 37"/>
          <p:cNvPicPr>
            <a:picLocks noChangeAspect="1"/>
          </p:cNvPicPr>
          <p:nvPr/>
        </p:nvPicPr>
        <p:blipFill>
          <a:blip r:embed="rId3"/>
          <a:stretch>
            <a:fillRect/>
          </a:stretch>
        </p:blipFill>
        <p:spPr>
          <a:xfrm>
            <a:off x="4189266" y="5248786"/>
            <a:ext cx="1510219" cy="1209373"/>
          </a:xfrm>
          <a:prstGeom prst="rect">
            <a:avLst/>
          </a:prstGeom>
          <a:ln w="12700">
            <a:solidFill>
              <a:schemeClr val="tx1"/>
            </a:solidFill>
          </a:ln>
        </p:spPr>
      </p:pic>
      <p:sp>
        <p:nvSpPr>
          <p:cNvPr id="39" name="右矢印 38"/>
          <p:cNvSpPr/>
          <p:nvPr/>
        </p:nvSpPr>
        <p:spPr bwMode="auto">
          <a:xfrm rot="5400000">
            <a:off x="5638507" y="4665558"/>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テキスト ボックス 6"/>
          <p:cNvSpPr txBox="1"/>
          <p:nvPr/>
        </p:nvSpPr>
        <p:spPr>
          <a:xfrm>
            <a:off x="3932748" y="4446482"/>
            <a:ext cx="3756540" cy="307777"/>
          </a:xfrm>
          <a:prstGeom prst="rect">
            <a:avLst/>
          </a:prstGeom>
          <a:noFill/>
        </p:spPr>
        <p:txBody>
          <a:bodyPr wrap="square" rtlCol="0">
            <a:spAutoFit/>
          </a:bodyPr>
          <a:lstStyle/>
          <a:p>
            <a:pPr algn="ctr"/>
            <a:r>
              <a:rPr kumimoji="1" lang="en-US" altLang="ja-JP" sz="1400" dirty="0" smtClean="0"/>
              <a:t>1</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grpSp>
        <p:nvGrpSpPr>
          <p:cNvPr id="9" name="グループ化 8"/>
          <p:cNvGrpSpPr/>
          <p:nvPr/>
        </p:nvGrpSpPr>
        <p:grpSpPr>
          <a:xfrm>
            <a:off x="2275464" y="2015970"/>
            <a:ext cx="758529" cy="813636"/>
            <a:chOff x="272617" y="1892914"/>
            <a:chExt cx="1048692" cy="1169469"/>
          </a:xfrm>
        </p:grpSpPr>
        <p:pic>
          <p:nvPicPr>
            <p:cNvPr id="10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54" name="テキスト ボックス 53"/>
          <p:cNvSpPr txBox="1"/>
          <p:nvPr/>
        </p:nvSpPr>
        <p:spPr>
          <a:xfrm>
            <a:off x="335360" y="5229200"/>
            <a:ext cx="2911708"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a:t>
            </a:r>
          </a:p>
          <a:p>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56" name="テキスト ボックス 55"/>
          <p:cNvSpPr txBox="1"/>
          <p:nvPr/>
        </p:nvSpPr>
        <p:spPr>
          <a:xfrm>
            <a:off x="328355" y="2015970"/>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依頼</a:t>
            </a:r>
            <a:r>
              <a:rPr lang="ja-JP" altLang="en-US" sz="1100" b="1" dirty="0"/>
              <a:t>主</a:t>
            </a:r>
            <a:r>
              <a:rPr lang="ja-JP" altLang="en-US" sz="1100" b="1" dirty="0" smtClean="0"/>
              <a:t>からの要望で</a:t>
            </a:r>
            <a:endParaRPr lang="en-US" altLang="ja-JP" sz="1100" b="1" dirty="0" smtClean="0"/>
          </a:p>
          <a:p>
            <a:r>
              <a:rPr kumimoji="1" lang="en-US" altLang="ja-JP" sz="1100" b="1" dirty="0" smtClean="0"/>
              <a:t>EC</a:t>
            </a:r>
            <a:r>
              <a:rPr kumimoji="1" lang="ja-JP" altLang="en-US" sz="1100" b="1" dirty="0" smtClean="0"/>
              <a:t>サイトのアプリを開発</a:t>
            </a:r>
            <a:endParaRPr kumimoji="1" lang="ja-JP" altLang="en-US" sz="1100" b="1" dirty="0"/>
          </a:p>
        </p:txBody>
      </p:sp>
      <p:grpSp>
        <p:nvGrpSpPr>
          <p:cNvPr id="25" name="グループ化 24"/>
          <p:cNvGrpSpPr/>
          <p:nvPr/>
        </p:nvGrpSpPr>
        <p:grpSpPr>
          <a:xfrm>
            <a:off x="7885041" y="4280032"/>
            <a:ext cx="726593" cy="786514"/>
            <a:chOff x="8793835" y="3452206"/>
            <a:chExt cx="1003145" cy="1162811"/>
          </a:xfrm>
        </p:grpSpPr>
        <p:sp>
          <p:nvSpPr>
            <p:cNvPr id="26" name="フリーフォーム 2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27" name="テキスト ボックス 2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28" name="角丸四角形吹き出し 27"/>
          <p:cNvSpPr/>
          <p:nvPr/>
        </p:nvSpPr>
        <p:spPr bwMode="auto">
          <a:xfrm>
            <a:off x="3326146" y="2903209"/>
            <a:ext cx="2502219" cy="538143"/>
          </a:xfrm>
          <a:prstGeom prst="wedgeRoundRectCallout">
            <a:avLst>
              <a:gd name="adj1" fmla="val -59612"/>
              <a:gd name="adj2" fmla="val 8780"/>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クラウドネイティブで</a:t>
            </a:r>
            <a:r>
              <a:rPr kumimoji="1" lang="en-US" altLang="ja-JP" sz="1200" b="1" dirty="0" smtClean="0">
                <a:latin typeface="+mn-ea"/>
              </a:rPr>
              <a:t>CI</a:t>
            </a:r>
            <a:r>
              <a:rPr lang="en-US" altLang="ja-JP" sz="1200" b="1" dirty="0" smtClean="0">
                <a:latin typeface="+mn-ea"/>
              </a:rPr>
              <a:t>/CD</a:t>
            </a:r>
            <a:r>
              <a:rPr lang="ja-JP" altLang="en-US" sz="1200" b="1" dirty="0" smtClean="0">
                <a:latin typeface="+mn-ea"/>
              </a:rPr>
              <a:t>を</a:t>
            </a:r>
            <a:endParaRPr lang="en-US" altLang="ja-JP" sz="1200" b="1" dirty="0" smtClean="0">
              <a:latin typeface="+mn-ea"/>
            </a:endParaRPr>
          </a:p>
          <a:p>
            <a:r>
              <a:rPr kumimoji="1" lang="ja-JP" altLang="en-US" sz="1200" b="1" dirty="0">
                <a:latin typeface="+mn-ea"/>
              </a:rPr>
              <a:t>回</a:t>
            </a:r>
            <a:r>
              <a:rPr kumimoji="1" lang="ja-JP" altLang="en-US" sz="1200" b="1" dirty="0" smtClean="0">
                <a:latin typeface="+mn-ea"/>
              </a:rPr>
              <a:t>せるよう</a:t>
            </a:r>
            <a:r>
              <a:rPr kumimoji="1" lang="ja-JP" altLang="en-US" sz="1200" b="1" dirty="0">
                <a:latin typeface="+mn-ea"/>
              </a:rPr>
              <a:t>な</a:t>
            </a:r>
            <a:r>
              <a:rPr kumimoji="1" lang="ja-JP" altLang="en-US" sz="1200" b="1" dirty="0" smtClean="0">
                <a:latin typeface="+mn-ea"/>
              </a:rPr>
              <a:t>システム</a:t>
            </a:r>
            <a:r>
              <a:rPr lang="ja-JP" altLang="en-US" sz="1200" b="1" dirty="0" smtClean="0">
                <a:latin typeface="+mn-ea"/>
              </a:rPr>
              <a:t>でお願いね</a:t>
            </a:r>
            <a:endParaRPr kumimoji="1" lang="ja-JP" altLang="en-US" sz="1200" b="1" dirty="0" smtClean="0">
              <a:latin typeface="+mn-ea"/>
            </a:endParaRPr>
          </a:p>
        </p:txBody>
      </p:sp>
      <p:grpSp>
        <p:nvGrpSpPr>
          <p:cNvPr id="29" name="グループ化 28"/>
          <p:cNvGrpSpPr/>
          <p:nvPr/>
        </p:nvGrpSpPr>
        <p:grpSpPr>
          <a:xfrm>
            <a:off x="2285080" y="2790400"/>
            <a:ext cx="758529" cy="813636"/>
            <a:chOff x="272617" y="1892914"/>
            <a:chExt cx="1048692" cy="1169469"/>
          </a:xfrm>
        </p:grpSpPr>
        <p:pic>
          <p:nvPicPr>
            <p:cNvPr id="30"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33" name="角丸四角形吹き出し 32"/>
          <p:cNvSpPr/>
          <p:nvPr/>
        </p:nvSpPr>
        <p:spPr bwMode="auto">
          <a:xfrm>
            <a:off x="6270470" y="3376678"/>
            <a:ext cx="140430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やってみます</a:t>
            </a:r>
            <a:r>
              <a:rPr lang="en-US" altLang="ja-JP" sz="1200" b="1" dirty="0" smtClean="0">
                <a:latin typeface="+mn-ea"/>
              </a:rPr>
              <a:t>…</a:t>
            </a:r>
            <a:r>
              <a:rPr lang="ja-JP" altLang="en-US" sz="1200" b="1" dirty="0" err="1" smtClean="0">
                <a:latin typeface="+mn-ea"/>
              </a:rPr>
              <a:t>。</a:t>
            </a:r>
            <a:endParaRPr kumimoji="1" lang="ja-JP" altLang="en-US" sz="1200" b="1" dirty="0" smtClean="0">
              <a:latin typeface="+mn-ea"/>
            </a:endParaRPr>
          </a:p>
        </p:txBody>
      </p:sp>
      <p:grpSp>
        <p:nvGrpSpPr>
          <p:cNvPr id="34" name="グループ化 33"/>
          <p:cNvGrpSpPr/>
          <p:nvPr/>
        </p:nvGrpSpPr>
        <p:grpSpPr>
          <a:xfrm>
            <a:off x="7896340" y="3379115"/>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grpSp>
        <p:nvGrpSpPr>
          <p:cNvPr id="41" name="グループ化 40"/>
          <p:cNvGrpSpPr/>
          <p:nvPr/>
        </p:nvGrpSpPr>
        <p:grpSpPr>
          <a:xfrm>
            <a:off x="7873742" y="5764192"/>
            <a:ext cx="726593" cy="786514"/>
            <a:chOff x="8793835" y="3452206"/>
            <a:chExt cx="1003145" cy="1162811"/>
          </a:xfrm>
        </p:grpSpPr>
        <p:sp>
          <p:nvSpPr>
            <p:cNvPr id="42" name="フリーフォーム 41"/>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4" name="テキスト ボックス 43"/>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5" name="角丸四角形吹き出し 44"/>
          <p:cNvSpPr/>
          <p:nvPr/>
        </p:nvSpPr>
        <p:spPr bwMode="auto">
          <a:xfrm>
            <a:off x="6528048" y="5736454"/>
            <a:ext cx="1146724" cy="332644"/>
          </a:xfrm>
          <a:prstGeom prst="wedgeRoundRectCallout">
            <a:avLst>
              <a:gd name="adj1" fmla="val 6674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sp>
        <p:nvSpPr>
          <p:cNvPr id="5" name="雲形吹き出し 4"/>
          <p:cNvSpPr/>
          <p:nvPr/>
        </p:nvSpPr>
        <p:spPr bwMode="auto">
          <a:xfrm>
            <a:off x="9053739" y="2829606"/>
            <a:ext cx="2994922" cy="2111562"/>
          </a:xfrm>
          <a:prstGeom prst="cloudCallout">
            <a:avLst>
              <a:gd name="adj1" fmla="val -61196"/>
              <a:gd name="adj2" fmla="val 27773"/>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テキスト ボックス 48"/>
          <p:cNvSpPr txBox="1"/>
          <p:nvPr/>
        </p:nvSpPr>
        <p:spPr>
          <a:xfrm>
            <a:off x="9331755" y="3966996"/>
            <a:ext cx="2092837" cy="507831"/>
          </a:xfrm>
          <a:prstGeom prst="rect">
            <a:avLst/>
          </a:prstGeom>
          <a:noFill/>
        </p:spPr>
        <p:txBody>
          <a:bodyPr wrap="square" rtlCol="0">
            <a:spAutoFit/>
          </a:bodyPr>
          <a:lstStyle/>
          <a:p>
            <a:r>
              <a:rPr kumimoji="1" lang="ja-JP" altLang="en-US" sz="900" dirty="0" smtClean="0"/>
              <a:t>画面</a:t>
            </a:r>
            <a:r>
              <a:rPr kumimoji="1" lang="en-US" altLang="ja-JP" sz="900" dirty="0" smtClean="0"/>
              <a:t>(UI)</a:t>
            </a:r>
            <a:r>
              <a:rPr kumimoji="1" lang="ja-JP" altLang="en-US" sz="900" dirty="0" smtClean="0"/>
              <a:t>の</a:t>
            </a:r>
            <a:r>
              <a:rPr kumimoji="1" lang="en-US" altLang="ja-JP" sz="900" dirty="0" smtClean="0"/>
              <a:t>Pod</a:t>
            </a:r>
            <a:r>
              <a:rPr kumimoji="1" lang="ja-JP" altLang="en-US" sz="900" dirty="0" smtClean="0"/>
              <a:t>とバックエンド</a:t>
            </a:r>
            <a:r>
              <a:rPr kumimoji="1" lang="en-US" altLang="ja-JP" sz="900" dirty="0" smtClean="0"/>
              <a:t>(API)</a:t>
            </a:r>
            <a:r>
              <a:rPr kumimoji="1" lang="ja-JP" altLang="en-US" sz="900" dirty="0" smtClean="0"/>
              <a:t>の</a:t>
            </a:r>
            <a:r>
              <a:rPr kumimoji="1" lang="en-US" altLang="ja-JP" sz="900" dirty="0" smtClean="0"/>
              <a:t>Pod</a:t>
            </a:r>
            <a:r>
              <a:rPr kumimoji="1" lang="ja-JP" altLang="en-US" sz="900" dirty="0" smtClean="0"/>
              <a:t>を建てて、</a:t>
            </a:r>
            <a:r>
              <a:rPr kumimoji="1" lang="en-US" altLang="ja-JP" sz="900" dirty="0" smtClean="0"/>
              <a:t>staging</a:t>
            </a:r>
            <a:r>
              <a:rPr kumimoji="1" lang="ja-JP" altLang="en-US" sz="900" dirty="0" smtClean="0"/>
              <a:t>環境と</a:t>
            </a:r>
            <a:r>
              <a:rPr kumimoji="1" lang="en-US" altLang="ja-JP" sz="900" dirty="0" smtClean="0"/>
              <a:t>production</a:t>
            </a:r>
            <a:r>
              <a:rPr kumimoji="1" lang="ja-JP" altLang="en-US" sz="900" dirty="0" smtClean="0"/>
              <a:t>環境の</a:t>
            </a:r>
            <a:r>
              <a:rPr kumimoji="1" lang="en-US" altLang="ja-JP" sz="900" dirty="0" smtClean="0"/>
              <a:t>2</a:t>
            </a:r>
            <a:r>
              <a:rPr kumimoji="1" lang="ja-JP" altLang="en-US" sz="900" dirty="0" smtClean="0"/>
              <a:t>系統用意かな</a:t>
            </a:r>
            <a:endParaRPr kumimoji="1" lang="en-US" altLang="ja-JP" sz="900" dirty="0" smtClean="0"/>
          </a:p>
        </p:txBody>
      </p:sp>
      <p:sp>
        <p:nvSpPr>
          <p:cNvPr id="53" name="テキスト ボックス 52"/>
          <p:cNvSpPr txBox="1"/>
          <p:nvPr/>
        </p:nvSpPr>
        <p:spPr>
          <a:xfrm>
            <a:off x="9331755" y="3250093"/>
            <a:ext cx="2691483" cy="830997"/>
          </a:xfrm>
          <a:prstGeom prst="rect">
            <a:avLst/>
          </a:prstGeom>
          <a:noFill/>
        </p:spPr>
        <p:txBody>
          <a:bodyPr wrap="square" rtlCol="0">
            <a:spAutoFit/>
          </a:bodyPr>
          <a:lstStyle/>
          <a:p>
            <a:r>
              <a:rPr kumimoji="1" lang="en-US" altLang="ja-JP" sz="800" dirty="0" err="1" smtClean="0"/>
              <a:t>kubernetes</a:t>
            </a:r>
            <a:r>
              <a:rPr kumimoji="1" lang="ja-JP" altLang="en-US" sz="800" dirty="0" err="1" smtClean="0"/>
              <a:t>での</a:t>
            </a:r>
            <a:r>
              <a:rPr kumimoji="1" lang="ja-JP" altLang="en-US" sz="800" dirty="0" smtClean="0"/>
              <a:t>コンテナオーケストレーションで</a:t>
            </a:r>
            <a:endParaRPr kumimoji="1" lang="en-US" altLang="ja-JP" sz="800" dirty="0" smtClean="0"/>
          </a:p>
          <a:p>
            <a:r>
              <a:rPr lang="ja-JP" altLang="en-US" sz="800" dirty="0" smtClean="0"/>
              <a:t>構成して、</a:t>
            </a:r>
            <a:r>
              <a:rPr lang="en-US" altLang="ja-JP" sz="800" dirty="0" smtClean="0"/>
              <a:t>CI/CD</a:t>
            </a:r>
            <a:r>
              <a:rPr lang="ja-JP" altLang="en-US" sz="800" dirty="0" smtClean="0"/>
              <a:t>を回すためにパイプラインを準備して、</a:t>
            </a:r>
            <a:r>
              <a:rPr kumimoji="1" lang="ja-JP" altLang="en-US" sz="800" dirty="0" smtClean="0"/>
              <a:t>トリガー設定が必要でそのためには通信がこうしてああして、</a:t>
            </a:r>
            <a:r>
              <a:rPr kumimoji="1" lang="en-US" altLang="ja-JP" sz="800" dirty="0" smtClean="0"/>
              <a:t>CD</a:t>
            </a:r>
            <a:r>
              <a:rPr kumimoji="1" lang="ja-JP" altLang="en-US" sz="800" dirty="0" smtClean="0"/>
              <a:t>はシステム不停止の方式</a:t>
            </a:r>
            <a:r>
              <a:rPr lang="ja-JP" altLang="en-US" sz="800" dirty="0" smtClean="0"/>
              <a:t>にしたいけどどのパターンか検討しないと</a:t>
            </a:r>
            <a:r>
              <a:rPr lang="ja-JP" altLang="en-US" sz="800" dirty="0" err="1" smtClean="0"/>
              <a:t>、、、</a:t>
            </a:r>
            <a:endParaRPr kumimoji="1" lang="en-US" altLang="ja-JP" sz="800" dirty="0" smtClean="0"/>
          </a:p>
          <a:p>
            <a:endParaRPr kumimoji="1" lang="ja-JP" altLang="en-US" sz="800" dirty="0"/>
          </a:p>
        </p:txBody>
      </p:sp>
      <p:sp>
        <p:nvSpPr>
          <p:cNvPr id="10" name="テキスト ボックス 9"/>
          <p:cNvSpPr txBox="1"/>
          <p:nvPr/>
        </p:nvSpPr>
        <p:spPr>
          <a:xfrm>
            <a:off x="9081005" y="5699766"/>
            <a:ext cx="2940390" cy="369332"/>
          </a:xfrm>
          <a:prstGeom prst="rect">
            <a:avLst/>
          </a:prstGeom>
          <a:noFill/>
        </p:spPr>
        <p:txBody>
          <a:bodyPr wrap="square" rtlCol="0" anchor="ctr">
            <a:spAutoFit/>
          </a:bodyPr>
          <a:lstStyle/>
          <a:p>
            <a:pPr algn="ctr"/>
            <a:r>
              <a:rPr kumimoji="1" lang="en-US" altLang="ja-JP" b="1" dirty="0" smtClean="0">
                <a:ln w="12700">
                  <a:noFill/>
                </a:ln>
                <a:solidFill>
                  <a:srgbClr val="FF0000">
                    <a:alpha val="76000"/>
                  </a:srgbClr>
                </a:solidFill>
                <a:effectLst>
                  <a:glow rad="228600">
                    <a:schemeClr val="bg1">
                      <a:alpha val="84000"/>
                    </a:schemeClr>
                  </a:glow>
                </a:effectLst>
              </a:rPr>
              <a:t>EPOCH</a:t>
            </a:r>
            <a:r>
              <a:rPr kumimoji="1" lang="ja-JP" altLang="en-US" b="1" dirty="0" smtClean="0">
                <a:ln w="12700">
                  <a:noFill/>
                </a:ln>
                <a:solidFill>
                  <a:srgbClr val="FF0000">
                    <a:alpha val="76000"/>
                  </a:srgbClr>
                </a:solidFill>
                <a:effectLst>
                  <a:glow rad="228600">
                    <a:schemeClr val="bg1">
                      <a:alpha val="84000"/>
                    </a:schemeClr>
                  </a:glow>
                </a:effectLst>
              </a:rPr>
              <a:t>を使ってみよう！</a:t>
            </a:r>
            <a:endParaRPr kumimoji="1" lang="ja-JP" altLang="en-US" b="1" dirty="0">
              <a:ln w="12700">
                <a:noFill/>
              </a:ln>
              <a:solidFill>
                <a:srgbClr val="FF0000">
                  <a:alpha val="76000"/>
                </a:srgbClr>
              </a:solidFill>
              <a:effectLst>
                <a:glow rad="228600">
                  <a:schemeClr val="bg1">
                    <a:alpha val="84000"/>
                  </a:schemeClr>
                </a:glow>
              </a:effectLst>
            </a:endParaRPr>
          </a:p>
        </p:txBody>
      </p:sp>
      <p:sp>
        <p:nvSpPr>
          <p:cNvPr id="46" name="円形吹き出し 45"/>
          <p:cNvSpPr/>
          <p:nvPr/>
        </p:nvSpPr>
        <p:spPr bwMode="auto">
          <a:xfrm>
            <a:off x="574419" y="413919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34p</a:t>
            </a:r>
            <a:r>
              <a:rPr kumimoji="1" lang="ja-JP" altLang="en-US" sz="1050" b="1" dirty="0" smtClean="0">
                <a:latin typeface="+mn-ea"/>
              </a:rPr>
              <a:t>～</a:t>
            </a:r>
            <a:r>
              <a:rPr kumimoji="1" lang="en-US" altLang="ja-JP" sz="1050" b="1" dirty="0" smtClean="0">
                <a:latin typeface="+mn-ea"/>
              </a:rPr>
              <a:t>58p</a:t>
            </a:r>
            <a:r>
              <a:rPr kumimoji="1" lang="ja-JP" altLang="en-US" sz="1050" b="1" dirty="0" smtClean="0">
                <a:latin typeface="+mn-ea"/>
              </a:rPr>
              <a:t>の内容になります。</a:t>
            </a:r>
          </a:p>
        </p:txBody>
      </p:sp>
    </p:spTree>
    <p:extLst>
      <p:ext uri="{BB962C8B-B14F-4D97-AF65-F5344CB8AC3E}">
        <p14:creationId xmlns:p14="http://schemas.microsoft.com/office/powerpoint/2010/main" val="3188597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ja-JP" altLang="en-US" b="1" dirty="0">
                <a:solidFill>
                  <a:prstClr val="white"/>
                </a:solidFill>
                <a:latin typeface="Meiryo UI" panose="020B0604030504040204" pitchFamily="50" charset="-128"/>
                <a:ea typeface="Meiryo UI" panose="020B0604030504040204" pitchFamily="50" charset="-128"/>
              </a:rPr>
              <a:t>チュートリアル</a:t>
            </a:r>
            <a:r>
              <a:rPr kumimoji="0" lang="ja-JP" altLang="en-US" b="1" dirty="0" smtClean="0">
                <a:solidFill>
                  <a:prstClr val="white"/>
                </a:solidFill>
                <a:latin typeface="Meiryo UI" panose="020B0604030504040204" pitchFamily="50" charset="-128"/>
                <a:ea typeface="Meiryo UI" panose="020B0604030504040204" pitchFamily="50" charset="-128"/>
              </a:rPr>
              <a:t>の概要</a:t>
            </a:r>
            <a:r>
              <a:rPr kumimoji="0" lang="en-US" altLang="ja-JP" b="1" dirty="0" smtClean="0">
                <a:solidFill>
                  <a:prstClr val="white"/>
                </a:solidFill>
                <a:latin typeface="Meiryo UI" panose="020B0604030504040204" pitchFamily="50" charset="-128"/>
                <a:ea typeface="Meiryo UI" panose="020B0604030504040204" pitchFamily="50" charset="-128"/>
              </a:rPr>
              <a:t>(2/2)</a:t>
            </a:r>
            <a:endParaRPr kumimoji="1" lang="ja-JP" altLang="en-US" dirty="0"/>
          </a:p>
        </p:txBody>
      </p:sp>
      <p:pic>
        <p:nvPicPr>
          <p:cNvPr id="46" name="図 45"/>
          <p:cNvPicPr>
            <a:picLocks noChangeAspect="1"/>
          </p:cNvPicPr>
          <p:nvPr/>
        </p:nvPicPr>
        <p:blipFill>
          <a:blip r:embed="rId3"/>
          <a:stretch>
            <a:fillRect/>
          </a:stretch>
        </p:blipFill>
        <p:spPr>
          <a:xfrm>
            <a:off x="4148353" y="4546067"/>
            <a:ext cx="1530469" cy="1224218"/>
          </a:xfrm>
          <a:prstGeom prst="rect">
            <a:avLst/>
          </a:prstGeom>
          <a:ln w="12700">
            <a:solidFill>
              <a:schemeClr val="tx1"/>
            </a:solidFill>
          </a:ln>
        </p:spPr>
      </p:pic>
      <p:sp>
        <p:nvSpPr>
          <p:cNvPr id="48" name="テキスト ボックス 47"/>
          <p:cNvSpPr txBox="1"/>
          <p:nvPr/>
        </p:nvSpPr>
        <p:spPr>
          <a:xfrm>
            <a:off x="4113744" y="3780447"/>
            <a:ext cx="3444432" cy="307777"/>
          </a:xfrm>
          <a:prstGeom prst="rect">
            <a:avLst/>
          </a:prstGeom>
          <a:noFill/>
        </p:spPr>
        <p:txBody>
          <a:bodyPr wrap="square" rtlCol="0">
            <a:spAutoFit/>
          </a:bodyPr>
          <a:lstStyle/>
          <a:p>
            <a:r>
              <a:rPr kumimoji="1" lang="en-US" altLang="ja-JP" sz="1400" dirty="0" smtClean="0"/>
              <a:t>2</a:t>
            </a:r>
            <a:r>
              <a:rPr kumimoji="1" lang="ja-JP" altLang="en-US" sz="1400" dirty="0" smtClean="0"/>
              <a:t>回目の</a:t>
            </a:r>
            <a:r>
              <a:rPr kumimoji="1" lang="en-US" altLang="ja-JP" sz="1400" dirty="0" smtClean="0"/>
              <a:t>CI/CD</a:t>
            </a:r>
            <a:r>
              <a:rPr kumimoji="1" lang="ja-JP" altLang="en-US" sz="1400" dirty="0" smtClean="0"/>
              <a:t>ワークフロー手順を実施</a:t>
            </a:r>
            <a:endParaRPr kumimoji="1" lang="ja-JP" altLang="en-US" sz="1400" dirty="0"/>
          </a:p>
        </p:txBody>
      </p:sp>
      <p:sp>
        <p:nvSpPr>
          <p:cNvPr id="55" name="テキスト ボックス 54"/>
          <p:cNvSpPr txBox="1"/>
          <p:nvPr/>
        </p:nvSpPr>
        <p:spPr>
          <a:xfrm>
            <a:off x="263352" y="4540685"/>
            <a:ext cx="3803167" cy="430887"/>
          </a:xfrm>
          <a:prstGeom prst="rect">
            <a:avLst/>
          </a:prstGeom>
          <a:solidFill>
            <a:schemeClr val="accent3">
              <a:lumMod val="10000"/>
              <a:lumOff val="90000"/>
            </a:schemeClr>
          </a:solidFill>
        </p:spPr>
        <p:txBody>
          <a:bodyPr wrap="square" rtlCol="0">
            <a:spAutoFit/>
          </a:bodyPr>
          <a:lstStyle/>
          <a:p>
            <a:r>
              <a:rPr kumimoji="1" lang="ja-JP" altLang="en-US" sz="1100" b="1" dirty="0" smtClean="0"/>
              <a:t>表示価格が、日本円</a:t>
            </a:r>
            <a:r>
              <a:rPr kumimoji="1" lang="en-US" altLang="ja-JP" sz="1100" b="1" dirty="0" smtClean="0"/>
              <a:t>(YEN</a:t>
            </a:r>
            <a:r>
              <a:rPr lang="en-US" altLang="ja-JP" sz="1100" b="1" dirty="0" smtClean="0"/>
              <a:t>), </a:t>
            </a:r>
            <a:r>
              <a:rPr lang="ja-JP" altLang="en-US" sz="1100" b="1" dirty="0" smtClean="0"/>
              <a:t>米ドル</a:t>
            </a:r>
            <a:r>
              <a:rPr lang="en-US" altLang="ja-JP" sz="1100" b="1" dirty="0" smtClean="0"/>
              <a:t>(USD), </a:t>
            </a:r>
            <a:r>
              <a:rPr lang="ja-JP" altLang="en-US" sz="1100" b="1" dirty="0" smtClean="0">
                <a:solidFill>
                  <a:srgbClr val="FF0000"/>
                </a:solidFill>
              </a:rPr>
              <a:t>ユーロ</a:t>
            </a:r>
            <a:r>
              <a:rPr lang="en-US" altLang="ja-JP" sz="1100" b="1" dirty="0" smtClean="0">
                <a:solidFill>
                  <a:srgbClr val="FF0000"/>
                </a:solidFill>
              </a:rPr>
              <a:t>(EUR)</a:t>
            </a:r>
            <a:r>
              <a:rPr lang="ja-JP" altLang="en-US" sz="1100" b="1" dirty="0" smtClean="0"/>
              <a:t>に対応した</a:t>
            </a:r>
            <a:r>
              <a:rPr lang="en-US" altLang="ja-JP" sz="1100" b="1" dirty="0" smtClean="0"/>
              <a:t>EC</a:t>
            </a:r>
            <a:r>
              <a:rPr lang="ja-JP" altLang="en-US" sz="1100" b="1" dirty="0" smtClean="0"/>
              <a:t>サイトを作成</a:t>
            </a:r>
            <a:endParaRPr kumimoji="1" lang="ja-JP" altLang="en-US" sz="1100" b="1" dirty="0"/>
          </a:p>
        </p:txBody>
      </p:sp>
      <p:sp>
        <p:nvSpPr>
          <p:cNvPr id="43" name="角丸四角形吹き出し 42"/>
          <p:cNvSpPr/>
          <p:nvPr/>
        </p:nvSpPr>
        <p:spPr bwMode="auto">
          <a:xfrm>
            <a:off x="3289002" y="2071106"/>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ヨーロッパ向けにも展開したい</a:t>
            </a:r>
            <a:endParaRPr kumimoji="1" lang="en-US" altLang="ja-JP" sz="1200" b="1" dirty="0" smtClean="0">
              <a:latin typeface="+mn-ea"/>
            </a:endParaRPr>
          </a:p>
          <a:p>
            <a:r>
              <a:rPr lang="ja-JP" altLang="en-US" sz="1200" b="1" dirty="0" smtClean="0">
                <a:latin typeface="+mn-ea"/>
              </a:rPr>
              <a:t>通貨に</a:t>
            </a:r>
            <a:r>
              <a:rPr lang="en-US" altLang="ja-JP" sz="1200" b="1" dirty="0" smtClean="0">
                <a:latin typeface="+mn-ea"/>
              </a:rPr>
              <a:t>EUR</a:t>
            </a:r>
            <a:r>
              <a:rPr lang="ja-JP" altLang="en-US" sz="1200" b="1" dirty="0" smtClean="0">
                <a:latin typeface="+mn-ea"/>
              </a:rPr>
              <a:t>も追加してほしい</a:t>
            </a:r>
            <a:endParaRPr kumimoji="1" lang="ja-JP" altLang="en-US" sz="1200" b="1" dirty="0" smtClean="0">
              <a:latin typeface="+mn-ea"/>
            </a:endParaRPr>
          </a:p>
        </p:txBody>
      </p:sp>
      <p:grpSp>
        <p:nvGrpSpPr>
          <p:cNvPr id="25" name="グループ化 24"/>
          <p:cNvGrpSpPr/>
          <p:nvPr/>
        </p:nvGrpSpPr>
        <p:grpSpPr>
          <a:xfrm>
            <a:off x="2239295" y="1954220"/>
            <a:ext cx="758529" cy="813636"/>
            <a:chOff x="272617" y="1892914"/>
            <a:chExt cx="1048692" cy="1169469"/>
          </a:xfrm>
        </p:grpSpPr>
        <p:pic>
          <p:nvPicPr>
            <p:cNvPr id="26"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28" name="角丸四角形吹き出し 27"/>
          <p:cNvSpPr/>
          <p:nvPr/>
        </p:nvSpPr>
        <p:spPr bwMode="auto">
          <a:xfrm>
            <a:off x="6098866" y="2528581"/>
            <a:ext cx="1554253"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かしこまりました！</a:t>
            </a:r>
          </a:p>
        </p:txBody>
      </p:sp>
      <p:grpSp>
        <p:nvGrpSpPr>
          <p:cNvPr id="29" name="グループ化 28"/>
          <p:cNvGrpSpPr/>
          <p:nvPr/>
        </p:nvGrpSpPr>
        <p:grpSpPr>
          <a:xfrm>
            <a:off x="7874686" y="2531018"/>
            <a:ext cx="726593" cy="786514"/>
            <a:chOff x="8793835" y="3452206"/>
            <a:chExt cx="1003145" cy="1162811"/>
          </a:xfrm>
        </p:grpSpPr>
        <p:sp>
          <p:nvSpPr>
            <p:cNvPr id="30" name="フリーフォーム 29"/>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2" name="テキスト ボックス 31"/>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3" name="右矢印 32"/>
          <p:cNvSpPr/>
          <p:nvPr/>
        </p:nvSpPr>
        <p:spPr bwMode="auto">
          <a:xfrm rot="5400000">
            <a:off x="5638733" y="4017844"/>
            <a:ext cx="394452" cy="598603"/>
          </a:xfrm>
          <a:prstGeom prst="rightArrow">
            <a:avLst/>
          </a:prstGeom>
          <a:solidFill>
            <a:schemeClr val="accent2">
              <a:lumMod val="20000"/>
              <a:lumOff val="80000"/>
            </a:schemeClr>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34" name="グループ化 33"/>
          <p:cNvGrpSpPr/>
          <p:nvPr/>
        </p:nvGrpSpPr>
        <p:grpSpPr>
          <a:xfrm>
            <a:off x="7837573" y="5090758"/>
            <a:ext cx="726593" cy="786514"/>
            <a:chOff x="8793835" y="3452206"/>
            <a:chExt cx="1003145" cy="1162811"/>
          </a:xfrm>
        </p:grpSpPr>
        <p:sp>
          <p:nvSpPr>
            <p:cNvPr id="37" name="フリーフォーム 36"/>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 name="テキスト ボックス 39"/>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41" name="角丸四角形吹き出し 40"/>
          <p:cNvSpPr/>
          <p:nvPr/>
        </p:nvSpPr>
        <p:spPr bwMode="auto">
          <a:xfrm>
            <a:off x="6528048" y="5066826"/>
            <a:ext cx="1110555" cy="332644"/>
          </a:xfrm>
          <a:prstGeom prst="wedgeRoundRectCallout">
            <a:avLst>
              <a:gd name="adj1" fmla="val 68505"/>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lang="ja-JP" altLang="en-US" sz="1200" b="1" dirty="0" smtClean="0">
                <a:latin typeface="+mn-ea"/>
              </a:rPr>
              <a:t>できました</a:t>
            </a:r>
            <a:r>
              <a:rPr kumimoji="1" lang="ja-JP" altLang="en-US" sz="1200" b="1" dirty="0" smtClean="0">
                <a:latin typeface="+mn-ea"/>
              </a:rPr>
              <a:t>！</a:t>
            </a:r>
          </a:p>
        </p:txBody>
      </p:sp>
      <p:grpSp>
        <p:nvGrpSpPr>
          <p:cNvPr id="42" name="グループ化 41"/>
          <p:cNvGrpSpPr/>
          <p:nvPr/>
        </p:nvGrpSpPr>
        <p:grpSpPr>
          <a:xfrm>
            <a:off x="7848872" y="3610404"/>
            <a:ext cx="726593" cy="786514"/>
            <a:chOff x="8793835" y="3452206"/>
            <a:chExt cx="1003145" cy="1162811"/>
          </a:xfrm>
        </p:grpSpPr>
        <p:sp>
          <p:nvSpPr>
            <p:cNvPr id="44" name="フリーフォーム 43"/>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5" name="テキスト ボックス 44"/>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50" name="雲形吹き出し 49"/>
          <p:cNvSpPr/>
          <p:nvPr/>
        </p:nvSpPr>
        <p:spPr bwMode="auto">
          <a:xfrm>
            <a:off x="8981580" y="2432774"/>
            <a:ext cx="2969771" cy="1719521"/>
          </a:xfrm>
          <a:prstGeom prst="cloudCallout">
            <a:avLst>
              <a:gd name="adj1" fmla="val -64771"/>
              <a:gd name="adj2" fmla="val 27874"/>
            </a:avLst>
          </a:prstGeom>
          <a:solidFill>
            <a:schemeClr val="accent5">
              <a:lumMod val="10000"/>
              <a:lumOff val="9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328563" y="1053266"/>
            <a:ext cx="1877783" cy="430887"/>
          </a:xfrm>
          <a:prstGeom prst="rect">
            <a:avLst/>
          </a:prstGeom>
          <a:solidFill>
            <a:schemeClr val="accent3">
              <a:lumMod val="10000"/>
              <a:lumOff val="90000"/>
            </a:schemeClr>
          </a:solidFill>
        </p:spPr>
        <p:txBody>
          <a:bodyPr wrap="square" rtlCol="0">
            <a:spAutoFit/>
          </a:bodyPr>
          <a:lstStyle/>
          <a:p>
            <a:r>
              <a:rPr lang="ja-JP" altLang="en-US" sz="1100" b="1" dirty="0" smtClean="0"/>
              <a:t>少し経ってから</a:t>
            </a:r>
            <a:endParaRPr lang="en-US" altLang="ja-JP" sz="1100" b="1" dirty="0" smtClean="0"/>
          </a:p>
          <a:p>
            <a:r>
              <a:rPr kumimoji="1" lang="ja-JP" altLang="en-US" sz="1100" b="1" dirty="0" smtClean="0"/>
              <a:t>追加案件が発生</a:t>
            </a:r>
            <a:endParaRPr kumimoji="1" lang="ja-JP" altLang="en-US" sz="1100" b="1" dirty="0"/>
          </a:p>
        </p:txBody>
      </p:sp>
      <p:sp>
        <p:nvSpPr>
          <p:cNvPr id="53" name="テキスト ボックス 52"/>
          <p:cNvSpPr txBox="1"/>
          <p:nvPr/>
        </p:nvSpPr>
        <p:spPr>
          <a:xfrm>
            <a:off x="9408368" y="2965397"/>
            <a:ext cx="2338433" cy="577081"/>
          </a:xfrm>
          <a:prstGeom prst="rect">
            <a:avLst/>
          </a:prstGeom>
          <a:noFill/>
        </p:spPr>
        <p:txBody>
          <a:bodyPr wrap="square" rtlCol="0">
            <a:spAutoFit/>
          </a:bodyPr>
          <a:lstStyle/>
          <a:p>
            <a:r>
              <a:rPr kumimoji="1" lang="en-US" altLang="ja-JP" sz="1050" dirty="0" smtClean="0"/>
              <a:t>CI/CD</a:t>
            </a:r>
            <a:r>
              <a:rPr kumimoji="1" lang="ja-JP" altLang="en-US" sz="1050" dirty="0" smtClean="0"/>
              <a:t>の仕組みはできているから</a:t>
            </a:r>
            <a:endParaRPr kumimoji="1" lang="en-US" altLang="ja-JP" sz="1050" dirty="0" smtClean="0"/>
          </a:p>
          <a:p>
            <a:r>
              <a:rPr lang="ja-JP" altLang="en-US" sz="1050" dirty="0" smtClean="0"/>
              <a:t>コード修正してからデプロイまでは単純作業♪</a:t>
            </a:r>
            <a:endParaRPr kumimoji="1" lang="en-US" altLang="ja-JP" sz="1050" dirty="0" smtClean="0"/>
          </a:p>
        </p:txBody>
      </p:sp>
      <p:sp>
        <p:nvSpPr>
          <p:cNvPr id="57" name="角丸四角形吹き出し 56"/>
          <p:cNvSpPr/>
          <p:nvPr/>
        </p:nvSpPr>
        <p:spPr bwMode="auto">
          <a:xfrm>
            <a:off x="3289002" y="1154124"/>
            <a:ext cx="2376264" cy="536201"/>
          </a:xfrm>
          <a:prstGeom prst="wedgeRoundRectCallout">
            <a:avLst>
              <a:gd name="adj1" fmla="val -61693"/>
              <a:gd name="adj2" fmla="val 842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この前の</a:t>
            </a:r>
            <a:r>
              <a:rPr kumimoji="1" lang="en-US" altLang="ja-JP" sz="1200" b="1" dirty="0" smtClean="0">
                <a:latin typeface="+mn-ea"/>
              </a:rPr>
              <a:t>EC</a:t>
            </a:r>
            <a:r>
              <a:rPr kumimoji="1" lang="ja-JP" altLang="en-US" sz="1200" b="1" dirty="0" smtClean="0">
                <a:latin typeface="+mn-ea"/>
              </a:rPr>
              <a:t>サイトはとても好評</a:t>
            </a:r>
            <a:endParaRPr kumimoji="1" lang="en-US" altLang="ja-JP" sz="1200" b="1" dirty="0" smtClean="0">
              <a:latin typeface="+mn-ea"/>
            </a:endParaRPr>
          </a:p>
          <a:p>
            <a:r>
              <a:rPr lang="ja-JP" altLang="en-US" sz="1200" b="1" dirty="0" smtClean="0">
                <a:latin typeface="+mn-ea"/>
              </a:rPr>
              <a:t>だった</a:t>
            </a:r>
            <a:r>
              <a:rPr lang="ja-JP" altLang="en-US" sz="1200" b="1" dirty="0">
                <a:latin typeface="+mn-ea"/>
              </a:rPr>
              <a:t>よ</a:t>
            </a:r>
            <a:endParaRPr kumimoji="1" lang="ja-JP" altLang="en-US" sz="1200" b="1" dirty="0" smtClean="0">
              <a:latin typeface="+mn-ea"/>
            </a:endParaRPr>
          </a:p>
        </p:txBody>
      </p:sp>
      <p:grpSp>
        <p:nvGrpSpPr>
          <p:cNvPr id="61" name="グループ化 60"/>
          <p:cNvGrpSpPr/>
          <p:nvPr/>
        </p:nvGrpSpPr>
        <p:grpSpPr>
          <a:xfrm>
            <a:off x="2239295" y="1037238"/>
            <a:ext cx="758529" cy="813636"/>
            <a:chOff x="272617" y="1892914"/>
            <a:chExt cx="1048692" cy="1169469"/>
          </a:xfrm>
        </p:grpSpPr>
        <p:pic>
          <p:nvPicPr>
            <p:cNvPr id="62" name="Picture 2" descr="社長メッセージ | untit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61" y="1892914"/>
              <a:ext cx="1033654" cy="1033654"/>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p:cNvSpPr txBox="1"/>
            <p:nvPr/>
          </p:nvSpPr>
          <p:spPr>
            <a:xfrm>
              <a:off x="272617" y="2718464"/>
              <a:ext cx="1048692" cy="343919"/>
            </a:xfrm>
            <a:prstGeom prst="rect">
              <a:avLst/>
            </a:prstGeom>
            <a:noFill/>
          </p:spPr>
          <p:txBody>
            <a:bodyPr wrap="none" rtlCol="0">
              <a:spAutoFit/>
            </a:bodyPr>
            <a:lstStyle/>
            <a:p>
              <a:pPr algn="ctr"/>
              <a:r>
                <a:rPr kumimoji="1" lang="ja-JP" altLang="en-US" sz="1200" b="1" dirty="0" smtClean="0"/>
                <a:t>依頼主</a:t>
              </a:r>
              <a:endParaRPr kumimoji="1" lang="ja-JP" altLang="en-US" sz="1200" b="1" dirty="0"/>
            </a:p>
          </p:txBody>
        </p:sp>
      </p:grpSp>
      <p:sp>
        <p:nvSpPr>
          <p:cNvPr id="64" name="角丸四角形吹き出し 63"/>
          <p:cNvSpPr/>
          <p:nvPr/>
        </p:nvSpPr>
        <p:spPr bwMode="auto">
          <a:xfrm>
            <a:off x="5956444" y="1611599"/>
            <a:ext cx="1696675" cy="332644"/>
          </a:xfrm>
          <a:prstGeom prst="wedgeRoundRectCallout">
            <a:avLst>
              <a:gd name="adj1" fmla="val 64304"/>
              <a:gd name="adj2" fmla="val 45085"/>
              <a:gd name="adj3" fmla="val 16667"/>
            </a:avLst>
          </a:prstGeom>
          <a:solidFill>
            <a:srgbClr val="FFFFCC"/>
          </a:solidFill>
          <a:ln w="12700">
            <a:solidFill>
              <a:schemeClr val="tx1"/>
            </a:solidFill>
          </a:ln>
          <a:effectLst/>
          <a:extLst/>
        </p:spPr>
        <p:txBody>
          <a:bodyPr rot="0" spcFirstLastPara="0" vertOverflow="overflow" horzOverflow="overflow" vert="horz" wrap="none" lIns="72000" tIns="0" rIns="0" bIns="0" numCol="1" spcCol="0" rtlCol="0" fromWordArt="0" anchor="ctr" anchorCtr="0" forceAA="0" compatLnSpc="1">
            <a:prstTxWarp prst="textNoShape">
              <a:avLst/>
            </a:prstTxWarp>
            <a:noAutofit/>
          </a:bodyPr>
          <a:lstStyle/>
          <a:p>
            <a:r>
              <a:rPr kumimoji="1" lang="ja-JP" altLang="en-US" sz="1200" b="1" dirty="0" smtClean="0">
                <a:latin typeface="+mn-ea"/>
              </a:rPr>
              <a:t>ありがとうございます</a:t>
            </a:r>
          </a:p>
        </p:txBody>
      </p:sp>
      <p:grpSp>
        <p:nvGrpSpPr>
          <p:cNvPr id="65" name="グループ化 64"/>
          <p:cNvGrpSpPr/>
          <p:nvPr/>
        </p:nvGrpSpPr>
        <p:grpSpPr>
          <a:xfrm>
            <a:off x="7874686" y="1614036"/>
            <a:ext cx="726593" cy="786514"/>
            <a:chOff x="8793835" y="3452206"/>
            <a:chExt cx="1003145" cy="1162811"/>
          </a:xfrm>
        </p:grpSpPr>
        <p:sp>
          <p:nvSpPr>
            <p:cNvPr id="66" name="フリーフォーム 65"/>
            <p:cNvSpPr>
              <a:spLocks noChangeAspect="1"/>
            </p:cNvSpPr>
            <p:nvPr/>
          </p:nvSpPr>
          <p:spPr bwMode="auto">
            <a:xfrm>
              <a:off x="8891289" y="3452206"/>
              <a:ext cx="777041" cy="801151"/>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67" name="テキスト ボックス 66"/>
            <p:cNvSpPr txBox="1"/>
            <p:nvPr/>
          </p:nvSpPr>
          <p:spPr>
            <a:xfrm>
              <a:off x="8793835" y="4205492"/>
              <a:ext cx="1003145" cy="409525"/>
            </a:xfrm>
            <a:prstGeom prst="rect">
              <a:avLst/>
            </a:prstGeom>
            <a:noFill/>
          </p:spPr>
          <p:txBody>
            <a:bodyPr wrap="none" rtlCol="0">
              <a:spAutoFit/>
            </a:bodyPr>
            <a:lstStyle/>
            <a:p>
              <a:pPr algn="ctr"/>
              <a:r>
                <a:rPr kumimoji="1" lang="en-US" altLang="ja-JP" sz="1200" b="1" dirty="0" smtClean="0"/>
                <a:t>DevOps</a:t>
              </a:r>
              <a:endParaRPr kumimoji="1" lang="ja-JP" altLang="en-US" sz="1200" b="1" dirty="0"/>
            </a:p>
          </p:txBody>
        </p:sp>
      </p:grpSp>
      <p:sp>
        <p:nvSpPr>
          <p:cNvPr id="38" name="円形吹き出し 37"/>
          <p:cNvSpPr/>
          <p:nvPr/>
        </p:nvSpPr>
        <p:spPr bwMode="auto">
          <a:xfrm>
            <a:off x="541278" y="3413131"/>
            <a:ext cx="3402089" cy="531603"/>
          </a:xfrm>
          <a:prstGeom prst="wedgeEllipseCallout">
            <a:avLst>
              <a:gd name="adj1" fmla="val 56738"/>
              <a:gd name="adj2" fmla="val 25115"/>
            </a:avLst>
          </a:prstGeom>
          <a:solidFill>
            <a:srgbClr val="FFC000"/>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050" b="1" dirty="0" smtClean="0">
                <a:latin typeface="+mn-ea"/>
              </a:rPr>
              <a:t>チュートリアルの</a:t>
            </a:r>
            <a:r>
              <a:rPr kumimoji="1" lang="en-US" altLang="ja-JP" sz="1050" b="1" dirty="0" smtClean="0">
                <a:latin typeface="+mn-ea"/>
              </a:rPr>
              <a:t>59p</a:t>
            </a:r>
            <a:r>
              <a:rPr kumimoji="1" lang="ja-JP" altLang="en-US" sz="1050" b="1" dirty="0" smtClean="0">
                <a:latin typeface="+mn-ea"/>
              </a:rPr>
              <a:t>～</a:t>
            </a:r>
            <a:r>
              <a:rPr kumimoji="1" lang="en-US" altLang="ja-JP" sz="1050" b="1" dirty="0" smtClean="0">
                <a:latin typeface="+mn-ea"/>
              </a:rPr>
              <a:t>80p</a:t>
            </a:r>
            <a:r>
              <a:rPr kumimoji="1" lang="ja-JP" altLang="en-US" sz="1050" b="1" dirty="0" smtClean="0">
                <a:latin typeface="+mn-ea"/>
              </a:rPr>
              <a:t>の内容になります。</a:t>
            </a:r>
          </a:p>
        </p:txBody>
      </p:sp>
    </p:spTree>
    <p:extLst>
      <p:ext uri="{BB962C8B-B14F-4D97-AF65-F5344CB8AC3E}">
        <p14:creationId xmlns:p14="http://schemas.microsoft.com/office/powerpoint/2010/main" val="457648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ja-JP" altLang="en-US" dirty="0" smtClean="0"/>
              <a:t>サンプルアプリ</a:t>
            </a:r>
            <a:r>
              <a:rPr lang="ja-JP" altLang="en-US" dirty="0"/>
              <a:t>の</a:t>
            </a:r>
            <a:r>
              <a:rPr lang="ja-JP" altLang="en-US" dirty="0" smtClean="0"/>
              <a:t>構成</a:t>
            </a:r>
            <a:endParaRPr lang="en-US" altLang="ja-JP" dirty="0" smtClean="0"/>
          </a:p>
          <a:p>
            <a:pPr marL="180000" lvl="1" indent="0">
              <a:buNone/>
            </a:pPr>
            <a:r>
              <a:rPr lang="ja-JP" altLang="en-US" dirty="0" smtClean="0"/>
              <a:t>サンプルアプリケーションは、</a:t>
            </a:r>
            <a:r>
              <a:rPr lang="en-US" altLang="ja-JP" dirty="0" smtClean="0"/>
              <a:t>UI</a:t>
            </a:r>
            <a:r>
              <a:rPr lang="ja-JP" altLang="en-US" dirty="0" smtClean="0"/>
              <a:t>と</a:t>
            </a:r>
            <a:r>
              <a:rPr lang="en-US" altLang="ja-JP" dirty="0" smtClean="0"/>
              <a:t>API</a:t>
            </a:r>
            <a:r>
              <a:rPr lang="ja-JP" altLang="en-US" dirty="0" smtClean="0"/>
              <a:t>の</a:t>
            </a:r>
            <a:r>
              <a:rPr lang="en-US" altLang="ja-JP" dirty="0" smtClean="0"/>
              <a:t>2</a:t>
            </a:r>
            <a:r>
              <a:rPr lang="ja-JP" altLang="en-US" dirty="0" err="1" smtClean="0"/>
              <a:t>つで構</a:t>
            </a:r>
            <a:r>
              <a:rPr lang="ja-JP" altLang="en-US" dirty="0" smtClean="0"/>
              <a:t>成されております。</a:t>
            </a:r>
            <a:endParaRPr lang="en-US" altLang="ja-JP" dirty="0" smtClean="0"/>
          </a:p>
          <a:p>
            <a:pPr marL="180000" lvl="1" indent="0">
              <a:buNone/>
            </a:pPr>
            <a:endParaRPr lang="en-US" altLang="ja-JP" dirty="0" smtClean="0"/>
          </a:p>
          <a:p>
            <a:pPr lvl="1"/>
            <a:endParaRPr lang="en-US" altLang="ja-JP" dirty="0"/>
          </a:p>
          <a:p>
            <a:pPr marL="0"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4.2</a:t>
            </a:r>
            <a:r>
              <a:rPr kumimoji="0" lang="ja-JP" altLang="en-US" b="1" dirty="0" smtClean="0">
                <a:solidFill>
                  <a:prstClr val="white"/>
                </a:solidFill>
                <a:latin typeface="Meiryo UI" panose="020B0604030504040204" pitchFamily="50" charset="-128"/>
                <a:ea typeface="Meiryo UI" panose="020B0604030504040204" pitchFamily="50" charset="-128"/>
              </a:rPr>
              <a:t> サンプルアプリの構成</a:t>
            </a:r>
            <a:endParaRPr kumimoji="1" lang="ja-JP" altLang="en-US" dirty="0"/>
          </a:p>
        </p:txBody>
      </p:sp>
      <p:sp>
        <p:nvSpPr>
          <p:cNvPr id="10" name="直方体 9"/>
          <p:cNvSpPr/>
          <p:nvPr/>
        </p:nvSpPr>
        <p:spPr bwMode="auto">
          <a:xfrm>
            <a:off x="911424" y="4422135"/>
            <a:ext cx="1015312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5335128"/>
            <a:ext cx="3000597" cy="648072"/>
          </a:xfrm>
          <a:prstGeom prst="rect">
            <a:avLst/>
          </a:prstGeom>
        </p:spPr>
      </p:pic>
      <p:sp>
        <p:nvSpPr>
          <p:cNvPr id="11" name="直方体 10"/>
          <p:cNvSpPr/>
          <p:nvPr/>
        </p:nvSpPr>
        <p:spPr bwMode="auto">
          <a:xfrm>
            <a:off x="3333198" y="2810597"/>
            <a:ext cx="2114729"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UI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8" name="角丸四角形 17"/>
          <p:cNvSpPr/>
          <p:nvPr/>
        </p:nvSpPr>
        <p:spPr bwMode="auto">
          <a:xfrm>
            <a:off x="2135561" y="2399333"/>
            <a:ext cx="7272808" cy="2604621"/>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テキスト ボックス 23"/>
          <p:cNvSpPr txBox="1"/>
          <p:nvPr/>
        </p:nvSpPr>
        <p:spPr>
          <a:xfrm>
            <a:off x="2351584" y="2464046"/>
            <a:ext cx="2339102" cy="307777"/>
          </a:xfrm>
          <a:prstGeom prst="rect">
            <a:avLst/>
          </a:prstGeom>
          <a:noFill/>
        </p:spPr>
        <p:txBody>
          <a:bodyPr wrap="none" rtlCol="0">
            <a:spAutoFit/>
          </a:bodyPr>
          <a:lstStyle/>
          <a:p>
            <a:r>
              <a:rPr lang="ja-JP" altLang="en-US" sz="1400" b="1" dirty="0" smtClean="0">
                <a:solidFill>
                  <a:srgbClr val="C00000"/>
                </a:solidFill>
                <a:effectLst>
                  <a:glow rad="127000">
                    <a:schemeClr val="bg1"/>
                  </a:glow>
                </a:effectLst>
              </a:rPr>
              <a:t>サンプルアプリケーション</a:t>
            </a:r>
            <a:endParaRPr kumimoji="1" lang="en-US" altLang="ja-JP" sz="1400" b="1" dirty="0" smtClean="0">
              <a:solidFill>
                <a:srgbClr val="C00000"/>
              </a:solidFill>
              <a:effectLst>
                <a:glow rad="127000">
                  <a:schemeClr val="bg1"/>
                </a:glow>
              </a:effectLst>
            </a:endParaRPr>
          </a:p>
        </p:txBody>
      </p:sp>
      <p:sp>
        <p:nvSpPr>
          <p:cNvPr id="25" name="直方体 24"/>
          <p:cNvSpPr/>
          <p:nvPr/>
        </p:nvSpPr>
        <p:spPr bwMode="auto">
          <a:xfrm>
            <a:off x="6240016" y="2810597"/>
            <a:ext cx="2160240" cy="2000695"/>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smtClean="0">
                <a:solidFill>
                  <a:schemeClr val="accent5">
                    <a:lumMod val="90000"/>
                    <a:lumOff val="10000"/>
                  </a:schemeClr>
                </a:solidFill>
                <a:latin typeface="メイリオ"/>
                <a:ea typeface="メイリオ"/>
              </a:rPr>
              <a:t>API</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1" dirty="0" smtClean="0">
                <a:solidFill>
                  <a:schemeClr val="accent5">
                    <a:lumMod val="90000"/>
                    <a:lumOff val="10000"/>
                  </a:schemeClr>
                </a:solidFill>
                <a:latin typeface="メイリオ"/>
                <a:ea typeface="メイリオ"/>
              </a:rPr>
              <a:t>(Pod)</a:t>
            </a:r>
            <a:endParaRPr kumimoji="1" lang="ja-JP" altLang="en-US" sz="20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6" name="角丸四角形 25"/>
          <p:cNvSpPr/>
          <p:nvPr/>
        </p:nvSpPr>
        <p:spPr bwMode="auto">
          <a:xfrm>
            <a:off x="1775520" y="2039294"/>
            <a:ext cx="7920880" cy="3036918"/>
          </a:xfrm>
          <a:prstGeom prst="roundRect">
            <a:avLst/>
          </a:prstGeom>
          <a:noFill/>
          <a:ln w="38100">
            <a:solidFill>
              <a:srgbClr val="0058C9"/>
            </a:solidFill>
            <a:prstDash val="solid"/>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1624505"/>
            <a:ext cx="668978" cy="648072"/>
          </a:xfrm>
          <a:prstGeom prst="rect">
            <a:avLst/>
          </a:prstGeom>
        </p:spPr>
      </p:pic>
      <p:sp>
        <p:nvSpPr>
          <p:cNvPr id="28" name="テキスト ボックス 27"/>
          <p:cNvSpPr txBox="1"/>
          <p:nvPr/>
        </p:nvSpPr>
        <p:spPr>
          <a:xfrm>
            <a:off x="2819604" y="2019298"/>
            <a:ext cx="1257075" cy="307777"/>
          </a:xfrm>
          <a:prstGeom prst="rect">
            <a:avLst/>
          </a:prstGeom>
          <a:noFill/>
        </p:spPr>
        <p:txBody>
          <a:bodyPr wrap="none" rtlCol="0">
            <a:spAutoFit/>
          </a:bodyPr>
          <a:lstStyle/>
          <a:p>
            <a:r>
              <a:rPr lang="en-US" altLang="ja-JP" sz="1400" b="1" dirty="0" smtClean="0">
                <a:solidFill>
                  <a:srgbClr val="0058C9"/>
                </a:solidFill>
                <a:effectLst>
                  <a:glow rad="127000">
                    <a:schemeClr val="bg1"/>
                  </a:glow>
                </a:effectLst>
              </a:rPr>
              <a:t>namespace</a:t>
            </a:r>
            <a:endParaRPr kumimoji="1" lang="en-US" altLang="ja-JP" sz="1400" b="1" dirty="0" smtClean="0">
              <a:solidFill>
                <a:srgbClr val="0058C9"/>
              </a:solidFill>
              <a:effectLst>
                <a:glow rad="127000">
                  <a:schemeClr val="bg1"/>
                </a:glow>
              </a:effectLst>
            </a:endParaRPr>
          </a:p>
        </p:txBody>
      </p:sp>
      <p:sp>
        <p:nvSpPr>
          <p:cNvPr id="29" name="正方形/長方形 28"/>
          <p:cNvSpPr/>
          <p:nvPr/>
        </p:nvSpPr>
        <p:spPr bwMode="auto">
          <a:xfrm>
            <a:off x="2482338" y="3452746"/>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100" dirty="0" err="1" smtClean="0">
                <a:solidFill>
                  <a:schemeClr val="accent6">
                    <a:lumMod val="50000"/>
                    <a:lumOff val="50000"/>
                  </a:schemeClr>
                </a:solidFill>
                <a:latin typeface="+mn-ea"/>
              </a:rPr>
              <a:t>nodePort</a:t>
            </a:r>
            <a:endParaRPr kumimoji="1" lang="ja-JP" altLang="en-US" sz="1100" dirty="0" smtClean="0">
              <a:solidFill>
                <a:schemeClr val="accent6">
                  <a:lumMod val="50000"/>
                  <a:lumOff val="50000"/>
                </a:schemeClr>
              </a:solidFill>
              <a:latin typeface="+mn-ea"/>
            </a:endParaRPr>
          </a:p>
        </p:txBody>
      </p:sp>
      <p:sp>
        <p:nvSpPr>
          <p:cNvPr id="30" name="正方形/長方形 29"/>
          <p:cNvSpPr/>
          <p:nvPr/>
        </p:nvSpPr>
        <p:spPr bwMode="auto">
          <a:xfrm>
            <a:off x="5649345" y="3455935"/>
            <a:ext cx="1125659" cy="358198"/>
          </a:xfrm>
          <a:prstGeom prst="rect">
            <a:avLst/>
          </a:prstGeom>
          <a:solidFill>
            <a:schemeClr val="bg1"/>
          </a:solidFill>
          <a:ln w="28575">
            <a:solidFill>
              <a:schemeClr val="accent6">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100" dirty="0" smtClean="0">
                <a:solidFill>
                  <a:schemeClr val="accent6">
                    <a:lumMod val="50000"/>
                    <a:lumOff val="50000"/>
                  </a:schemeClr>
                </a:solidFill>
                <a:latin typeface="+mn-ea"/>
              </a:rPr>
              <a:t>内部</a:t>
            </a:r>
            <a:r>
              <a:rPr kumimoji="1" lang="en-US" altLang="ja-JP" sz="1100" dirty="0" smtClean="0">
                <a:solidFill>
                  <a:schemeClr val="accent6">
                    <a:lumMod val="50000"/>
                    <a:lumOff val="50000"/>
                  </a:schemeClr>
                </a:solidFill>
                <a:latin typeface="+mn-ea"/>
              </a:rPr>
              <a:t>Port</a:t>
            </a:r>
            <a:endParaRPr kumimoji="1" lang="ja-JP" altLang="en-US" sz="1100" dirty="0" smtClean="0">
              <a:solidFill>
                <a:schemeClr val="accent6">
                  <a:lumMod val="50000"/>
                  <a:lumOff val="50000"/>
                </a:schemeClr>
              </a:solidFill>
              <a:latin typeface="+mn-ea"/>
            </a:endParaRPr>
          </a:p>
        </p:txBody>
      </p:sp>
      <p:cxnSp>
        <p:nvCxnSpPr>
          <p:cNvPr id="4" name="直線コネクタ 3"/>
          <p:cNvCxnSpPr/>
          <p:nvPr/>
        </p:nvCxnSpPr>
        <p:spPr bwMode="auto">
          <a:xfrm>
            <a:off x="5231904" y="3829536"/>
            <a:ext cx="1008111"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フリーフォーム 30"/>
          <p:cNvSpPr>
            <a:spLocks noChangeAspect="1"/>
          </p:cNvSpPr>
          <p:nvPr/>
        </p:nvSpPr>
        <p:spPr bwMode="auto">
          <a:xfrm>
            <a:off x="570887" y="2836560"/>
            <a:ext cx="1113791" cy="1148349"/>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cxnSp>
        <p:nvCxnSpPr>
          <p:cNvPr id="32" name="直線コネクタ 31"/>
          <p:cNvCxnSpPr/>
          <p:nvPr/>
        </p:nvCxnSpPr>
        <p:spPr bwMode="auto">
          <a:xfrm>
            <a:off x="1271464" y="3836843"/>
            <a:ext cx="2048498" cy="0"/>
          </a:xfrm>
          <a:prstGeom prst="line">
            <a:avLst/>
          </a:prstGeom>
          <a:solidFill>
            <a:schemeClr val="bg1"/>
          </a:solidFill>
          <a:ln w="57150" cap="flat" cmpd="sng" algn="ctr">
            <a:solidFill>
              <a:srgbClr val="0058C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33" name="図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222" y="3875618"/>
            <a:ext cx="666718" cy="645883"/>
          </a:xfrm>
          <a:prstGeom prst="rect">
            <a:avLst/>
          </a:prstGeom>
        </p:spPr>
      </p:pic>
      <p:pic>
        <p:nvPicPr>
          <p:cNvPr id="34" name="図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8816" y="3850262"/>
            <a:ext cx="666718" cy="645883"/>
          </a:xfrm>
          <a:prstGeom prst="rect">
            <a:avLst/>
          </a:prstGeom>
        </p:spPr>
      </p:pic>
      <p:sp>
        <p:nvSpPr>
          <p:cNvPr id="37" name="テキスト ボックス 36"/>
          <p:cNvSpPr txBox="1"/>
          <p:nvPr/>
        </p:nvSpPr>
        <p:spPr>
          <a:xfrm>
            <a:off x="3570391" y="3892569"/>
            <a:ext cx="1606106" cy="938719"/>
          </a:xfrm>
          <a:prstGeom prst="rect">
            <a:avLst/>
          </a:prstGeom>
          <a:noFill/>
        </p:spPr>
        <p:txBody>
          <a:bodyPr wrap="square" rtlCol="0">
            <a:spAutoFit/>
          </a:bodyPr>
          <a:lstStyle/>
          <a:p>
            <a:r>
              <a:rPr lang="ja-JP" altLang="en-US" sz="1100" b="1" dirty="0" smtClean="0">
                <a:solidFill>
                  <a:schemeClr val="accent5">
                    <a:lumMod val="90000"/>
                    <a:lumOff val="10000"/>
                  </a:schemeClr>
                </a:solidFill>
                <a:effectLst>
                  <a:glow rad="76200">
                    <a:schemeClr val="bg1">
                      <a:alpha val="86000"/>
                    </a:schemeClr>
                  </a:glow>
                </a:effectLst>
                <a:latin typeface="+mn-ea"/>
              </a:rPr>
              <a:t>アプリの</a:t>
            </a:r>
            <a:r>
              <a:rPr lang="en-US" altLang="ja-JP" sz="1100" b="1" dirty="0" smtClean="0">
                <a:solidFill>
                  <a:schemeClr val="accent5">
                    <a:lumMod val="90000"/>
                    <a:lumOff val="10000"/>
                  </a:schemeClr>
                </a:solidFill>
                <a:effectLst>
                  <a:glow rad="76200">
                    <a:schemeClr val="bg1">
                      <a:alpha val="86000"/>
                    </a:schemeClr>
                  </a:glow>
                </a:effectLst>
                <a:latin typeface="+mn-ea"/>
              </a:rPr>
              <a:t>UI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保持</a:t>
            </a:r>
            <a:endParaRPr lang="en-US" altLang="ja-JP" sz="1100" b="1" dirty="0">
              <a:solidFill>
                <a:schemeClr val="accent5">
                  <a:lumMod val="90000"/>
                  <a:lumOff val="10000"/>
                </a:schemeClr>
              </a:solidFill>
              <a:effectLst>
                <a:glow rad="76200">
                  <a:schemeClr val="bg1">
                    <a:alpha val="86000"/>
                  </a:schemeClr>
                </a:glow>
              </a:effectLst>
              <a:latin typeface="+mn-ea"/>
            </a:endParaRPr>
          </a:p>
          <a:p>
            <a:endParaRPr lang="en-US" altLang="ja-JP" sz="1100" b="1" dirty="0" smtClean="0">
              <a:solidFill>
                <a:schemeClr val="accent5">
                  <a:lumMod val="90000"/>
                  <a:lumOff val="10000"/>
                </a:schemeClr>
              </a:solidFill>
              <a:effectLst>
                <a:glow rad="76200">
                  <a:schemeClr val="bg1">
                    <a:alpha val="86000"/>
                  </a:schemeClr>
                </a:glow>
              </a:effectLst>
              <a:latin typeface="+mn-ea"/>
            </a:endParaRPr>
          </a:p>
          <a:p>
            <a:r>
              <a:rPr lang="en-US" altLang="ja-JP" sz="1100" b="1" dirty="0" smtClean="0">
                <a:solidFill>
                  <a:schemeClr val="accent5">
                    <a:lumMod val="90000"/>
                    <a:lumOff val="10000"/>
                  </a:schemeClr>
                </a:solidFill>
                <a:effectLst>
                  <a:glow rad="76200">
                    <a:schemeClr val="bg1">
                      <a:alpha val="86000"/>
                    </a:schemeClr>
                  </a:glow>
                </a:effectLst>
                <a:latin typeface="+mn-ea"/>
              </a:rPr>
              <a:t>API</a:t>
            </a:r>
            <a:r>
              <a:rPr lang="ja-JP" altLang="en-US" sz="1100" b="1" dirty="0" smtClean="0">
                <a:solidFill>
                  <a:schemeClr val="accent5">
                    <a:lumMod val="90000"/>
                    <a:lumOff val="10000"/>
                  </a:schemeClr>
                </a:solidFill>
                <a:effectLst>
                  <a:glow rad="76200">
                    <a:schemeClr val="bg1">
                      <a:alpha val="86000"/>
                    </a:schemeClr>
                  </a:glow>
                </a:effectLst>
                <a:latin typeface="+mn-ea"/>
              </a:rPr>
              <a:t>を</a:t>
            </a:r>
            <a:r>
              <a:rPr lang="ja-JP" altLang="en-US" sz="1100" b="1" dirty="0">
                <a:solidFill>
                  <a:schemeClr val="accent5">
                    <a:lumMod val="90000"/>
                    <a:lumOff val="10000"/>
                  </a:schemeClr>
                </a:solidFill>
                <a:effectLst>
                  <a:glow rad="76200">
                    <a:schemeClr val="bg1">
                      <a:alpha val="86000"/>
                    </a:schemeClr>
                  </a:glow>
                </a:effectLst>
                <a:latin typeface="+mn-ea"/>
              </a:rPr>
              <a:t>呼び出して</a:t>
            </a:r>
            <a:r>
              <a:rPr lang="ja-JP" altLang="en-US" sz="1100" b="1" dirty="0" smtClean="0">
                <a:solidFill>
                  <a:schemeClr val="accent5">
                    <a:lumMod val="90000"/>
                    <a:lumOff val="10000"/>
                  </a:schemeClr>
                </a:solidFill>
                <a:effectLst>
                  <a:glow rad="76200">
                    <a:schemeClr val="bg1">
                      <a:alpha val="86000"/>
                    </a:schemeClr>
                  </a:glow>
                </a:effectLst>
                <a:latin typeface="+mn-ea"/>
              </a:rPr>
              <a:t>コンテンツ（商品・通貨）を</a:t>
            </a:r>
            <a:r>
              <a:rPr lang="ja-JP" altLang="en-US" sz="1100" b="1" dirty="0">
                <a:solidFill>
                  <a:schemeClr val="accent5">
                    <a:lumMod val="90000"/>
                    <a:lumOff val="10000"/>
                  </a:schemeClr>
                </a:solidFill>
                <a:effectLst>
                  <a:glow rad="76200">
                    <a:schemeClr val="bg1">
                      <a:alpha val="86000"/>
                    </a:schemeClr>
                  </a:glow>
                </a:effectLst>
                <a:latin typeface="+mn-ea"/>
              </a:rPr>
              <a:t>取得・</a:t>
            </a:r>
            <a:r>
              <a:rPr lang="ja-JP" altLang="en-US" sz="1100" b="1" dirty="0" smtClean="0">
                <a:solidFill>
                  <a:schemeClr val="accent5">
                    <a:lumMod val="90000"/>
                    <a:lumOff val="10000"/>
                  </a:schemeClr>
                </a:solidFill>
                <a:effectLst>
                  <a:glow rad="76200">
                    <a:schemeClr val="bg1">
                      <a:alpha val="86000"/>
                    </a:schemeClr>
                  </a:glow>
                </a:effectLst>
                <a:latin typeface="+mn-ea"/>
              </a:rPr>
              <a:t>表示</a:t>
            </a:r>
            <a:endParaRPr lang="ja-JP" altLang="en-US" sz="1100" b="1" dirty="0">
              <a:solidFill>
                <a:schemeClr val="accent5">
                  <a:lumMod val="90000"/>
                  <a:lumOff val="10000"/>
                </a:schemeClr>
              </a:solidFill>
              <a:effectLst>
                <a:glow rad="76200">
                  <a:schemeClr val="bg1">
                    <a:alpha val="86000"/>
                  </a:schemeClr>
                </a:glow>
              </a:effectLst>
              <a:latin typeface="+mn-ea"/>
            </a:endParaRPr>
          </a:p>
        </p:txBody>
      </p:sp>
      <p:sp>
        <p:nvSpPr>
          <p:cNvPr id="40" name="テキスト ボックス 39"/>
          <p:cNvSpPr txBox="1"/>
          <p:nvPr/>
        </p:nvSpPr>
        <p:spPr>
          <a:xfrm>
            <a:off x="6522654" y="3887935"/>
            <a:ext cx="1606106" cy="938719"/>
          </a:xfrm>
          <a:prstGeom prst="rect">
            <a:avLst/>
          </a:prstGeom>
          <a:noFill/>
        </p:spPr>
        <p:txBody>
          <a:bodyPr wrap="square" rtlCol="0">
            <a:spAutoFit/>
          </a:bodyPr>
          <a:lstStyle/>
          <a:p>
            <a:r>
              <a:rPr lang="ja-JP" altLang="en-US" sz="1100" b="1" dirty="0">
                <a:solidFill>
                  <a:schemeClr val="accent5">
                    <a:lumMod val="90000"/>
                    <a:lumOff val="10000"/>
                  </a:schemeClr>
                </a:solidFill>
                <a:effectLst>
                  <a:glow rad="76200">
                    <a:schemeClr val="bg1">
                      <a:alpha val="86000"/>
                    </a:schemeClr>
                  </a:glow>
                </a:effectLst>
                <a:latin typeface="+mn-ea"/>
              </a:rPr>
              <a:t>呼び出しに対して商品リストを返却</a:t>
            </a:r>
          </a:p>
          <a:p>
            <a:endParaRPr lang="ja-JP" altLang="en-US" sz="1100" b="1" dirty="0">
              <a:solidFill>
                <a:schemeClr val="accent5">
                  <a:lumMod val="90000"/>
                  <a:lumOff val="10000"/>
                </a:schemeClr>
              </a:solidFill>
              <a:effectLst>
                <a:glow rad="76200">
                  <a:schemeClr val="bg1">
                    <a:alpha val="86000"/>
                  </a:schemeClr>
                </a:glow>
              </a:effectLst>
              <a:latin typeface="+mn-ea"/>
            </a:endParaRPr>
          </a:p>
          <a:p>
            <a:r>
              <a:rPr lang="ja-JP" altLang="en-US" sz="1100" b="1" dirty="0">
                <a:solidFill>
                  <a:schemeClr val="accent5">
                    <a:lumMod val="90000"/>
                    <a:lumOff val="10000"/>
                  </a:schemeClr>
                </a:solidFill>
                <a:effectLst>
                  <a:glow rad="76200">
                    <a:schemeClr val="bg1">
                      <a:alpha val="86000"/>
                    </a:schemeClr>
                  </a:glow>
                </a:effectLst>
                <a:latin typeface="+mn-ea"/>
              </a:rPr>
              <a:t>呼び出しに対して通貨リストを返却</a:t>
            </a:r>
          </a:p>
        </p:txBody>
      </p:sp>
      <p:sp>
        <p:nvSpPr>
          <p:cNvPr id="41" name="角丸四角形吹き出し 40"/>
          <p:cNvSpPr/>
          <p:nvPr/>
        </p:nvSpPr>
        <p:spPr bwMode="auto">
          <a:xfrm>
            <a:off x="8295664" y="2237726"/>
            <a:ext cx="2696880" cy="1097711"/>
          </a:xfrm>
          <a:prstGeom prst="wedgeRoundRectCallout">
            <a:avLst>
              <a:gd name="adj1" fmla="val -72912"/>
              <a:gd name="adj2" fmla="val 9052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600" dirty="0" smtClean="0">
                <a:solidFill>
                  <a:srgbClr val="FF0000"/>
                </a:solidFill>
                <a:latin typeface="+mn-ea"/>
              </a:rPr>
              <a:t>本</a:t>
            </a:r>
            <a:r>
              <a:rPr lang="en-US" altLang="ja-JP" sz="1600" dirty="0" err="1" smtClean="0">
                <a:solidFill>
                  <a:srgbClr val="FF0000"/>
                </a:solidFill>
                <a:latin typeface="+mn-ea"/>
              </a:rPr>
              <a:t>QuickStart</a:t>
            </a:r>
            <a:r>
              <a:rPr lang="ja-JP" altLang="en-US" sz="1600" dirty="0" smtClean="0">
                <a:solidFill>
                  <a:srgbClr val="FF0000"/>
                </a:solidFill>
                <a:latin typeface="+mn-ea"/>
              </a:rPr>
              <a:t>では、</a:t>
            </a:r>
            <a:r>
              <a:rPr lang="en-US" altLang="ja-JP" sz="1600" dirty="0" smtClean="0">
                <a:solidFill>
                  <a:srgbClr val="FF0000"/>
                </a:solidFill>
                <a:latin typeface="+mn-ea"/>
              </a:rPr>
              <a:t>API</a:t>
            </a:r>
            <a:r>
              <a:rPr lang="ja-JP" altLang="en-US" sz="1600" dirty="0" smtClean="0">
                <a:solidFill>
                  <a:srgbClr val="FF0000"/>
                </a:solidFill>
                <a:latin typeface="+mn-ea"/>
              </a:rPr>
              <a:t>に通貨情報を追加します</a:t>
            </a:r>
            <a:endParaRPr lang="en-US" altLang="ja-JP" sz="1600" dirty="0" smtClean="0">
              <a:solidFill>
                <a:srgbClr val="FF0000"/>
              </a:solidFill>
              <a:latin typeface="+mn-ea"/>
            </a:endParaRPr>
          </a:p>
        </p:txBody>
      </p:sp>
      <p:pic>
        <p:nvPicPr>
          <p:cNvPr id="1026" name="Picture 2" descr="python, 垂直, ロゴ アイコン"/>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588" y="3209913"/>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a:blip r:embed="rId7"/>
          <a:stretch>
            <a:fillRect/>
          </a:stretch>
        </p:blipFill>
        <p:spPr>
          <a:xfrm>
            <a:off x="4599751" y="3142942"/>
            <a:ext cx="544225" cy="576961"/>
          </a:xfrm>
          <a:prstGeom prst="rect">
            <a:avLst/>
          </a:prstGeom>
        </p:spPr>
      </p:pic>
    </p:spTree>
    <p:extLst>
      <p:ext uri="{BB962C8B-B14F-4D97-AF65-F5344CB8AC3E}">
        <p14:creationId xmlns:p14="http://schemas.microsoft.com/office/powerpoint/2010/main" val="5449216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CI/CD</a:t>
            </a:r>
            <a:r>
              <a:rPr lang="ja-JP" altLang="en-US" dirty="0" smtClean="0"/>
              <a:t>ワークフロー</a:t>
            </a:r>
          </a:p>
          <a:p>
            <a:pPr marL="180000" lvl="1" indent="0">
              <a:buNone/>
            </a:pPr>
            <a:r>
              <a:rPr lang="ja-JP" altLang="en-US" dirty="0" smtClean="0"/>
              <a:t>本説明では、サンプルアプリケーションを</a:t>
            </a:r>
            <a:r>
              <a:rPr lang="en-US" altLang="ja-JP" dirty="0" smtClean="0"/>
              <a:t>Staging</a:t>
            </a:r>
            <a:r>
              <a:rPr lang="ja-JP" altLang="en-US" dirty="0" smtClean="0"/>
              <a:t>環境、</a:t>
            </a:r>
            <a:r>
              <a:rPr lang="en-US" altLang="ja-JP" dirty="0" smtClean="0"/>
              <a:t>Production</a:t>
            </a:r>
            <a:r>
              <a:rPr lang="ja-JP" altLang="en-US" dirty="0" smtClean="0"/>
              <a:t>環境へ</a:t>
            </a:r>
            <a:r>
              <a:rPr lang="en-US" altLang="ja-JP" dirty="0" smtClean="0"/>
              <a:t>Deploy</a:t>
            </a:r>
            <a:r>
              <a:rPr lang="ja-JP" altLang="en-US" dirty="0" err="1" smtClean="0"/>
              <a:t>、</a:t>
            </a:r>
            <a:r>
              <a:rPr lang="ja-JP" altLang="en-US" dirty="0" smtClean="0"/>
              <a:t>その後アプリケーションコードの修正を</a:t>
            </a:r>
            <a:r>
              <a:rPr lang="ja-JP" altLang="en-US" dirty="0"/>
              <a:t>行</a:t>
            </a:r>
            <a:r>
              <a:rPr lang="ja-JP" altLang="en-US" dirty="0" smtClean="0"/>
              <a:t>い、</a:t>
            </a:r>
            <a:r>
              <a:rPr lang="en-US" altLang="ja-JP" dirty="0" smtClean="0"/>
              <a:t>Staging</a:t>
            </a:r>
            <a:r>
              <a:rPr lang="ja-JP" altLang="en-US" dirty="0" smtClean="0"/>
              <a:t>環境、</a:t>
            </a:r>
            <a:r>
              <a:rPr lang="en-US" altLang="ja-JP" dirty="0" smtClean="0"/>
              <a:t>Production</a:t>
            </a:r>
            <a:r>
              <a:rPr lang="ja-JP" altLang="en-US" dirty="0"/>
              <a:t>環境</a:t>
            </a:r>
            <a:r>
              <a:rPr lang="ja-JP" altLang="en-US" dirty="0" smtClean="0"/>
              <a:t>への</a:t>
            </a:r>
            <a:r>
              <a:rPr lang="en-US" altLang="ja-JP" dirty="0" smtClean="0"/>
              <a:t>Deploy</a:t>
            </a:r>
            <a:r>
              <a:rPr lang="ja-JP" altLang="en-US" dirty="0" smtClean="0"/>
              <a:t>する手順を説明していきます。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4.3 </a:t>
            </a:r>
            <a:r>
              <a:rPr lang="ja-JP" altLang="en-US" b="1" dirty="0"/>
              <a:t>チュートリアルの流れ</a:t>
            </a:r>
            <a:r>
              <a:rPr lang="en-US" altLang="ja-JP" b="1" dirty="0"/>
              <a:t>(CI/CD</a:t>
            </a:r>
            <a:r>
              <a:rPr lang="ja-JP" altLang="en-US" b="1" dirty="0"/>
              <a:t>ワークフロー</a:t>
            </a:r>
            <a:r>
              <a:rPr lang="en-US" altLang="ja-JP" b="1" dirty="0"/>
              <a:t>)</a:t>
            </a:r>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1" name="四角形吹き出し 20"/>
          <p:cNvSpPr/>
          <p:nvPr/>
        </p:nvSpPr>
        <p:spPr bwMode="auto">
          <a:xfrm>
            <a:off x="2180844" y="1839978"/>
            <a:ext cx="4974876" cy="570919"/>
          </a:xfrm>
          <a:prstGeom prst="wedgeRectCallout">
            <a:avLst>
              <a:gd name="adj1" fmla="val -58542"/>
              <a:gd name="adj2" fmla="val 36131"/>
            </a:avLst>
          </a:prstGeom>
          <a:solidFill>
            <a:schemeClr val="accent1">
              <a:lumMod val="20000"/>
              <a:lumOff val="80000"/>
            </a:schemeClr>
          </a:solidFill>
          <a:ln w="28575">
            <a:solidFill>
              <a:schemeClr val="accent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rPr>
              <a:t>1</a:t>
            </a:r>
            <a:r>
              <a:rPr lang="ja-JP" altLang="en-US" sz="1100" b="1" dirty="0" smtClean="0">
                <a:solidFill>
                  <a:srgbClr val="FF0000"/>
                </a:solidFill>
              </a:rPr>
              <a:t>回目は、</a:t>
            </a:r>
            <a:r>
              <a:rPr lang="en-US" altLang="ja-JP" sz="1100" b="1" dirty="0" smtClean="0">
                <a:solidFill>
                  <a:srgbClr val="FF0000"/>
                </a:solidFill>
              </a:rPr>
              <a:t>fork</a:t>
            </a:r>
            <a:r>
              <a:rPr lang="ja-JP" altLang="en-US" sz="1100" b="1" dirty="0">
                <a:solidFill>
                  <a:srgbClr val="FF0000"/>
                </a:solidFill>
              </a:rPr>
              <a:t>した</a:t>
            </a:r>
            <a:r>
              <a:rPr lang="ja-JP" altLang="en-US" sz="1100" b="1" dirty="0" smtClean="0">
                <a:solidFill>
                  <a:srgbClr val="FF0000"/>
                </a:solidFill>
              </a:rPr>
              <a:t>アプリケーション</a:t>
            </a:r>
            <a:r>
              <a:rPr lang="ja-JP" altLang="en-US" sz="1100" b="1" dirty="0">
                <a:solidFill>
                  <a:srgbClr val="FF0000"/>
                </a:solidFill>
              </a:rPr>
              <a:t>コード</a:t>
            </a:r>
            <a:r>
              <a:rPr lang="ja-JP" altLang="en-US" sz="1100" b="1" dirty="0" smtClean="0">
                <a:solidFill>
                  <a:srgbClr val="FF0000"/>
                </a:solidFill>
              </a:rPr>
              <a:t>を</a:t>
            </a:r>
            <a:r>
              <a:rPr lang="ja-JP" altLang="en-US" sz="1100" b="1" dirty="0">
                <a:solidFill>
                  <a:srgbClr val="FF0000"/>
                </a:solidFill>
              </a:rPr>
              <a:t>そのまま</a:t>
            </a:r>
            <a:r>
              <a:rPr lang="en-US" altLang="ja-JP" sz="1100" b="1" dirty="0">
                <a:solidFill>
                  <a:srgbClr val="FF0000"/>
                </a:solidFill>
              </a:rPr>
              <a:t>Commit</a:t>
            </a:r>
            <a:r>
              <a:rPr lang="ja-JP" altLang="en-US" sz="1100" b="1" dirty="0">
                <a:solidFill>
                  <a:srgbClr val="FF0000"/>
                </a:solidFill>
              </a:rPr>
              <a:t> </a:t>
            </a:r>
            <a:r>
              <a:rPr lang="en-US" altLang="ja-JP" sz="1100" b="1" dirty="0">
                <a:solidFill>
                  <a:srgbClr val="FF0000"/>
                </a:solidFill>
              </a:rPr>
              <a:t>&amp; Push</a:t>
            </a:r>
            <a:endParaRPr lang="ja-JP" altLang="en-US" sz="1100" b="1" dirty="0">
              <a:solidFill>
                <a:srgbClr val="FF0000"/>
              </a:solidFill>
            </a:endParaRPr>
          </a:p>
          <a:p>
            <a:r>
              <a:rPr kumimoji="1" lang="en-US" altLang="ja-JP" sz="1100" b="1" dirty="0" smtClean="0">
                <a:solidFill>
                  <a:srgbClr val="FF0000"/>
                </a:solidFill>
                <a:latin typeface="+mn-ea"/>
              </a:rPr>
              <a:t>2</a:t>
            </a:r>
            <a:r>
              <a:rPr kumimoji="1" lang="ja-JP" altLang="en-US" sz="1100" b="1" dirty="0" smtClean="0">
                <a:solidFill>
                  <a:srgbClr val="FF0000"/>
                </a:solidFill>
                <a:latin typeface="+mn-ea"/>
              </a:rPr>
              <a:t>回目は、アプリケーションコードを修正して</a:t>
            </a:r>
            <a:r>
              <a:rPr kumimoji="1" lang="en-US" altLang="ja-JP" sz="1100" b="1" dirty="0" smtClean="0">
                <a:solidFill>
                  <a:srgbClr val="FF0000"/>
                </a:solidFill>
                <a:latin typeface="+mn-ea"/>
              </a:rPr>
              <a:t>Commit &amp; Push</a:t>
            </a:r>
            <a:endParaRPr kumimoji="1" lang="ja-JP" altLang="en-US" sz="1100" b="1" dirty="0" smtClean="0">
              <a:solidFill>
                <a:srgbClr val="FF0000"/>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10048222" y="5105902"/>
            <a:ext cx="464052" cy="491965"/>
          </a:xfrm>
          <a:prstGeom prst="rect">
            <a:avLst/>
          </a:prstGeom>
        </p:spPr>
      </p:pic>
      <p:pic>
        <p:nvPicPr>
          <p:cNvPr id="55"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p:cNvPicPr>
            <a:picLocks noChangeAspect="1"/>
          </p:cNvPicPr>
          <p:nvPr/>
        </p:nvPicPr>
        <p:blipFill>
          <a:blip r:embed="rId5"/>
          <a:stretch>
            <a:fillRect/>
          </a:stretch>
        </p:blipFill>
        <p:spPr>
          <a:xfrm>
            <a:off x="7738656" y="5113640"/>
            <a:ext cx="464052" cy="491965"/>
          </a:xfrm>
          <a:prstGeom prst="rect">
            <a:avLst/>
          </a:prstGeom>
        </p:spPr>
      </p:pic>
      <p:sp>
        <p:nvSpPr>
          <p:cNvPr id="62" name="直方体 61"/>
          <p:cNvSpPr/>
          <p:nvPr/>
        </p:nvSpPr>
        <p:spPr bwMode="auto">
          <a:xfrm>
            <a:off x="9613423" y="399785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3" name="図 62"/>
          <p:cNvPicPr>
            <a:picLocks noChangeAspect="1"/>
          </p:cNvPicPr>
          <p:nvPr/>
        </p:nvPicPr>
        <p:blipFill>
          <a:blip r:embed="rId5"/>
          <a:stretch>
            <a:fillRect/>
          </a:stretch>
        </p:blipFill>
        <p:spPr>
          <a:xfrm>
            <a:off x="10057653" y="4173768"/>
            <a:ext cx="464052" cy="491965"/>
          </a:xfrm>
          <a:prstGeom prst="rect">
            <a:avLst/>
          </a:prstGeom>
        </p:spPr>
      </p:pic>
      <p:sp>
        <p:nvSpPr>
          <p:cNvPr id="64" name="直方体 63"/>
          <p:cNvSpPr/>
          <p:nvPr/>
        </p:nvSpPr>
        <p:spPr bwMode="auto">
          <a:xfrm>
            <a:off x="9625692" y="3061482"/>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8" name="図 67"/>
          <p:cNvPicPr>
            <a:picLocks noChangeAspect="1"/>
          </p:cNvPicPr>
          <p:nvPr/>
        </p:nvPicPr>
        <p:blipFill>
          <a:blip r:embed="rId5"/>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UI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spTree>
    <p:extLst>
      <p:ext uri="{BB962C8B-B14F-4D97-AF65-F5344CB8AC3E}">
        <p14:creationId xmlns:p14="http://schemas.microsoft.com/office/powerpoint/2010/main" val="414887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smtClean="0"/>
              <a:t>4.4 Manifest</a:t>
            </a:r>
            <a:r>
              <a:rPr kumimoji="1" lang="ja-JP" altLang="en-US" b="1" dirty="0" smtClean="0"/>
              <a:t>テンプレートファイル</a:t>
            </a:r>
            <a:r>
              <a:rPr lang="ja-JP" altLang="en-US" b="1" dirty="0" smtClean="0"/>
              <a:t>について</a:t>
            </a:r>
            <a:endParaRPr kumimoji="1" lang="ja-JP" altLang="en-US" b="1" dirty="0"/>
          </a:p>
        </p:txBody>
      </p:sp>
      <p:sp>
        <p:nvSpPr>
          <p:cNvPr id="3" name="コンテンツ プレースホルダー 2"/>
          <p:cNvSpPr>
            <a:spLocks noGrp="1"/>
          </p:cNvSpPr>
          <p:nvPr>
            <p:ph sz="quarter" idx="10"/>
          </p:nvPr>
        </p:nvSpPr>
        <p:spPr/>
        <p:txBody>
          <a:bodyPr/>
          <a:lstStyle/>
          <a:p>
            <a:r>
              <a:rPr kumimoji="1" lang="en-US" altLang="ja-JP" dirty="0" smtClean="0"/>
              <a:t>Manifest</a:t>
            </a:r>
            <a:r>
              <a:rPr kumimoji="1" lang="ja-JP" altLang="en-US" dirty="0" smtClean="0"/>
              <a:t>テンプレートファイル</a:t>
            </a:r>
            <a:endParaRPr kumimoji="1" lang="en-US" altLang="ja-JP" dirty="0" smtClean="0"/>
          </a:p>
          <a:p>
            <a:pPr marL="0" indent="0">
              <a:buNone/>
            </a:pPr>
            <a:r>
              <a:rPr lang="ja-JP" altLang="en-US" dirty="0" smtClean="0"/>
              <a:t>　</a:t>
            </a:r>
            <a:r>
              <a:rPr lang="ja-JP" altLang="en-US" sz="1800" dirty="0" smtClean="0"/>
              <a:t>サンプルアプリケーションの</a:t>
            </a:r>
            <a:r>
              <a:rPr lang="en-US" altLang="ja-JP" sz="1800" dirty="0" smtClean="0"/>
              <a:t>Manifest</a:t>
            </a:r>
            <a:r>
              <a:rPr lang="ja-JP" altLang="en-US" sz="1800" dirty="0" smtClean="0"/>
              <a:t>テンプレートファイルは、</a:t>
            </a:r>
            <a:r>
              <a:rPr lang="en-US" altLang="ja-JP" sz="1800" dirty="0" smtClean="0"/>
              <a:t>UI</a:t>
            </a:r>
            <a:r>
              <a:rPr lang="ja-JP" altLang="en-US" sz="1800" dirty="0" smtClean="0"/>
              <a:t>と</a:t>
            </a:r>
            <a:r>
              <a:rPr lang="en-US" altLang="ja-JP" sz="1800" dirty="0" smtClean="0"/>
              <a:t>API</a:t>
            </a:r>
            <a:r>
              <a:rPr lang="ja-JP" altLang="en-US" sz="1800" dirty="0" smtClean="0"/>
              <a:t>用の</a:t>
            </a:r>
            <a:r>
              <a:rPr lang="en-US" altLang="ja-JP" sz="1800" dirty="0" smtClean="0"/>
              <a:t>2</a:t>
            </a:r>
            <a:r>
              <a:rPr lang="ja-JP" altLang="en-US" sz="1800" dirty="0" smtClean="0"/>
              <a:t>つが用意されて</a:t>
            </a:r>
            <a:r>
              <a:rPr lang="ja-JP" altLang="en-US" sz="1800" dirty="0"/>
              <a:t>い</a:t>
            </a:r>
            <a:r>
              <a:rPr lang="ja-JP" altLang="en-US" sz="1800" dirty="0" smtClean="0"/>
              <a:t>ます。</a:t>
            </a:r>
            <a:endParaRPr lang="en-US" altLang="ja-JP" sz="1800" dirty="0" smtClean="0"/>
          </a:p>
          <a:p>
            <a:pPr marL="0" indent="0">
              <a:buNone/>
            </a:pPr>
            <a:r>
              <a:rPr lang="ja-JP" altLang="en-US" sz="1800" dirty="0" smtClean="0"/>
              <a:t>　環境一致を考慮した上での可変部分を変数化したテンプレート形式となっています。</a:t>
            </a:r>
            <a:endParaRPr lang="en-US" altLang="ja-JP" sz="1800" dirty="0" smtClean="0"/>
          </a:p>
        </p:txBody>
      </p:sp>
      <p:sp>
        <p:nvSpPr>
          <p:cNvPr id="5" name="正方形/長方形 4"/>
          <p:cNvSpPr/>
          <p:nvPr/>
        </p:nvSpPr>
        <p:spPr bwMode="auto">
          <a:xfrm>
            <a:off x="1955540" y="2847259"/>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smtClean="0">
                <a:latin typeface="+mn-ea"/>
              </a:rPr>
              <a:t>ui-app.yaml</a:t>
            </a:r>
            <a:endParaRPr kumimoji="1" lang="ja-JP" altLang="en-US" b="1" dirty="0" smtClean="0">
              <a:latin typeface="+mn-ea"/>
            </a:endParaRPr>
          </a:p>
        </p:txBody>
      </p:sp>
      <p:sp>
        <p:nvSpPr>
          <p:cNvPr id="6" name="正方形/長方形 5"/>
          <p:cNvSpPr/>
          <p:nvPr/>
        </p:nvSpPr>
        <p:spPr bwMode="auto">
          <a:xfrm>
            <a:off x="1955540" y="4042618"/>
            <a:ext cx="1872208" cy="1080120"/>
          </a:xfrm>
          <a:prstGeom prst="rect">
            <a:avLst/>
          </a:prstGeom>
          <a:noFill/>
          <a:ln w="28575">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api</a:t>
            </a:r>
            <a:r>
              <a:rPr lang="en-US" altLang="ja-JP" b="1" dirty="0" err="1" smtClean="0">
                <a:latin typeface="+mn-ea"/>
              </a:rPr>
              <a:t>-app.yaml</a:t>
            </a:r>
            <a:endParaRPr kumimoji="1" lang="ja-JP" altLang="en-US" b="1" dirty="0" smtClean="0">
              <a:latin typeface="+mn-ea"/>
            </a:endParaRPr>
          </a:p>
        </p:txBody>
      </p:sp>
      <p:sp>
        <p:nvSpPr>
          <p:cNvPr id="7" name="角丸四角形 6"/>
          <p:cNvSpPr/>
          <p:nvPr/>
        </p:nvSpPr>
        <p:spPr bwMode="auto">
          <a:xfrm>
            <a:off x="1559496" y="2534988"/>
            <a:ext cx="2664296" cy="273630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1727617" y="2204864"/>
            <a:ext cx="2328053" cy="584775"/>
          </a:xfrm>
          <a:prstGeom prst="rect">
            <a:avLst/>
          </a:prstGeom>
          <a:solidFill>
            <a:schemeClr val="bg1"/>
          </a:solidFill>
        </p:spPr>
        <p:txBody>
          <a:bodyPr wrap="square" rtlCol="0">
            <a:spAutoFit/>
          </a:bodyPr>
          <a:lstStyle/>
          <a:p>
            <a:r>
              <a:rPr kumimoji="1" lang="en-US" altLang="ja-JP" sz="1600" b="1" dirty="0" smtClean="0">
                <a:solidFill>
                  <a:srgbClr val="C00000"/>
                </a:solidFill>
                <a:effectLst>
                  <a:glow rad="127000">
                    <a:schemeClr val="bg1"/>
                  </a:glow>
                </a:effectLst>
              </a:rPr>
              <a:t>Manifest</a:t>
            </a:r>
            <a:r>
              <a:rPr kumimoji="1" lang="ja-JP" altLang="en-US" sz="1600" b="1" dirty="0" smtClean="0">
                <a:solidFill>
                  <a:srgbClr val="C00000"/>
                </a:solidFill>
                <a:effectLst>
                  <a:glow rad="127000">
                    <a:schemeClr val="bg1"/>
                  </a:glow>
                </a:effectLst>
              </a:rPr>
              <a:t>テンプレート</a:t>
            </a:r>
            <a:endParaRPr kumimoji="1" lang="en-US" altLang="ja-JP" sz="1600" b="1" dirty="0" smtClean="0">
              <a:solidFill>
                <a:srgbClr val="C00000"/>
              </a:solidFill>
              <a:effectLst>
                <a:glow rad="127000">
                  <a:schemeClr val="bg1"/>
                </a:glow>
              </a:effectLst>
            </a:endParaRPr>
          </a:p>
          <a:p>
            <a:r>
              <a:rPr lang="ja-JP" altLang="en-US" sz="1600" b="1" dirty="0">
                <a:solidFill>
                  <a:srgbClr val="C00000"/>
                </a:solidFill>
                <a:effectLst>
                  <a:glow rad="127000">
                    <a:schemeClr val="bg1"/>
                  </a:glow>
                </a:effectLst>
              </a:rPr>
              <a:t>ファイル</a:t>
            </a:r>
            <a:endParaRPr kumimoji="1" lang="en-US" altLang="ja-JP" sz="1600" b="1" dirty="0" smtClean="0">
              <a:solidFill>
                <a:srgbClr val="C00000"/>
              </a:solidFill>
              <a:effectLst>
                <a:glow rad="127000">
                  <a:schemeClr val="bg1"/>
                </a:glow>
              </a:effectLst>
            </a:endParaRPr>
          </a:p>
        </p:txBody>
      </p:sp>
      <p:sp>
        <p:nvSpPr>
          <p:cNvPr id="9" name="角丸四角形吹き出し 8"/>
          <p:cNvSpPr/>
          <p:nvPr/>
        </p:nvSpPr>
        <p:spPr bwMode="auto">
          <a:xfrm>
            <a:off x="5159896" y="2300064"/>
            <a:ext cx="6120680" cy="2264250"/>
          </a:xfrm>
          <a:prstGeom prst="wedgeRoundRectCallout">
            <a:avLst>
              <a:gd name="adj1" fmla="val -68510"/>
              <a:gd name="adj2" fmla="val -795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en-US" altLang="ja-JP" sz="1600" dirty="0" smtClean="0">
                <a:solidFill>
                  <a:srgbClr val="FF0000"/>
                </a:solidFill>
                <a:latin typeface="+mn-ea"/>
              </a:rPr>
              <a:t>Manifest</a:t>
            </a:r>
            <a:r>
              <a:rPr lang="ja-JP" altLang="en-US" sz="1600" dirty="0" smtClean="0">
                <a:solidFill>
                  <a:srgbClr val="FF0000"/>
                </a:solidFill>
                <a:latin typeface="+mn-ea"/>
              </a:rPr>
              <a:t>パラメータで編集する項目は次の</a:t>
            </a:r>
            <a:r>
              <a:rPr lang="en-US" altLang="ja-JP" sz="1600" dirty="0" smtClean="0">
                <a:solidFill>
                  <a:srgbClr val="FF0000"/>
                </a:solidFill>
                <a:latin typeface="+mn-ea"/>
              </a:rPr>
              <a:t>5</a:t>
            </a:r>
            <a:r>
              <a:rPr lang="ja-JP" altLang="en-US" sz="1600" dirty="0" smtClean="0">
                <a:solidFill>
                  <a:srgbClr val="FF0000"/>
                </a:solidFill>
                <a:latin typeface="+mn-ea"/>
              </a:rPr>
              <a:t>項目となります</a:t>
            </a:r>
            <a:endParaRPr lang="en-US" altLang="ja-JP" sz="1600" dirty="0" smtClean="0">
              <a:solidFill>
                <a:srgbClr val="FF0000"/>
              </a:solidFill>
              <a:latin typeface="+mn-ea"/>
            </a:endParaRPr>
          </a:p>
          <a:p>
            <a:endParaRPr lang="en-US" altLang="ja-JP" sz="1600" dirty="0">
              <a:solidFill>
                <a:srgbClr val="FF0000"/>
              </a:solidFill>
              <a:latin typeface="+mn-ea"/>
            </a:endParaRPr>
          </a:p>
          <a:p>
            <a:r>
              <a:rPr lang="ja-JP" altLang="en-US" sz="1600" dirty="0" smtClean="0">
                <a:solidFill>
                  <a:srgbClr val="FF0000"/>
                </a:solidFill>
                <a:latin typeface="+mn-ea"/>
              </a:rPr>
              <a:t>１．</a:t>
            </a:r>
            <a:r>
              <a:rPr lang="en-US" altLang="ja-JP" sz="1600" dirty="0">
                <a:solidFill>
                  <a:srgbClr val="FF0000"/>
                </a:solidFill>
                <a:latin typeface="+mn-ea"/>
              </a:rPr>
              <a:t> </a:t>
            </a:r>
            <a:r>
              <a:rPr lang="en-US" altLang="ja-JP" sz="1600" dirty="0" smtClean="0">
                <a:solidFill>
                  <a:srgbClr val="FF0000"/>
                </a:solidFill>
                <a:latin typeface="+mn-ea"/>
              </a:rPr>
              <a:t>param01	…</a:t>
            </a:r>
            <a:r>
              <a:rPr lang="ja-JP" altLang="en-US" sz="1600" dirty="0" smtClean="0">
                <a:solidFill>
                  <a:srgbClr val="FF0000"/>
                </a:solidFill>
                <a:latin typeface="+mn-ea"/>
              </a:rPr>
              <a:t>　レプリカ数</a:t>
            </a:r>
            <a:endParaRPr lang="en-US" altLang="ja-JP" sz="1600" dirty="0" smtClean="0">
              <a:solidFill>
                <a:srgbClr val="FF0000"/>
              </a:solidFill>
              <a:latin typeface="+mn-ea"/>
            </a:endParaRPr>
          </a:p>
          <a:p>
            <a:r>
              <a:rPr lang="ja-JP" altLang="en-US" sz="1600" dirty="0" smtClean="0">
                <a:solidFill>
                  <a:srgbClr val="FF0000"/>
                </a:solidFill>
                <a:latin typeface="+mn-ea"/>
              </a:rPr>
              <a:t>２．</a:t>
            </a:r>
            <a:r>
              <a:rPr lang="en-US" altLang="ja-JP" sz="1600" dirty="0">
                <a:solidFill>
                  <a:srgbClr val="FF0000"/>
                </a:solidFill>
                <a:latin typeface="+mn-ea"/>
              </a:rPr>
              <a:t> </a:t>
            </a:r>
            <a:r>
              <a:rPr lang="en-US" altLang="ja-JP" sz="1600" dirty="0" smtClean="0">
                <a:solidFill>
                  <a:srgbClr val="FF0000"/>
                </a:solidFill>
                <a:latin typeface="+mn-ea"/>
              </a:rPr>
              <a:t>image	…</a:t>
            </a:r>
            <a:r>
              <a:rPr lang="ja-JP" altLang="en-US" sz="1600" dirty="0" smtClean="0">
                <a:solidFill>
                  <a:srgbClr val="FF0000"/>
                </a:solidFill>
                <a:latin typeface="+mn-ea"/>
              </a:rPr>
              <a:t>　イメージ</a:t>
            </a:r>
            <a:r>
              <a:rPr lang="en-US" altLang="ja-JP" sz="1600" dirty="0" smtClean="0">
                <a:solidFill>
                  <a:srgbClr val="FF0000"/>
                </a:solidFill>
                <a:latin typeface="+mn-ea"/>
              </a:rPr>
              <a:t>URL</a:t>
            </a:r>
          </a:p>
          <a:p>
            <a:r>
              <a:rPr lang="ja-JP" altLang="en-US" sz="1600" dirty="0" smtClean="0">
                <a:solidFill>
                  <a:srgbClr val="FF0000"/>
                </a:solidFill>
                <a:latin typeface="+mn-ea"/>
              </a:rPr>
              <a:t>３．</a:t>
            </a:r>
            <a:r>
              <a:rPr lang="en-US" altLang="ja-JP" sz="1600" dirty="0">
                <a:solidFill>
                  <a:srgbClr val="FF0000"/>
                </a:solidFill>
                <a:latin typeface="+mn-ea"/>
              </a:rPr>
              <a:t> </a:t>
            </a:r>
            <a:r>
              <a:rPr lang="en-US" altLang="ja-JP" sz="1600" dirty="0" err="1" smtClean="0">
                <a:solidFill>
                  <a:srgbClr val="FF0000"/>
                </a:solidFill>
                <a:latin typeface="+mn-ea"/>
              </a:rPr>
              <a:t>image_tag</a:t>
            </a:r>
            <a:r>
              <a:rPr lang="en-US" altLang="ja-JP" sz="1600" dirty="0" smtClean="0">
                <a:solidFill>
                  <a:srgbClr val="FF0000"/>
                </a:solidFill>
                <a:latin typeface="+mn-ea"/>
              </a:rPr>
              <a:t>	…</a:t>
            </a:r>
            <a:r>
              <a:rPr lang="ja-JP" altLang="en-US" sz="1600" dirty="0" smtClean="0">
                <a:solidFill>
                  <a:srgbClr val="FF0000"/>
                </a:solidFill>
                <a:latin typeface="+mn-ea"/>
              </a:rPr>
              <a:t>　イメージ</a:t>
            </a:r>
            <a:r>
              <a:rPr lang="en-US" altLang="ja-JP" sz="1600" dirty="0" smtClean="0">
                <a:solidFill>
                  <a:srgbClr val="FF0000"/>
                </a:solidFill>
                <a:latin typeface="+mn-ea"/>
              </a:rPr>
              <a:t>tag</a:t>
            </a:r>
          </a:p>
          <a:p>
            <a:r>
              <a:rPr lang="ja-JP" altLang="en-US" sz="1600" dirty="0" smtClean="0">
                <a:solidFill>
                  <a:srgbClr val="FF0000"/>
                </a:solidFill>
                <a:latin typeface="+mn-ea"/>
              </a:rPr>
              <a:t>４．</a:t>
            </a:r>
            <a:r>
              <a:rPr lang="en-US" altLang="ja-JP" sz="1600" dirty="0">
                <a:solidFill>
                  <a:srgbClr val="FF0000"/>
                </a:solidFill>
                <a:latin typeface="+mn-ea"/>
              </a:rPr>
              <a:t> </a:t>
            </a:r>
            <a:r>
              <a:rPr lang="en-US" altLang="ja-JP" sz="1600" dirty="0" smtClean="0">
                <a:solidFill>
                  <a:srgbClr val="FF0000"/>
                </a:solidFill>
                <a:latin typeface="+mn-ea"/>
              </a:rPr>
              <a:t>param02	…   </a:t>
            </a:r>
            <a:r>
              <a:rPr lang="ja-JP" altLang="en-US" sz="1600" dirty="0" smtClean="0">
                <a:solidFill>
                  <a:srgbClr val="FF0000"/>
                </a:solidFill>
                <a:latin typeface="+mn-ea"/>
              </a:rPr>
              <a:t>アクティブ面のポート番号</a:t>
            </a:r>
            <a:endParaRPr lang="en-US" altLang="ja-JP" sz="1600" dirty="0" smtClean="0">
              <a:solidFill>
                <a:srgbClr val="FF0000"/>
              </a:solidFill>
              <a:latin typeface="+mn-ea"/>
            </a:endParaRPr>
          </a:p>
          <a:p>
            <a:r>
              <a:rPr lang="ja-JP" altLang="en-US" sz="1600" dirty="0" smtClean="0">
                <a:solidFill>
                  <a:srgbClr val="FF0000"/>
                </a:solidFill>
                <a:latin typeface="+mn-ea"/>
              </a:rPr>
              <a:t>５．</a:t>
            </a:r>
            <a:r>
              <a:rPr lang="en-US" altLang="ja-JP" sz="1600" dirty="0">
                <a:solidFill>
                  <a:srgbClr val="FF0000"/>
                </a:solidFill>
                <a:latin typeface="+mn-ea"/>
              </a:rPr>
              <a:t> </a:t>
            </a:r>
            <a:r>
              <a:rPr lang="en-US" altLang="ja-JP" sz="1600" dirty="0" smtClean="0">
                <a:solidFill>
                  <a:srgbClr val="FF0000"/>
                </a:solidFill>
                <a:latin typeface="+mn-ea"/>
              </a:rPr>
              <a:t>param03	…</a:t>
            </a:r>
            <a:r>
              <a:rPr lang="ja-JP" altLang="en-US" sz="1600" dirty="0" smtClean="0">
                <a:solidFill>
                  <a:srgbClr val="FF0000"/>
                </a:solidFill>
                <a:latin typeface="+mn-ea"/>
              </a:rPr>
              <a:t>   プレビュー面のポート番号</a:t>
            </a:r>
            <a:endParaRPr lang="en-US" altLang="ja-JP" sz="1600" dirty="0" smtClean="0">
              <a:solidFill>
                <a:srgbClr val="FF0000"/>
              </a:solidFill>
              <a:latin typeface="+mn-ea"/>
            </a:endParaRPr>
          </a:p>
        </p:txBody>
      </p:sp>
      <p:sp>
        <p:nvSpPr>
          <p:cNvPr id="10" name="テキスト ボックス 9"/>
          <p:cNvSpPr txBox="1"/>
          <p:nvPr/>
        </p:nvSpPr>
        <p:spPr>
          <a:xfrm>
            <a:off x="3215680" y="5622191"/>
            <a:ext cx="662473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手順を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実行してみましょう</a:t>
            </a: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231904" y="4610077"/>
            <a:ext cx="6167787" cy="253916"/>
          </a:xfrm>
          <a:prstGeom prst="rect">
            <a:avLst/>
          </a:prstGeom>
          <a:noFill/>
        </p:spPr>
        <p:txBody>
          <a:bodyPr wrap="square" rtlCol="0">
            <a:spAutoFit/>
          </a:bodyPr>
          <a:lstStyle/>
          <a:p>
            <a:r>
              <a:rPr kumimoji="1" lang="en-US" altLang="ja-JP" sz="1050" dirty="0" smtClean="0"/>
              <a:t>※</a:t>
            </a:r>
            <a:r>
              <a:rPr kumimoji="1" lang="ja-JP" altLang="en-US" sz="1050" dirty="0" smtClean="0"/>
              <a:t>変数名は、</a:t>
            </a:r>
            <a:r>
              <a:rPr lang="en-US" altLang="ja-JP" sz="1050" dirty="0" smtClean="0"/>
              <a:t>image</a:t>
            </a:r>
            <a:r>
              <a:rPr lang="ja-JP" altLang="en-US" sz="1050" dirty="0" err="1" smtClean="0"/>
              <a:t>、</a:t>
            </a:r>
            <a:r>
              <a:rPr lang="en-US" altLang="ja-JP" sz="1050" dirty="0" err="1" smtClean="0"/>
              <a:t>image_tag</a:t>
            </a:r>
            <a:r>
              <a:rPr lang="ja-JP" altLang="en-US" sz="1050" dirty="0" err="1" smtClean="0"/>
              <a:t>、</a:t>
            </a:r>
            <a:r>
              <a:rPr lang="en-US" altLang="ja-JP" sz="1050" dirty="0" smtClean="0"/>
              <a:t>param01~param20</a:t>
            </a:r>
            <a:r>
              <a:rPr lang="ja-JP" altLang="en-US" sz="1050" dirty="0" smtClean="0"/>
              <a:t>で設定できます。</a:t>
            </a:r>
            <a:endParaRPr kumimoji="1" lang="ja-JP" altLang="en-US" sz="1050" dirty="0"/>
          </a:p>
        </p:txBody>
      </p:sp>
    </p:spTree>
    <p:extLst>
      <p:ext uri="{BB962C8B-B14F-4D97-AF65-F5344CB8AC3E}">
        <p14:creationId xmlns:p14="http://schemas.microsoft.com/office/powerpoint/2010/main" val="243023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smtClean="0"/>
              <a:t>1</a:t>
            </a:r>
            <a:r>
              <a:rPr lang="ja-JP" altLang="en-US" b="1" dirty="0" smtClean="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282085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1</a:t>
            </a:r>
            <a:r>
              <a:rPr lang="ja-JP" altLang="en-US" dirty="0"/>
              <a:t>回目</a:t>
            </a:r>
            <a:r>
              <a:rPr lang="ja-JP" altLang="en-US" dirty="0" smtClean="0"/>
              <a:t>の</a:t>
            </a:r>
            <a:r>
              <a:rPr lang="en-US" altLang="ja-JP" dirty="0" smtClean="0"/>
              <a:t>CI/CD</a:t>
            </a:r>
            <a:r>
              <a:rPr lang="ja-JP" altLang="en-US" dirty="0" smtClean="0"/>
              <a:t>ワークフロー手順として、アプリケーションコードの</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結果確認までの手順は以下の通りとなります。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a:t>
            </a:r>
            <a:r>
              <a:rPr lang="en-US" altLang="ja-JP" b="1" dirty="0"/>
              <a:t>1</a:t>
            </a:r>
            <a:r>
              <a:rPr lang="ja-JP" altLang="en-US" b="1" dirty="0"/>
              <a:t>回目の</a:t>
            </a:r>
            <a:r>
              <a:rPr lang="en-US" altLang="ja-JP" b="1" dirty="0"/>
              <a:t>CI/CD</a:t>
            </a:r>
            <a:r>
              <a:rPr lang="ja-JP" altLang="en-US" b="1" dirty="0"/>
              <a:t>ワークフロー</a:t>
            </a:r>
            <a:r>
              <a:rPr lang="ja-JP" altLang="en-US" b="1" dirty="0" smtClean="0"/>
              <a:t>手順</a:t>
            </a:r>
            <a:r>
              <a:rPr lang="en-US" altLang="ja-JP" b="1" dirty="0" smtClean="0"/>
              <a:t>(1/24)</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603992"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603992" y="400240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603992" y="307482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7" name="直方体 46"/>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stretch>
            <a:fillRect/>
          </a:stretch>
        </p:blipFill>
        <p:spPr>
          <a:xfrm>
            <a:off x="7738656" y="5113640"/>
            <a:ext cx="464052" cy="491965"/>
          </a:xfrm>
          <a:prstGeom prst="rect">
            <a:avLst/>
          </a:prstGeom>
        </p:spPr>
      </p:pic>
      <p:pic>
        <p:nvPicPr>
          <p:cNvPr id="74"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p:cNvPicPr>
            <a:picLocks noChangeAspect="1"/>
          </p:cNvPicPr>
          <p:nvPr/>
        </p:nvPicPr>
        <p:blipFill>
          <a:blip r:embed="rId5">
            <a:grayscl/>
          </a:blip>
          <a:stretch>
            <a:fillRect/>
          </a:stretch>
        </p:blipFill>
        <p:spPr>
          <a:xfrm>
            <a:off x="10048222" y="5105902"/>
            <a:ext cx="464052" cy="491965"/>
          </a:xfrm>
          <a:prstGeom prst="rect">
            <a:avLst/>
          </a:prstGeom>
        </p:spPr>
      </p:pic>
      <p:pic>
        <p:nvPicPr>
          <p:cNvPr id="76" name="図 75"/>
          <p:cNvPicPr>
            <a:picLocks noChangeAspect="1"/>
          </p:cNvPicPr>
          <p:nvPr/>
        </p:nvPicPr>
        <p:blipFill>
          <a:blip r:embed="rId5">
            <a:grayscl/>
          </a:blip>
          <a:stretch>
            <a:fillRect/>
          </a:stretch>
        </p:blipFill>
        <p:spPr>
          <a:xfrm>
            <a:off x="10057653" y="4173768"/>
            <a:ext cx="464052" cy="491965"/>
          </a:xfrm>
          <a:prstGeom prst="rect">
            <a:avLst/>
          </a:prstGeom>
        </p:spPr>
      </p:pic>
      <p:pic>
        <p:nvPicPr>
          <p:cNvPr id="78" name="図 77"/>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256101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ja-JP" altLang="en-US" dirty="0"/>
              <a:t>アプリケーションコード </a:t>
            </a:r>
            <a:r>
              <a:rPr lang="en-US" altLang="ja-JP" dirty="0"/>
              <a:t>Commit &amp; </a:t>
            </a:r>
            <a:r>
              <a:rPr lang="en-US" altLang="ja-JP" dirty="0" smtClean="0"/>
              <a:t>Push</a:t>
            </a:r>
          </a:p>
          <a:p>
            <a:pPr marL="0" indent="0">
              <a:buNone/>
            </a:pPr>
            <a:r>
              <a:rPr lang="ja-JP" altLang="en-US" dirty="0" smtClean="0"/>
              <a:t>　</a:t>
            </a:r>
            <a:r>
              <a:rPr lang="ja-JP" altLang="en-US" sz="1600" dirty="0" smtClean="0"/>
              <a:t>初回デプロイするコンテナイメージを作るため</a:t>
            </a:r>
            <a:r>
              <a:rPr lang="en-US" altLang="ja-JP" sz="1600" dirty="0" smtClean="0"/>
              <a:t>CI</a:t>
            </a:r>
            <a:r>
              <a:rPr lang="ja-JP" altLang="en-US" sz="1600" dirty="0" smtClean="0"/>
              <a:t>パイプラインを実行します。</a:t>
            </a:r>
            <a:endParaRPr lang="en-US" altLang="ja-JP" sz="1600" dirty="0" smtClean="0"/>
          </a:p>
          <a:p>
            <a:pPr marL="0" indent="0">
              <a:buNone/>
            </a:pPr>
            <a:endParaRPr lang="en-US" altLang="ja-JP" sz="1600" dirty="0" smtClean="0"/>
          </a:p>
          <a:p>
            <a:pPr lvl="1"/>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したアプリケーションコード用リポジトリで</a:t>
            </a:r>
            <a:endParaRPr lang="en-US" altLang="ja-JP" dirty="0" smtClean="0"/>
          </a:p>
          <a:p>
            <a:pPr marL="180000" lvl="1" indent="0">
              <a:buNone/>
            </a:pPr>
            <a:r>
              <a:rPr lang="ja-JP" altLang="en-US" dirty="0"/>
              <a:t>　</a:t>
            </a:r>
            <a:r>
              <a:rPr lang="en-US" altLang="ja-JP" dirty="0"/>
              <a:t>C</a:t>
            </a:r>
            <a:r>
              <a:rPr lang="en-US" altLang="ja-JP" dirty="0" smtClean="0"/>
              <a:t>ommit &amp; Push</a:t>
            </a:r>
            <a:r>
              <a:rPr lang="ja-JP" altLang="en-US" dirty="0" smtClean="0"/>
              <a:t>します</a:t>
            </a:r>
            <a:endParaRPr lang="en-US" altLang="ja-JP" dirty="0" smtClean="0"/>
          </a:p>
          <a:p>
            <a:pPr marL="180000" lvl="1" indent="0">
              <a:buNone/>
            </a:pPr>
            <a:r>
              <a:rPr lang="ja-JP" altLang="en-US" dirty="0" smtClean="0"/>
              <a:t>　例</a:t>
            </a:r>
            <a:r>
              <a:rPr lang="ja-JP" altLang="en-US" dirty="0"/>
              <a:t>としてコマンドプロンプトでは、以下の通りとなります。 </a:t>
            </a:r>
            <a:endParaRPr lang="en-US" altLang="ja-JP" dirty="0" smtClean="0"/>
          </a:p>
          <a:p>
            <a:pPr marL="180000" lvl="1" indent="0">
              <a:buNone/>
            </a:pPr>
            <a:endParaRPr lang="en-US" altLang="ja-JP" sz="1800" dirty="0" smtClean="0"/>
          </a:p>
          <a:p>
            <a:pPr marL="180000" lvl="1" indent="0">
              <a:buNone/>
            </a:pPr>
            <a:endParaRPr lang="en-US" altLang="ja-JP" sz="1800" dirty="0"/>
          </a:p>
          <a:p>
            <a:pPr marL="180000" lvl="1" indent="0">
              <a:buNone/>
            </a:pPr>
            <a:endParaRPr lang="en-US" altLang="ja-JP" sz="1800" dirty="0" smtClean="0"/>
          </a:p>
          <a:p>
            <a:pPr marL="180000" lvl="1" indent="0">
              <a:buNone/>
            </a:pPr>
            <a:endParaRPr lang="en-US" altLang="ja-JP" sz="1800" dirty="0" smtClean="0"/>
          </a:p>
          <a:p>
            <a:pPr marL="180000" lvl="1" indent="0">
              <a:buNone/>
            </a:pPr>
            <a:endParaRPr lang="en-US" altLang="ja-JP" sz="1800" dirty="0" smtClean="0"/>
          </a:p>
          <a:p>
            <a:pPr marL="180000" lvl="1" indent="0">
              <a:buNone/>
            </a:pPr>
            <a:endParaRPr lang="en-US" altLang="ja-JP" sz="1800" dirty="0" smtClean="0"/>
          </a:p>
          <a:p>
            <a:pPr marL="180000" lvl="1" indent="0">
              <a:buNone/>
            </a:pPr>
            <a:r>
              <a:rPr lang="ja-JP" altLang="en-US" dirty="0"/>
              <a:t>　</a:t>
            </a:r>
            <a:r>
              <a:rPr lang="en-US" altLang="ja-JP" dirty="0" smtClean="0"/>
              <a:t>Push</a:t>
            </a:r>
            <a:r>
              <a:rPr lang="ja-JP" altLang="en-US" dirty="0" err="1" smtClean="0"/>
              <a:t>が</a:t>
            </a:r>
            <a:r>
              <a:rPr lang="ja-JP" altLang="en-US" dirty="0" err="1"/>
              <a:t>完</a:t>
            </a:r>
            <a:r>
              <a:rPr lang="ja-JP" altLang="en-US" dirty="0"/>
              <a:t>了</a:t>
            </a:r>
            <a:r>
              <a:rPr lang="ja-JP" altLang="en-US" dirty="0" smtClean="0"/>
              <a:t>すると、パイプライン</a:t>
            </a:r>
            <a:r>
              <a:rPr lang="en-US" altLang="ja-JP" dirty="0" smtClean="0"/>
              <a:t>TEKTON</a:t>
            </a:r>
            <a:r>
              <a:rPr lang="ja-JP" altLang="en-US" dirty="0" smtClean="0"/>
              <a:t>で設定された</a:t>
            </a:r>
            <a:r>
              <a:rPr lang="en-US" altLang="ja-JP" dirty="0" smtClean="0"/>
              <a:t>CI</a:t>
            </a:r>
            <a:r>
              <a:rPr lang="ja-JP" altLang="en-US" dirty="0" smtClean="0"/>
              <a:t>パイプラインが自動的に動き出します。</a:t>
            </a:r>
            <a:endParaRPr lang="en-US" altLang="ja-JP" dirty="0" smtClean="0"/>
          </a:p>
          <a:p>
            <a:pPr marL="180000" lvl="1" indent="0">
              <a:buNone/>
            </a:pPr>
            <a:r>
              <a:rPr lang="ja-JP" altLang="en-US" dirty="0"/>
              <a:t>　</a:t>
            </a:r>
            <a:r>
              <a:rPr lang="en-US" altLang="ja-JP" dirty="0" smtClean="0"/>
              <a:t>CI</a:t>
            </a:r>
            <a:r>
              <a:rPr lang="ja-JP" altLang="en-US" dirty="0" smtClean="0"/>
              <a:t>パイプラインの結果を確認していきましょう。</a:t>
            </a:r>
            <a:endParaRPr lang="en-US" altLang="ja-JP" dirty="0"/>
          </a:p>
          <a:p>
            <a:pPr marL="180000" lvl="1" indent="0">
              <a:buNone/>
            </a:pPr>
            <a:r>
              <a:rPr lang="ja-JP" altLang="en-US" sz="1800" dirty="0"/>
              <a:t>　</a:t>
            </a:r>
            <a:r>
              <a:rPr lang="ja-JP" altLang="en-US" sz="1800" dirty="0" smtClean="0"/>
              <a:t>　</a:t>
            </a:r>
            <a:endParaRPr lang="en-US" altLang="ja-JP" sz="1800" dirty="0" smtClean="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a:t>4.5 1</a:t>
            </a:r>
            <a:r>
              <a:rPr lang="ja-JP" altLang="en-US" b="1" dirty="0"/>
              <a:t>回目の</a:t>
            </a:r>
            <a:r>
              <a:rPr lang="en-US" altLang="ja-JP" b="1" dirty="0"/>
              <a:t>CI/CD</a:t>
            </a:r>
            <a:r>
              <a:rPr lang="ja-JP" altLang="en-US" b="1" dirty="0"/>
              <a:t>ワークフロー手順</a:t>
            </a:r>
            <a:r>
              <a:rPr lang="en-US" altLang="ja-JP" b="1" dirty="0"/>
              <a:t>(2/24)</a:t>
            </a:r>
            <a:endParaRPr kumimoji="1" lang="ja-JP" altLang="en-US" b="1" dirty="0"/>
          </a:p>
        </p:txBody>
      </p:sp>
      <p:graphicFrame>
        <p:nvGraphicFramePr>
          <p:cNvPr id="10" name="表 9"/>
          <p:cNvGraphicFramePr>
            <a:graphicFrameLocks noGrp="1"/>
          </p:cNvGraphicFramePr>
          <p:nvPr>
            <p:extLst>
              <p:ext uri="{D42A27DB-BD31-4B8C-83A1-F6EECF244321}">
                <p14:modId xmlns:p14="http://schemas.microsoft.com/office/powerpoint/2010/main" val="390442347"/>
              </p:ext>
            </p:extLst>
          </p:nvPr>
        </p:nvGraphicFramePr>
        <p:xfrm>
          <a:off x="695400" y="2852936"/>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lang="en-US" altLang="ja-JP" sz="1200" b="0" dirty="0" smtClean="0">
                          <a:solidFill>
                            <a:schemeClr val="bg1"/>
                          </a:solidFill>
                          <a:latin typeface="Consolas" panose="020B0609020204030204" pitchFamily="49" charset="0"/>
                        </a:rPr>
                        <a:t>cd epoch-sample-app</a:t>
                      </a:r>
                    </a:p>
                    <a:p>
                      <a:pPr algn="l"/>
                      <a:r>
                        <a:rPr lang="en-US" altLang="ja-JP" sz="1200" b="0" dirty="0" smtClean="0">
                          <a:solidFill>
                            <a:schemeClr val="bg1"/>
                          </a:solidFill>
                          <a:latin typeface="Consolas" panose="020B0609020204030204" pitchFamily="49" charset="0"/>
                        </a:rPr>
                        <a:t>echo "first build" &gt; dummy.txt</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"first build"</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master</a:t>
                      </a:r>
                    </a:p>
                    <a:p>
                      <a:pPr algn="l"/>
                      <a:endParaRPr kumimoji="1" lang="en-US" altLang="ja-JP" sz="1200" b="0" dirty="0" smtClean="0">
                        <a:solidFill>
                          <a:schemeClr val="bg1"/>
                        </a:solidFill>
                        <a:latin typeface="Consolas" panose="020B0609020204030204" pitchFamily="49" charset="0"/>
                      </a:endParaRPr>
                    </a:p>
                    <a:p>
                      <a:pPr algn="l"/>
                      <a:r>
                        <a:rPr kumimoji="1" lang="en-US" altLang="ja-JP" sz="1200" b="0" dirty="0" smtClean="0">
                          <a:solidFill>
                            <a:schemeClr val="bg1"/>
                          </a:solidFill>
                          <a:latin typeface="Consolas" panose="020B0609020204030204" pitchFamily="49" charset="0"/>
                        </a:rPr>
                        <a:t>Username for 'https://github.com':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ユーザ名を入力</a:t>
                      </a:r>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Password for </a:t>
                      </a:r>
                      <a:r>
                        <a:rPr kumimoji="1" lang="en-US" altLang="ja-JP" sz="1200" b="0" dirty="0" smtClean="0">
                          <a:solidFill>
                            <a:schemeClr val="bg1"/>
                          </a:solidFill>
                          <a:latin typeface="Consolas" panose="020B0609020204030204" pitchFamily="49" charset="0"/>
                        </a:rPr>
                        <a:t>‘https</a:t>
                      </a:r>
                      <a:r>
                        <a:rPr kumimoji="1" lang="en-US" altLang="ja-JP" sz="1200" b="0" dirty="0" smtClean="0">
                          <a:solidFill>
                            <a:schemeClr val="bg1"/>
                          </a:solidFill>
                          <a:latin typeface="Consolas" panose="020B0609020204030204" pitchFamily="49" charset="0"/>
                        </a:rPr>
                        <a:t>://</a:t>
                      </a:r>
                      <a:r>
                        <a:rPr kumimoji="1" lang="en-US" altLang="ja-JP" sz="1200" b="0" dirty="0" smtClean="0">
                          <a:solidFill>
                            <a:schemeClr val="bg1"/>
                          </a:solidFill>
                          <a:latin typeface="Consolas" panose="020B0609020204030204" pitchFamily="49" charset="0"/>
                        </a:rPr>
                        <a:t>xxxxxx@github.com’: </a:t>
                      </a:r>
                      <a:r>
                        <a:rPr kumimoji="1" lang="en-US" altLang="ja-JP" sz="1200" b="0" dirty="0" smtClean="0">
                          <a:solidFill>
                            <a:schemeClr val="bg1"/>
                          </a:solidFill>
                          <a:latin typeface="Consolas" panose="020B0609020204030204" pitchFamily="49" charset="0"/>
                        </a:rPr>
                        <a:t>[</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のトークンを</a:t>
                      </a:r>
                      <a:r>
                        <a:rPr kumimoji="1" lang="ja-JP" altLang="en-US" sz="1200" b="0" dirty="0" smtClean="0">
                          <a:solidFill>
                            <a:schemeClr val="bg1"/>
                          </a:solidFill>
                          <a:latin typeface="Consolas" panose="020B0609020204030204" pitchFamily="49" charset="0"/>
                        </a:rPr>
                        <a:t>入力</a:t>
                      </a:r>
                      <a:r>
                        <a:rPr kumimoji="1" lang="en-US" altLang="ja-JP" sz="1200" b="0" dirty="0" smtClean="0">
                          <a:solidFill>
                            <a:schemeClr val="bg1"/>
                          </a:solidFill>
                          <a:latin typeface="Consolas" panose="020B0609020204030204" pitchFamily="49" charset="0"/>
                        </a:rPr>
                        <a:t>]</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pic>
        <p:nvPicPr>
          <p:cNvPr id="2" name="図 1"/>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9" name="角丸四角形 8"/>
          <p:cNvSpPr/>
          <p:nvPr/>
        </p:nvSpPr>
        <p:spPr bwMode="auto">
          <a:xfrm>
            <a:off x="7680176" y="405973"/>
            <a:ext cx="864096" cy="504056"/>
          </a:xfrm>
          <a:prstGeom prst="roundRect">
            <a:avLst/>
          </a:prstGeom>
          <a:noFill/>
          <a:ln w="38100">
            <a:solidFill>
              <a:srgbClr val="FF0000"/>
            </a:solidFill>
          </a:ln>
          <a:effectLst>
            <a:glow rad="63500">
              <a:schemeClr val="bg1">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12888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1047580" y="1576885"/>
            <a:ext cx="9486866" cy="4823830"/>
          </a:xfrm>
          <a:prstGeom prst="rect">
            <a:avLst/>
          </a:prstGeom>
        </p:spPr>
      </p:pic>
      <p:sp>
        <p:nvSpPr>
          <p:cNvPr id="2" name="正方形/長方形 1"/>
          <p:cNvSpPr/>
          <p:nvPr/>
        </p:nvSpPr>
        <p:spPr bwMode="auto">
          <a:xfrm>
            <a:off x="994291" y="1556740"/>
            <a:ext cx="9543031" cy="4867908"/>
          </a:xfrm>
          <a:custGeom>
            <a:avLst/>
            <a:gdLst>
              <a:gd name="connsiteX0" fmla="*/ 0 w 9486866"/>
              <a:gd name="connsiteY0" fmla="*/ 0 h 936156"/>
              <a:gd name="connsiteX1" fmla="*/ 9486866 w 9486866"/>
              <a:gd name="connsiteY1" fmla="*/ 0 h 936156"/>
              <a:gd name="connsiteX2" fmla="*/ 9486866 w 9486866"/>
              <a:gd name="connsiteY2" fmla="*/ 936156 h 936156"/>
              <a:gd name="connsiteX3" fmla="*/ 0 w 9486866"/>
              <a:gd name="connsiteY3" fmla="*/ 936156 h 936156"/>
              <a:gd name="connsiteX4" fmla="*/ 0 w 9486866"/>
              <a:gd name="connsiteY4" fmla="*/ 0 h 936156"/>
              <a:gd name="connsiteX0" fmla="*/ 0 w 9486866"/>
              <a:gd name="connsiteY0" fmla="*/ 0 h 936156"/>
              <a:gd name="connsiteX1" fmla="*/ 9486866 w 9486866"/>
              <a:gd name="connsiteY1" fmla="*/ 0 h 936156"/>
              <a:gd name="connsiteX2" fmla="*/ 9486866 w 9486866"/>
              <a:gd name="connsiteY2" fmla="*/ 936156 h 936156"/>
              <a:gd name="connsiteX3" fmla="*/ 2750009 w 9486866"/>
              <a:gd name="connsiteY3" fmla="*/ 929285 h 936156"/>
              <a:gd name="connsiteX4" fmla="*/ 0 w 9486866"/>
              <a:gd name="connsiteY4" fmla="*/ 936156 h 936156"/>
              <a:gd name="connsiteX5" fmla="*/ 0 w 9486866"/>
              <a:gd name="connsiteY5" fmla="*/ 0 h 936156"/>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0 w 9486866"/>
              <a:gd name="connsiteY5" fmla="*/ 936156 h 938810"/>
              <a:gd name="connsiteX6" fmla="*/ 0 w 9486866"/>
              <a:gd name="connsiteY6"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0 w 9486866"/>
              <a:gd name="connsiteY6" fmla="*/ 936156 h 938810"/>
              <a:gd name="connsiteX7" fmla="*/ 0 w 9486866"/>
              <a:gd name="connsiteY7" fmla="*/ 0 h 938810"/>
              <a:gd name="connsiteX0" fmla="*/ 0 w 9486866"/>
              <a:gd name="connsiteY0" fmla="*/ 0 h 938810"/>
              <a:gd name="connsiteX1" fmla="*/ 9486866 w 9486866"/>
              <a:gd name="connsiteY1" fmla="*/ 0 h 938810"/>
              <a:gd name="connsiteX2" fmla="*/ 9486866 w 9486866"/>
              <a:gd name="connsiteY2" fmla="*/ 936156 h 938810"/>
              <a:gd name="connsiteX3" fmla="*/ 2750009 w 9486866"/>
              <a:gd name="connsiteY3" fmla="*/ 929285 h 938810"/>
              <a:gd name="connsiteX4" fmla="*/ 2007059 w 9486866"/>
              <a:gd name="connsiteY4" fmla="*/ 938810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50009 w 9486866"/>
              <a:gd name="connsiteY4" fmla="*/ 92928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07059 w 9486866"/>
              <a:gd name="connsiteY6" fmla="*/ 938810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2026109 w 9486866"/>
              <a:gd name="connsiteY6" fmla="*/ 700685 h 938810"/>
              <a:gd name="connsiteX7" fmla="*/ 1673684 w 9486866"/>
              <a:gd name="connsiteY7" fmla="*/ 938810 h 938810"/>
              <a:gd name="connsiteX8" fmla="*/ 0 w 9486866"/>
              <a:gd name="connsiteY8" fmla="*/ 936156 h 938810"/>
              <a:gd name="connsiteX9" fmla="*/ 0 w 9486866"/>
              <a:gd name="connsiteY9"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2007059 w 9486866"/>
              <a:gd name="connsiteY5" fmla="*/ 938810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38810"/>
              <a:gd name="connsiteX1" fmla="*/ 9486866 w 9486866"/>
              <a:gd name="connsiteY1" fmla="*/ 0 h 938810"/>
              <a:gd name="connsiteX2" fmla="*/ 9486866 w 9486866"/>
              <a:gd name="connsiteY2" fmla="*/ 936156 h 938810"/>
              <a:gd name="connsiteX3" fmla="*/ 3092909 w 9486866"/>
              <a:gd name="connsiteY3" fmla="*/ 929285 h 938810"/>
              <a:gd name="connsiteX4" fmla="*/ 2730959 w 9486866"/>
              <a:gd name="connsiteY4" fmla="*/ 643535 h 938810"/>
              <a:gd name="connsiteX5" fmla="*/ 1997534 w 9486866"/>
              <a:gd name="connsiteY5" fmla="*/ 662585 h 938810"/>
              <a:gd name="connsiteX6" fmla="*/ 1673684 w 9486866"/>
              <a:gd name="connsiteY6" fmla="*/ 938810 h 938810"/>
              <a:gd name="connsiteX7" fmla="*/ 0 w 9486866"/>
              <a:gd name="connsiteY7" fmla="*/ 936156 h 938810"/>
              <a:gd name="connsiteX8" fmla="*/ 0 w 9486866"/>
              <a:gd name="connsiteY8" fmla="*/ 0 h 938810"/>
              <a:gd name="connsiteX0" fmla="*/ 0 w 9486866"/>
              <a:gd name="connsiteY0" fmla="*/ 0 h 948335"/>
              <a:gd name="connsiteX1" fmla="*/ 9486866 w 9486866"/>
              <a:gd name="connsiteY1" fmla="*/ 0 h 948335"/>
              <a:gd name="connsiteX2" fmla="*/ 9486866 w 9486866"/>
              <a:gd name="connsiteY2" fmla="*/ 936156 h 948335"/>
              <a:gd name="connsiteX3" fmla="*/ 3092909 w 9486866"/>
              <a:gd name="connsiteY3" fmla="*/ 929285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62585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55211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48335"/>
              <a:gd name="connsiteX1" fmla="*/ 9486866 w 9486866"/>
              <a:gd name="connsiteY1" fmla="*/ 0 h 948335"/>
              <a:gd name="connsiteX2" fmla="*/ 9486866 w 9486866"/>
              <a:gd name="connsiteY2" fmla="*/ 936156 h 948335"/>
              <a:gd name="connsiteX3" fmla="*/ 2730959 w 9486866"/>
              <a:gd name="connsiteY3" fmla="*/ 919760 h 948335"/>
              <a:gd name="connsiteX4" fmla="*/ 2730959 w 9486866"/>
              <a:gd name="connsiteY4" fmla="*/ 643535 h 948335"/>
              <a:gd name="connsiteX5" fmla="*/ 1997534 w 9486866"/>
              <a:gd name="connsiteY5" fmla="*/ 647837 h 948335"/>
              <a:gd name="connsiteX6" fmla="*/ 1978484 w 9486866"/>
              <a:gd name="connsiteY6" fmla="*/ 948335 h 948335"/>
              <a:gd name="connsiteX7" fmla="*/ 0 w 9486866"/>
              <a:gd name="connsiteY7" fmla="*/ 936156 h 948335"/>
              <a:gd name="connsiteX8" fmla="*/ 0 w 9486866"/>
              <a:gd name="connsiteY8" fmla="*/ 0 h 948335"/>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0606 w 9486866"/>
              <a:gd name="connsiteY6" fmla="*/ 963083 h 963083"/>
              <a:gd name="connsiteX7" fmla="*/ 0 w 9486866"/>
              <a:gd name="connsiteY7" fmla="*/ 936156 h 963083"/>
              <a:gd name="connsiteX8" fmla="*/ 0 w 9486866"/>
              <a:gd name="connsiteY8" fmla="*/ 0 h 963083"/>
              <a:gd name="connsiteX0" fmla="*/ 0 w 9486866"/>
              <a:gd name="connsiteY0" fmla="*/ 0 h 963083"/>
              <a:gd name="connsiteX1" fmla="*/ 9486866 w 9486866"/>
              <a:gd name="connsiteY1" fmla="*/ 0 h 963083"/>
              <a:gd name="connsiteX2" fmla="*/ 9486866 w 9486866"/>
              <a:gd name="connsiteY2" fmla="*/ 936156 h 963083"/>
              <a:gd name="connsiteX3" fmla="*/ 2730959 w 9486866"/>
              <a:gd name="connsiteY3" fmla="*/ 919760 h 963083"/>
              <a:gd name="connsiteX4" fmla="*/ 2730959 w 9486866"/>
              <a:gd name="connsiteY4" fmla="*/ 643535 h 963083"/>
              <a:gd name="connsiteX5" fmla="*/ 1997534 w 9486866"/>
              <a:gd name="connsiteY5" fmla="*/ 647837 h 963083"/>
              <a:gd name="connsiteX6" fmla="*/ 2007980 w 9486866"/>
              <a:gd name="connsiteY6" fmla="*/ 963083 h 963083"/>
              <a:gd name="connsiteX7" fmla="*/ 0 w 9486866"/>
              <a:gd name="connsiteY7" fmla="*/ 936156 h 963083"/>
              <a:gd name="connsiteX8" fmla="*/ 0 w 9486866"/>
              <a:gd name="connsiteY8" fmla="*/ 0 h 963083"/>
              <a:gd name="connsiteX0" fmla="*/ 0 w 9486866"/>
              <a:gd name="connsiteY0" fmla="*/ 0 h 940961"/>
              <a:gd name="connsiteX1" fmla="*/ 9486866 w 9486866"/>
              <a:gd name="connsiteY1" fmla="*/ 0 h 940961"/>
              <a:gd name="connsiteX2" fmla="*/ 9486866 w 9486866"/>
              <a:gd name="connsiteY2" fmla="*/ 936156 h 940961"/>
              <a:gd name="connsiteX3" fmla="*/ 2730959 w 9486866"/>
              <a:gd name="connsiteY3" fmla="*/ 919760 h 940961"/>
              <a:gd name="connsiteX4" fmla="*/ 2730959 w 9486866"/>
              <a:gd name="connsiteY4" fmla="*/ 643535 h 940961"/>
              <a:gd name="connsiteX5" fmla="*/ 1997534 w 9486866"/>
              <a:gd name="connsiteY5" fmla="*/ 647837 h 940961"/>
              <a:gd name="connsiteX6" fmla="*/ 1993232 w 9486866"/>
              <a:gd name="connsiteY6" fmla="*/ 940961 h 940961"/>
              <a:gd name="connsiteX7" fmla="*/ 0 w 9486866"/>
              <a:gd name="connsiteY7" fmla="*/ 936156 h 940961"/>
              <a:gd name="connsiteX8" fmla="*/ 0 w 9486866"/>
              <a:gd name="connsiteY8" fmla="*/ 0 h 94096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730959 w 9486866"/>
              <a:gd name="connsiteY4" fmla="*/ 643535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54343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1993232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1997534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45018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0 w 9486866"/>
              <a:gd name="connsiteY7" fmla="*/ 936156 h 946341"/>
              <a:gd name="connsiteX8" fmla="*/ 0 w 9486866"/>
              <a:gd name="connsiteY8" fmla="*/ 0 h 946341"/>
              <a:gd name="connsiteX0" fmla="*/ 0 w 9486866"/>
              <a:gd name="connsiteY0" fmla="*/ 0 h 946341"/>
              <a:gd name="connsiteX1" fmla="*/ 9486866 w 9486866"/>
              <a:gd name="connsiteY1" fmla="*/ 0 h 946341"/>
              <a:gd name="connsiteX2" fmla="*/ 9486866 w 9486866"/>
              <a:gd name="connsiteY2" fmla="*/ 936156 h 946341"/>
              <a:gd name="connsiteX3" fmla="*/ 2966752 w 9486866"/>
              <a:gd name="connsiteY3" fmla="*/ 946341 h 946341"/>
              <a:gd name="connsiteX4" fmla="*/ 2966754 w 9486866"/>
              <a:gd name="connsiteY4" fmla="*/ 648852 h 946341"/>
              <a:gd name="connsiteX5" fmla="*/ 2353292 w 9486866"/>
              <a:gd name="connsiteY5" fmla="*/ 647837 h 946341"/>
              <a:gd name="connsiteX6" fmla="*/ 2353127 w 9486866"/>
              <a:gd name="connsiteY6" fmla="*/ 940961 h 946341"/>
              <a:gd name="connsiteX7" fmla="*/ 777702 w 9486866"/>
              <a:gd name="connsiteY7" fmla="*/ 931279 h 946341"/>
              <a:gd name="connsiteX8" fmla="*/ 0 w 9486866"/>
              <a:gd name="connsiteY8" fmla="*/ 936156 h 946341"/>
              <a:gd name="connsiteX9" fmla="*/ 0 w 9486866"/>
              <a:gd name="connsiteY9" fmla="*/ 0 h 946341"/>
              <a:gd name="connsiteX0" fmla="*/ 0 w 9486866"/>
              <a:gd name="connsiteY0" fmla="*/ 0 h 2733351"/>
              <a:gd name="connsiteX1" fmla="*/ 9486866 w 9486866"/>
              <a:gd name="connsiteY1" fmla="*/ 0 h 2733351"/>
              <a:gd name="connsiteX2" fmla="*/ 9486866 w 9486866"/>
              <a:gd name="connsiteY2" fmla="*/ 936156 h 2733351"/>
              <a:gd name="connsiteX3" fmla="*/ 2966752 w 9486866"/>
              <a:gd name="connsiteY3" fmla="*/ 946341 h 2733351"/>
              <a:gd name="connsiteX4" fmla="*/ 2966754 w 9486866"/>
              <a:gd name="connsiteY4" fmla="*/ 648852 h 2733351"/>
              <a:gd name="connsiteX5" fmla="*/ 2353292 w 9486866"/>
              <a:gd name="connsiteY5" fmla="*/ 647837 h 2733351"/>
              <a:gd name="connsiteX6" fmla="*/ 2353127 w 9486866"/>
              <a:gd name="connsiteY6" fmla="*/ 940961 h 2733351"/>
              <a:gd name="connsiteX7" fmla="*/ 777702 w 9486866"/>
              <a:gd name="connsiteY7" fmla="*/ 931279 h 2733351"/>
              <a:gd name="connsiteX8" fmla="*/ 0 w 9486866"/>
              <a:gd name="connsiteY8" fmla="*/ 936156 h 2733351"/>
              <a:gd name="connsiteX9" fmla="*/ 0 w 9486866"/>
              <a:gd name="connsiteY9" fmla="*/ 0 h 2733351"/>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77702 w 9486866"/>
              <a:gd name="connsiteY7" fmla="*/ 931279 h 4997793"/>
              <a:gd name="connsiteX8" fmla="*/ 0 w 9486866"/>
              <a:gd name="connsiteY8" fmla="*/ 4997793 h 4997793"/>
              <a:gd name="connsiteX9" fmla="*/ 0 w 9486866"/>
              <a:gd name="connsiteY9" fmla="*/ 0 h 4997793"/>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77702 w 9486866"/>
              <a:gd name="connsiteY7" fmla="*/ 931279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19789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52882 w 9486866"/>
              <a:gd name="connsiteY8" fmla="*/ 4971651 h 5499422"/>
              <a:gd name="connsiteX9" fmla="*/ 0 w 9486866"/>
              <a:gd name="connsiteY9" fmla="*/ 4997793 h 5499422"/>
              <a:gd name="connsiteX10" fmla="*/ 0 w 9486866"/>
              <a:gd name="connsiteY10" fmla="*/ 0 h 5499422"/>
              <a:gd name="connsiteX0" fmla="*/ 0 w 9486866"/>
              <a:gd name="connsiteY0" fmla="*/ 0 h 5499422"/>
              <a:gd name="connsiteX1" fmla="*/ 9486866 w 9486866"/>
              <a:gd name="connsiteY1" fmla="*/ 0 h 5499422"/>
              <a:gd name="connsiteX2" fmla="*/ 9486866 w 9486866"/>
              <a:gd name="connsiteY2" fmla="*/ 936156 h 5499422"/>
              <a:gd name="connsiteX3" fmla="*/ 2966752 w 9486866"/>
              <a:gd name="connsiteY3" fmla="*/ 946341 h 5499422"/>
              <a:gd name="connsiteX4" fmla="*/ 2966754 w 9486866"/>
              <a:gd name="connsiteY4" fmla="*/ 648852 h 5499422"/>
              <a:gd name="connsiteX5" fmla="*/ 2353292 w 9486866"/>
              <a:gd name="connsiteY5" fmla="*/ 647837 h 5499422"/>
              <a:gd name="connsiteX6" fmla="*/ 2353127 w 9486866"/>
              <a:gd name="connsiteY6" fmla="*/ 940961 h 5499422"/>
              <a:gd name="connsiteX7" fmla="*/ 785975 w 9486866"/>
              <a:gd name="connsiteY7" fmla="*/ 920647 h 5499422"/>
              <a:gd name="connsiteX8" fmla="*/ 761155 w 9486866"/>
              <a:gd name="connsiteY8" fmla="*/ 4971651 h 5499422"/>
              <a:gd name="connsiteX9" fmla="*/ 0 w 9486866"/>
              <a:gd name="connsiteY9" fmla="*/ 4997793 h 5499422"/>
              <a:gd name="connsiteX10" fmla="*/ 0 w 9486866"/>
              <a:gd name="connsiteY10" fmla="*/ 0 h 5499422"/>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494335"/>
              <a:gd name="connsiteX1" fmla="*/ 9486866 w 9486866"/>
              <a:gd name="connsiteY1" fmla="*/ 0 h 5494335"/>
              <a:gd name="connsiteX2" fmla="*/ 9486866 w 9486866"/>
              <a:gd name="connsiteY2" fmla="*/ 936156 h 5494335"/>
              <a:gd name="connsiteX3" fmla="*/ 2966752 w 9486866"/>
              <a:gd name="connsiteY3" fmla="*/ 946341 h 5494335"/>
              <a:gd name="connsiteX4" fmla="*/ 2966754 w 9486866"/>
              <a:gd name="connsiteY4" fmla="*/ 648852 h 5494335"/>
              <a:gd name="connsiteX5" fmla="*/ 2353292 w 9486866"/>
              <a:gd name="connsiteY5" fmla="*/ 647837 h 5494335"/>
              <a:gd name="connsiteX6" fmla="*/ 2353127 w 9486866"/>
              <a:gd name="connsiteY6" fmla="*/ 940961 h 5494335"/>
              <a:gd name="connsiteX7" fmla="*/ 785975 w 9486866"/>
              <a:gd name="connsiteY7" fmla="*/ 920647 h 5494335"/>
              <a:gd name="connsiteX8" fmla="*/ 777702 w 9486866"/>
              <a:gd name="connsiteY8" fmla="*/ 4961018 h 5494335"/>
              <a:gd name="connsiteX9" fmla="*/ 0 w 9486866"/>
              <a:gd name="connsiteY9" fmla="*/ 4997793 h 5494335"/>
              <a:gd name="connsiteX10" fmla="*/ 0 w 9486866"/>
              <a:gd name="connsiteY10" fmla="*/ 0 h 549433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5298625"/>
              <a:gd name="connsiteX1" fmla="*/ 9486866 w 9486866"/>
              <a:gd name="connsiteY1" fmla="*/ 0 h 5298625"/>
              <a:gd name="connsiteX2" fmla="*/ 9486866 w 9486866"/>
              <a:gd name="connsiteY2" fmla="*/ 936156 h 5298625"/>
              <a:gd name="connsiteX3" fmla="*/ 2966752 w 9486866"/>
              <a:gd name="connsiteY3" fmla="*/ 946341 h 5298625"/>
              <a:gd name="connsiteX4" fmla="*/ 2966754 w 9486866"/>
              <a:gd name="connsiteY4" fmla="*/ 648852 h 5298625"/>
              <a:gd name="connsiteX5" fmla="*/ 2353292 w 9486866"/>
              <a:gd name="connsiteY5" fmla="*/ 647837 h 5298625"/>
              <a:gd name="connsiteX6" fmla="*/ 2353127 w 9486866"/>
              <a:gd name="connsiteY6" fmla="*/ 940961 h 5298625"/>
              <a:gd name="connsiteX7" fmla="*/ 785975 w 9486866"/>
              <a:gd name="connsiteY7" fmla="*/ 920647 h 5298625"/>
              <a:gd name="connsiteX8" fmla="*/ 777702 w 9486866"/>
              <a:gd name="connsiteY8" fmla="*/ 4961018 h 5298625"/>
              <a:gd name="connsiteX9" fmla="*/ 0 w 9486866"/>
              <a:gd name="connsiteY9" fmla="*/ 4997793 h 5298625"/>
              <a:gd name="connsiteX10" fmla="*/ 0 w 9486866"/>
              <a:gd name="connsiteY10" fmla="*/ 0 h 5298625"/>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77702 w 9486866"/>
              <a:gd name="connsiteY8" fmla="*/ 4961018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69428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2966752 w 9486866"/>
              <a:gd name="connsiteY3" fmla="*/ 946341 h 4997793"/>
              <a:gd name="connsiteX4" fmla="*/ 2966754 w 9486866"/>
              <a:gd name="connsiteY4" fmla="*/ 648852 h 4997793"/>
              <a:gd name="connsiteX5" fmla="*/ 2353292 w 9486866"/>
              <a:gd name="connsiteY5" fmla="*/ 647837 h 4997793"/>
              <a:gd name="connsiteX6" fmla="*/ 2353127 w 9486866"/>
              <a:gd name="connsiteY6" fmla="*/ 940961 h 4997793"/>
              <a:gd name="connsiteX7" fmla="*/ 785975 w 9486866"/>
              <a:gd name="connsiteY7" fmla="*/ 920647 h 4997793"/>
              <a:gd name="connsiteX8" fmla="*/ 785975 w 9486866"/>
              <a:gd name="connsiteY8" fmla="*/ 4992916 h 4997793"/>
              <a:gd name="connsiteX9" fmla="*/ 0 w 9486866"/>
              <a:gd name="connsiteY9" fmla="*/ 4997793 h 4997793"/>
              <a:gd name="connsiteX10" fmla="*/ 0 w 9486866"/>
              <a:gd name="connsiteY10" fmla="*/ 0 h 4997793"/>
              <a:gd name="connsiteX0" fmla="*/ 0 w 9486866"/>
              <a:gd name="connsiteY0" fmla="*/ 0 h 4997793"/>
              <a:gd name="connsiteX1" fmla="*/ 9486866 w 9486866"/>
              <a:gd name="connsiteY1" fmla="*/ 0 h 4997793"/>
              <a:gd name="connsiteX2" fmla="*/ 9486866 w 9486866"/>
              <a:gd name="connsiteY2" fmla="*/ 936156 h 4997793"/>
              <a:gd name="connsiteX3" fmla="*/ 8174148 w 9486866"/>
              <a:gd name="connsiteY3" fmla="*/ 941911 h 4997793"/>
              <a:gd name="connsiteX4" fmla="*/ 2966752 w 9486866"/>
              <a:gd name="connsiteY4" fmla="*/ 946341 h 4997793"/>
              <a:gd name="connsiteX5" fmla="*/ 2966754 w 9486866"/>
              <a:gd name="connsiteY5" fmla="*/ 648852 h 4997793"/>
              <a:gd name="connsiteX6" fmla="*/ 2353292 w 9486866"/>
              <a:gd name="connsiteY6" fmla="*/ 647837 h 4997793"/>
              <a:gd name="connsiteX7" fmla="*/ 2353127 w 9486866"/>
              <a:gd name="connsiteY7" fmla="*/ 940961 h 4997793"/>
              <a:gd name="connsiteX8" fmla="*/ 785975 w 9486866"/>
              <a:gd name="connsiteY8" fmla="*/ 920647 h 4997793"/>
              <a:gd name="connsiteX9" fmla="*/ 785975 w 9486866"/>
              <a:gd name="connsiteY9" fmla="*/ 4992916 h 4997793"/>
              <a:gd name="connsiteX10" fmla="*/ 0 w 9486866"/>
              <a:gd name="connsiteY10" fmla="*/ 4997793 h 4997793"/>
              <a:gd name="connsiteX11" fmla="*/ 0 w 9486866"/>
              <a:gd name="connsiteY11" fmla="*/ 0 h 4997793"/>
              <a:gd name="connsiteX0" fmla="*/ 0 w 9486866"/>
              <a:gd name="connsiteY0" fmla="*/ 0 h 4997793"/>
              <a:gd name="connsiteX1" fmla="*/ 9486866 w 9486866"/>
              <a:gd name="connsiteY1" fmla="*/ 0 h 4997793"/>
              <a:gd name="connsiteX2" fmla="*/ 9486866 w 9486866"/>
              <a:gd name="connsiteY2" fmla="*/ 936156 h 4997793"/>
              <a:gd name="connsiteX3" fmla="*/ 8182422 w 9486866"/>
              <a:gd name="connsiteY3" fmla="*/ 4992916 h 4997793"/>
              <a:gd name="connsiteX4" fmla="*/ 8174148 w 9486866"/>
              <a:gd name="connsiteY4" fmla="*/ 941911 h 4997793"/>
              <a:gd name="connsiteX5" fmla="*/ 2966752 w 9486866"/>
              <a:gd name="connsiteY5" fmla="*/ 946341 h 4997793"/>
              <a:gd name="connsiteX6" fmla="*/ 2966754 w 9486866"/>
              <a:gd name="connsiteY6" fmla="*/ 648852 h 4997793"/>
              <a:gd name="connsiteX7" fmla="*/ 2353292 w 9486866"/>
              <a:gd name="connsiteY7" fmla="*/ 647837 h 4997793"/>
              <a:gd name="connsiteX8" fmla="*/ 2353127 w 9486866"/>
              <a:gd name="connsiteY8" fmla="*/ 940961 h 4997793"/>
              <a:gd name="connsiteX9" fmla="*/ 785975 w 9486866"/>
              <a:gd name="connsiteY9" fmla="*/ 920647 h 4997793"/>
              <a:gd name="connsiteX10" fmla="*/ 785975 w 9486866"/>
              <a:gd name="connsiteY10" fmla="*/ 4992916 h 4997793"/>
              <a:gd name="connsiteX11" fmla="*/ 0 w 9486866"/>
              <a:gd name="connsiteY11" fmla="*/ 4997793 h 4997793"/>
              <a:gd name="connsiteX12" fmla="*/ 0 w 9486866"/>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85975 w 9495140"/>
              <a:gd name="connsiteY9" fmla="*/ 920647 h 4997793"/>
              <a:gd name="connsiteX10" fmla="*/ 785975 w 9495140"/>
              <a:gd name="connsiteY10" fmla="*/ 4992916 h 4997793"/>
              <a:gd name="connsiteX11" fmla="*/ 0 w 9495140"/>
              <a:gd name="connsiteY11" fmla="*/ 4997793 h 4997793"/>
              <a:gd name="connsiteX12" fmla="*/ 0 w 9495140"/>
              <a:gd name="connsiteY12" fmla="*/ 0 h 4997793"/>
              <a:gd name="connsiteX0" fmla="*/ 0 w 9495140"/>
              <a:gd name="connsiteY0" fmla="*/ 0 h 4997793"/>
              <a:gd name="connsiteX1" fmla="*/ 9486866 w 9495140"/>
              <a:gd name="connsiteY1" fmla="*/ 0 h 4997793"/>
              <a:gd name="connsiteX2" fmla="*/ 9495140 w 9495140"/>
              <a:gd name="connsiteY2" fmla="*/ 4987160 h 4997793"/>
              <a:gd name="connsiteX3" fmla="*/ 8182422 w 9495140"/>
              <a:gd name="connsiteY3" fmla="*/ 4992916 h 4997793"/>
              <a:gd name="connsiteX4" fmla="*/ 8174148 w 9495140"/>
              <a:gd name="connsiteY4" fmla="*/ 941911 h 4997793"/>
              <a:gd name="connsiteX5" fmla="*/ 2966752 w 9495140"/>
              <a:gd name="connsiteY5" fmla="*/ 946341 h 4997793"/>
              <a:gd name="connsiteX6" fmla="*/ 2966754 w 9495140"/>
              <a:gd name="connsiteY6" fmla="*/ 648852 h 4997793"/>
              <a:gd name="connsiteX7" fmla="*/ 2353292 w 9495140"/>
              <a:gd name="connsiteY7" fmla="*/ 647837 h 4997793"/>
              <a:gd name="connsiteX8" fmla="*/ 2353127 w 9495140"/>
              <a:gd name="connsiteY8" fmla="*/ 940961 h 4997793"/>
              <a:gd name="connsiteX9" fmla="*/ 758656 w 9495140"/>
              <a:gd name="connsiteY9" fmla="*/ 991052 h 4997793"/>
              <a:gd name="connsiteX10" fmla="*/ 785975 w 9495140"/>
              <a:gd name="connsiteY10" fmla="*/ 4992916 h 4997793"/>
              <a:gd name="connsiteX11" fmla="*/ 0 w 9495140"/>
              <a:gd name="connsiteY11" fmla="*/ 4997793 h 4997793"/>
              <a:gd name="connsiteX12" fmla="*/ 0 w 9495140"/>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810153 w 9546637"/>
              <a:gd name="connsiteY9" fmla="*/ 991052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2404624 w 9546637"/>
              <a:gd name="connsiteY8" fmla="*/ 940961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2404789 w 9546637"/>
              <a:gd name="connsiteY7" fmla="*/ 647837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6637"/>
              <a:gd name="connsiteY0" fmla="*/ 0 h 4997793"/>
              <a:gd name="connsiteX1" fmla="*/ 9538363 w 9546637"/>
              <a:gd name="connsiteY1" fmla="*/ 0 h 4997793"/>
              <a:gd name="connsiteX2" fmla="*/ 9546637 w 9546637"/>
              <a:gd name="connsiteY2" fmla="*/ 4987160 h 4997793"/>
              <a:gd name="connsiteX3" fmla="*/ 8233919 w 9546637"/>
              <a:gd name="connsiteY3" fmla="*/ 4992916 h 4997793"/>
              <a:gd name="connsiteX4" fmla="*/ 8225645 w 9546637"/>
              <a:gd name="connsiteY4" fmla="*/ 941911 h 4997793"/>
              <a:gd name="connsiteX5" fmla="*/ 3018249 w 9546637"/>
              <a:gd name="connsiteY5" fmla="*/ 946341 h 4997793"/>
              <a:gd name="connsiteX6" fmla="*/ 3018251 w 9546637"/>
              <a:gd name="connsiteY6" fmla="*/ 648852 h 4997793"/>
              <a:gd name="connsiteX7" fmla="*/ 1421293 w 9546637"/>
              <a:gd name="connsiteY7" fmla="*/ 690079 h 4997793"/>
              <a:gd name="connsiteX8" fmla="*/ 1393808 w 9546637"/>
              <a:gd name="connsiteY8" fmla="*/ 983204 h 4997793"/>
              <a:gd name="connsiteX9" fmla="*/ 58872 w 9546637"/>
              <a:gd name="connsiteY9" fmla="*/ 1019214 h 4997793"/>
              <a:gd name="connsiteX10" fmla="*/ 72530 w 9546637"/>
              <a:gd name="connsiteY10" fmla="*/ 4978835 h 4997793"/>
              <a:gd name="connsiteX11" fmla="*/ 51497 w 9546637"/>
              <a:gd name="connsiteY11" fmla="*/ 4997793 h 4997793"/>
              <a:gd name="connsiteX12" fmla="*/ 51497 w 9546637"/>
              <a:gd name="connsiteY12" fmla="*/ 0 h 4997793"/>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8225645 w 9549516"/>
              <a:gd name="connsiteY4" fmla="*/ 941911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1497 w 9549516"/>
              <a:gd name="connsiteY0" fmla="*/ 0 h 5022398"/>
              <a:gd name="connsiteX1" fmla="*/ 9538363 w 9549516"/>
              <a:gd name="connsiteY1" fmla="*/ 0 h 5022398"/>
              <a:gd name="connsiteX2" fmla="*/ 9546637 w 9549516"/>
              <a:gd name="connsiteY2" fmla="*/ 4987160 h 5022398"/>
              <a:gd name="connsiteX3" fmla="*/ 9549516 w 9549516"/>
              <a:gd name="connsiteY3" fmla="*/ 5022398 h 5022398"/>
              <a:gd name="connsiteX4" fmla="*/ 9531708 w 9549516"/>
              <a:gd name="connsiteY4" fmla="*/ 1020530 h 5022398"/>
              <a:gd name="connsiteX5" fmla="*/ 3018249 w 9549516"/>
              <a:gd name="connsiteY5" fmla="*/ 946341 h 5022398"/>
              <a:gd name="connsiteX6" fmla="*/ 3018251 w 9549516"/>
              <a:gd name="connsiteY6" fmla="*/ 648852 h 5022398"/>
              <a:gd name="connsiteX7" fmla="*/ 1421293 w 9549516"/>
              <a:gd name="connsiteY7" fmla="*/ 690079 h 5022398"/>
              <a:gd name="connsiteX8" fmla="*/ 1393808 w 9549516"/>
              <a:gd name="connsiteY8" fmla="*/ 983204 h 5022398"/>
              <a:gd name="connsiteX9" fmla="*/ 58872 w 9549516"/>
              <a:gd name="connsiteY9" fmla="*/ 1019214 h 5022398"/>
              <a:gd name="connsiteX10" fmla="*/ 72530 w 9549516"/>
              <a:gd name="connsiteY10" fmla="*/ 4978835 h 5022398"/>
              <a:gd name="connsiteX11" fmla="*/ 51497 w 9549516"/>
              <a:gd name="connsiteY11" fmla="*/ 4997793 h 5022398"/>
              <a:gd name="connsiteX12" fmla="*/ 51497 w 954951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5007620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395648 w 9551356"/>
              <a:gd name="connsiteY8" fmla="*/ 98320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423133 w 9551356"/>
              <a:gd name="connsiteY7" fmla="*/ 690079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3020091 w 9551356"/>
              <a:gd name="connsiteY6" fmla="*/ 648852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3020089 w 9551356"/>
              <a:gd name="connsiteY5" fmla="*/ 946341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85825 w 9551356"/>
              <a:gd name="connsiteY5" fmla="*/ 1034786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14425 w 9551356"/>
              <a:gd name="connsiteY5" fmla="*/ 1024959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4 w 9551356"/>
              <a:gd name="connsiteY6" fmla="*/ 697988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5 w 9551356"/>
              <a:gd name="connsiteY6" fmla="*/ 678334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9667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29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33496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688161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281249 w 9551356"/>
              <a:gd name="connsiteY8" fmla="*/ 1012685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280134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123958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114430 w 9551356"/>
              <a:gd name="connsiteY6" fmla="*/ 701264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06134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 name="connsiteX0" fmla="*/ 53337 w 9551356"/>
              <a:gd name="connsiteY0" fmla="*/ 0 h 5022398"/>
              <a:gd name="connsiteX1" fmla="*/ 9540203 w 9551356"/>
              <a:gd name="connsiteY1" fmla="*/ 0 h 5022398"/>
              <a:gd name="connsiteX2" fmla="*/ 9548477 w 9551356"/>
              <a:gd name="connsiteY2" fmla="*/ 4987160 h 5022398"/>
              <a:gd name="connsiteX3" fmla="*/ 9551356 w 9551356"/>
              <a:gd name="connsiteY3" fmla="*/ 5022398 h 5022398"/>
              <a:gd name="connsiteX4" fmla="*/ 9533548 w 9551356"/>
              <a:gd name="connsiteY4" fmla="*/ 1020530 h 5022398"/>
              <a:gd name="connsiteX5" fmla="*/ 2098536 w 9551356"/>
              <a:gd name="connsiteY5" fmla="*/ 1015132 h 5022398"/>
              <a:gd name="connsiteX6" fmla="*/ 2095363 w 9551356"/>
              <a:gd name="connsiteY6" fmla="*/ 694713 h 5022398"/>
              <a:gd name="connsiteX7" fmla="*/ 1305556 w 9551356"/>
              <a:gd name="connsiteY7" fmla="*/ 699906 h 5022398"/>
              <a:gd name="connsiteX8" fmla="*/ 1306671 w 9551356"/>
              <a:gd name="connsiteY8" fmla="*/ 1015961 h 5022398"/>
              <a:gd name="connsiteX9" fmla="*/ 60712 w 9551356"/>
              <a:gd name="connsiteY9" fmla="*/ 1019214 h 5022398"/>
              <a:gd name="connsiteX10" fmla="*/ 74370 w 9551356"/>
              <a:gd name="connsiteY10" fmla="*/ 4978835 h 5022398"/>
              <a:gd name="connsiteX11" fmla="*/ 34270 w 9551356"/>
              <a:gd name="connsiteY11" fmla="*/ 4968311 h 5022398"/>
              <a:gd name="connsiteX12" fmla="*/ 53337 w 9551356"/>
              <a:gd name="connsiteY12" fmla="*/ 0 h 502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51356" h="5022398">
                <a:moveTo>
                  <a:pt x="53337" y="0"/>
                </a:moveTo>
                <a:lnTo>
                  <a:pt x="9540203" y="0"/>
                </a:lnTo>
                <a:lnTo>
                  <a:pt x="9548477" y="4987160"/>
                </a:lnTo>
                <a:lnTo>
                  <a:pt x="9551356" y="5022398"/>
                </a:lnTo>
                <a:lnTo>
                  <a:pt x="9533548" y="1020530"/>
                </a:lnTo>
                <a:lnTo>
                  <a:pt x="2098536" y="1015132"/>
                </a:lnTo>
                <a:cubicBezTo>
                  <a:pt x="2098537" y="915969"/>
                  <a:pt x="2095362" y="793876"/>
                  <a:pt x="2095363" y="694713"/>
                </a:cubicBezTo>
                <a:lnTo>
                  <a:pt x="1305556" y="699906"/>
                </a:lnTo>
                <a:cubicBezTo>
                  <a:pt x="1305928" y="804166"/>
                  <a:pt x="1306299" y="911701"/>
                  <a:pt x="1306671" y="1015961"/>
                </a:cubicBezTo>
                <a:cubicBezTo>
                  <a:pt x="784287" y="1009190"/>
                  <a:pt x="583096" y="1025985"/>
                  <a:pt x="60712" y="1019214"/>
                </a:cubicBezTo>
                <a:cubicBezTo>
                  <a:pt x="60133" y="1588213"/>
                  <a:pt x="63339" y="4258553"/>
                  <a:pt x="74370" y="4978835"/>
                </a:cubicBezTo>
                <a:cubicBezTo>
                  <a:pt x="-204170" y="4986736"/>
                  <a:pt x="417605" y="4960491"/>
                  <a:pt x="34270" y="4968311"/>
                </a:cubicBezTo>
                <a:cubicBezTo>
                  <a:pt x="40626" y="3299104"/>
                  <a:pt x="46981" y="1669207"/>
                  <a:pt x="53337" y="0"/>
                </a:cubicBezTo>
                <a:close/>
              </a:path>
            </a:pathLst>
          </a:custGeom>
          <a:solidFill>
            <a:srgbClr val="0D0D0D">
              <a:alpha val="50196"/>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CI/CD</a:t>
            </a:r>
            <a:r>
              <a:rPr lang="ja-JP" altLang="en-US" dirty="0" smtClean="0"/>
              <a:t>実行画面の表示</a:t>
            </a:r>
            <a:endParaRPr lang="en-US" altLang="ja-JP" dirty="0" smtClean="0"/>
          </a:p>
          <a:p>
            <a:pPr marL="180000" lvl="1" indent="0">
              <a:buNone/>
            </a:pPr>
            <a:r>
              <a:rPr lang="ja-JP" altLang="en-US" dirty="0" smtClean="0"/>
              <a:t>ワークスペース</a:t>
            </a:r>
            <a:r>
              <a:rPr lang="ja-JP" altLang="en-US" dirty="0"/>
              <a:t>画面の</a:t>
            </a:r>
            <a:r>
              <a:rPr lang="en-US" altLang="ja-JP" dirty="0"/>
              <a:t>CI/CD</a:t>
            </a:r>
            <a:r>
              <a:rPr lang="ja-JP" altLang="en-US" dirty="0"/>
              <a:t>実行タブを</a:t>
            </a:r>
            <a:r>
              <a:rPr lang="ja-JP" altLang="en-US" dirty="0" smtClean="0"/>
              <a:t>選択し、</a:t>
            </a:r>
            <a:r>
              <a:rPr lang="en-US" altLang="ja-JP" dirty="0" smtClean="0"/>
              <a:t>CI/CD</a:t>
            </a:r>
            <a:r>
              <a:rPr lang="ja-JP" altLang="en-US" dirty="0"/>
              <a:t>実行</a:t>
            </a:r>
            <a:r>
              <a:rPr lang="ja-JP" altLang="en-US" dirty="0" smtClean="0"/>
              <a:t>画面を表示します。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(3/24)</a:t>
            </a:r>
            <a:endParaRPr kumimoji="1" lang="ja-JP" altLang="en-US" dirty="0"/>
          </a:p>
        </p:txBody>
      </p:sp>
      <p:sp>
        <p:nvSpPr>
          <p:cNvPr id="8" name="角丸四角形 7"/>
          <p:cNvSpPr/>
          <p:nvPr/>
        </p:nvSpPr>
        <p:spPr bwMode="auto">
          <a:xfrm>
            <a:off x="2279576" y="2204864"/>
            <a:ext cx="79208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3719736" y="1916832"/>
            <a:ext cx="1440160" cy="576064"/>
          </a:xfrm>
          <a:prstGeom prst="wedgeRoundRectCallout">
            <a:avLst>
              <a:gd name="adj1" fmla="val -88324"/>
              <a:gd name="adj2" fmla="val 3026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CI/CD</a:t>
            </a:r>
            <a:r>
              <a:rPr lang="ja-JP" altLang="en-US" sz="1300" b="1" dirty="0" smtClean="0">
                <a:latin typeface="+mn-ea"/>
              </a:rPr>
              <a:t>実行タブ</a:t>
            </a:r>
            <a:endParaRPr lang="en-US" altLang="ja-JP" sz="1300" b="1" dirty="0" smtClean="0">
              <a:latin typeface="+mn-ea"/>
            </a:endParaRPr>
          </a:p>
          <a:p>
            <a:r>
              <a:rPr lang="ja-JP" altLang="en-US" sz="1300" b="1" dirty="0" smtClean="0">
                <a:latin typeface="+mn-ea"/>
              </a:rPr>
              <a:t>を選択</a:t>
            </a:r>
            <a:endParaRPr kumimoji="1" lang="ja-JP" altLang="en-US" sz="1300" b="1" dirty="0" smtClean="0">
              <a:latin typeface="+mn-ea"/>
            </a:endParaRPr>
          </a:p>
        </p:txBody>
      </p:sp>
    </p:spTree>
    <p:extLst>
      <p:ext uri="{BB962C8B-B14F-4D97-AF65-F5344CB8AC3E}">
        <p14:creationId xmlns:p14="http://schemas.microsoft.com/office/powerpoint/2010/main" val="12016099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a:t>
            </a:r>
            <a:r>
              <a:rPr lang="ja-JP" altLang="en-US" dirty="0"/>
              <a:t>確認</a:t>
            </a:r>
            <a:endParaRPr lang="en-US" altLang="ja-JP" dirty="0" smtClean="0"/>
          </a:p>
          <a:p>
            <a:pPr lvl="1"/>
            <a:r>
              <a:rPr lang="ja-JP" altLang="en-US" dirty="0" smtClean="0"/>
              <a:t>アプリケーションコード</a:t>
            </a:r>
            <a:r>
              <a:rPr lang="ja-JP" altLang="en-US" dirty="0"/>
              <a:t>のビルド</a:t>
            </a:r>
            <a:r>
              <a:rPr lang="ja-JP" altLang="en-US" dirty="0" smtClean="0"/>
              <a:t>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(4/24)</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kumimoji="1" lang="ja-JP" altLang="en-US" sz="1300" b="1" dirty="0" smtClean="0">
              <a:latin typeface="+mn-ea"/>
            </a:endParaRPr>
          </a:p>
        </p:txBody>
      </p:sp>
      <p:sp>
        <p:nvSpPr>
          <p:cNvPr id="10" name="テキスト ボックス 9"/>
          <p:cNvSpPr txBox="1"/>
          <p:nvPr/>
        </p:nvSpPr>
        <p:spPr>
          <a:xfrm>
            <a:off x="3431704" y="5492567"/>
            <a:ext cx="5904656" cy="461665"/>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それでは実際に</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5" name="二等辺三角形 14"/>
          <p:cNvSpPr/>
          <p:nvPr/>
        </p:nvSpPr>
        <p:spPr bwMode="auto">
          <a:xfrm flipV="1">
            <a:off x="5925379" y="6012886"/>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567165"/>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19028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1" y="836712"/>
            <a:ext cx="10969218" cy="5298998"/>
          </a:xfrm>
        </p:spPr>
        <p:txBody>
          <a:bodyPr>
            <a:normAutofit/>
          </a:bodyPr>
          <a:lstStyle/>
          <a:p>
            <a:r>
              <a:rPr lang="ja-JP" altLang="en-US" dirty="0" smtClean="0"/>
              <a:t>はじめに</a:t>
            </a:r>
            <a:endParaRPr lang="en-US" altLang="ja-JP" dirty="0" smtClean="0"/>
          </a:p>
          <a:p>
            <a:pPr marL="180000" lvl="1" indent="0">
              <a:buNone/>
            </a:pPr>
            <a:r>
              <a:rPr lang="ja-JP" altLang="en-US" dirty="0" smtClean="0"/>
              <a:t>本書は、</a:t>
            </a:r>
            <a:r>
              <a:rPr lang="en-US" altLang="ja-JP" dirty="0" err="1" smtClean="0"/>
              <a:t>Exastro</a:t>
            </a:r>
            <a:r>
              <a:rPr lang="ja-JP" altLang="en-US" dirty="0" smtClean="0"/>
              <a:t> </a:t>
            </a:r>
            <a:r>
              <a:rPr lang="en-US" altLang="ja-JP" dirty="0" smtClean="0"/>
              <a:t>EPOCH(</a:t>
            </a:r>
            <a:r>
              <a:rPr lang="ja-JP" altLang="en-US" dirty="0" smtClean="0"/>
              <a:t>以降、</a:t>
            </a:r>
            <a:r>
              <a:rPr lang="en-US" altLang="ja-JP" dirty="0" smtClean="0"/>
              <a:t>EPOCH</a:t>
            </a:r>
            <a:r>
              <a:rPr lang="ja-JP" altLang="en-US" dirty="0" smtClean="0"/>
              <a:t>と表記する</a:t>
            </a:r>
            <a:r>
              <a:rPr lang="en-US" altLang="ja-JP" dirty="0" smtClean="0"/>
              <a:t>)</a:t>
            </a:r>
            <a:r>
              <a:rPr lang="ja-JP" altLang="en-US" dirty="0" smtClean="0"/>
              <a:t>の導入方法ならびに簡単な使い方をチュートリアルを用いて説明します。</a:t>
            </a:r>
            <a:endParaRPr lang="en-US" altLang="ja-JP" dirty="0" smtClean="0"/>
          </a:p>
          <a:p>
            <a:pPr marL="0" indent="0">
              <a:buNone/>
            </a:pPr>
            <a:endParaRPr lang="en-US" altLang="ja-JP" dirty="0" smtClean="0"/>
          </a:p>
          <a:p>
            <a:r>
              <a:rPr kumimoji="1" lang="en-US" altLang="ja-JP" dirty="0" err="1" smtClean="0"/>
              <a:t>QuickStart</a:t>
            </a:r>
            <a:r>
              <a:rPr kumimoji="1" lang="ja-JP" altLang="en-US" dirty="0" smtClean="0"/>
              <a:t>の全体図</a:t>
            </a:r>
            <a:endParaRPr lang="en-US" altLang="ja-JP" dirty="0" smtClean="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1.1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について</a:t>
            </a:r>
            <a:endParaRPr kumimoji="1" lang="ja-JP" altLang="en-US" dirty="0"/>
          </a:p>
        </p:txBody>
      </p:sp>
      <p:sp>
        <p:nvSpPr>
          <p:cNvPr id="10" name="直方体 9"/>
          <p:cNvSpPr/>
          <p:nvPr/>
        </p:nvSpPr>
        <p:spPr bwMode="auto">
          <a:xfrm>
            <a:off x="1127448" y="4192153"/>
            <a:ext cx="10873208" cy="181517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792" y="5128257"/>
            <a:ext cx="3000597" cy="648072"/>
          </a:xfrm>
          <a:prstGeom prst="rect">
            <a:avLst/>
          </a:prstGeom>
        </p:spPr>
      </p:pic>
      <p:sp>
        <p:nvSpPr>
          <p:cNvPr id="9" name="直方体 8"/>
          <p:cNvSpPr/>
          <p:nvPr/>
        </p:nvSpPr>
        <p:spPr bwMode="auto">
          <a:xfrm>
            <a:off x="1549172" y="2492554"/>
            <a:ext cx="1793033" cy="2152296"/>
          </a:xfrm>
          <a:prstGeom prst="cube">
            <a:avLst>
              <a:gd name="adj" fmla="val 14896"/>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11" name="直方体 10"/>
          <p:cNvSpPr/>
          <p:nvPr/>
        </p:nvSpPr>
        <p:spPr bwMode="auto">
          <a:xfrm>
            <a:off x="3548999" y="2737763"/>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2" name="直方体 11"/>
          <p:cNvSpPr/>
          <p:nvPr/>
        </p:nvSpPr>
        <p:spPr bwMode="auto">
          <a:xfrm>
            <a:off x="6872786" y="2730041"/>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3" name="直方体 12"/>
          <p:cNvSpPr/>
          <p:nvPr/>
        </p:nvSpPr>
        <p:spPr bwMode="auto">
          <a:xfrm>
            <a:off x="8224240" y="2715899"/>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4" name="直方体 13"/>
          <p:cNvSpPr/>
          <p:nvPr/>
        </p:nvSpPr>
        <p:spPr bwMode="auto">
          <a:xfrm>
            <a:off x="9575693" y="2712484"/>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17" name="角丸四角形 16"/>
          <p:cNvSpPr/>
          <p:nvPr/>
        </p:nvSpPr>
        <p:spPr bwMode="auto">
          <a:xfrm>
            <a:off x="3430137" y="2413891"/>
            <a:ext cx="3178207" cy="2438667"/>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764031" y="2413891"/>
            <a:ext cx="4612942" cy="2438667"/>
          </a:xfrm>
          <a:prstGeom prst="roundRect">
            <a:avLst>
              <a:gd name="adj" fmla="val 9867"/>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テキスト ボックス 18"/>
          <p:cNvSpPr txBox="1"/>
          <p:nvPr/>
        </p:nvSpPr>
        <p:spPr>
          <a:xfrm>
            <a:off x="3968292" y="2236048"/>
            <a:ext cx="1657826"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Staging</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0" name="テキスト ボックス 19"/>
          <p:cNvSpPr txBox="1"/>
          <p:nvPr/>
        </p:nvSpPr>
        <p:spPr>
          <a:xfrm>
            <a:off x="7573737" y="2237383"/>
            <a:ext cx="2054473" cy="369332"/>
          </a:xfrm>
          <a:prstGeom prst="rect">
            <a:avLst/>
          </a:prstGeom>
          <a:solidFill>
            <a:schemeClr val="bg1"/>
          </a:solidFill>
        </p:spPr>
        <p:txBody>
          <a:bodyPr wrap="none" rtlCol="0" anchor="ctr">
            <a:spAutoFit/>
          </a:bodyPr>
          <a:lstStyle/>
          <a:p>
            <a:pPr algn="ctr"/>
            <a:r>
              <a:rPr kumimoji="1" lang="en-US" altLang="ja-JP" b="1" dirty="0" smtClean="0">
                <a:solidFill>
                  <a:srgbClr val="C00000"/>
                </a:solidFill>
                <a:effectLst>
                  <a:glow rad="127000">
                    <a:schemeClr val="bg1"/>
                  </a:glow>
                </a:effectLst>
              </a:rPr>
              <a:t>Production</a:t>
            </a:r>
            <a:r>
              <a:rPr kumimoji="1" lang="ja-JP" altLang="en-US" b="1" dirty="0" smtClean="0">
                <a:solidFill>
                  <a:srgbClr val="C00000"/>
                </a:solidFill>
                <a:effectLst>
                  <a:glow rad="127000">
                    <a:schemeClr val="bg1"/>
                  </a:glow>
                </a:effectLst>
              </a:rPr>
              <a:t>環境</a:t>
            </a:r>
            <a:r>
              <a:rPr kumimoji="1" lang="en-US" altLang="ja-JP" b="1" dirty="0" smtClean="0">
                <a:solidFill>
                  <a:srgbClr val="C00000"/>
                </a:solidFill>
                <a:effectLst>
                  <a:glow rad="127000">
                    <a:schemeClr val="bg1"/>
                  </a:glow>
                </a:effectLst>
              </a:rPr>
              <a:t> </a:t>
            </a:r>
          </a:p>
        </p:txBody>
      </p:sp>
      <p:sp>
        <p:nvSpPr>
          <p:cNvPr id="25" name="フリーフォーム 24"/>
          <p:cNvSpPr/>
          <p:nvPr/>
        </p:nvSpPr>
        <p:spPr bwMode="gray">
          <a:xfrm rot="1766119">
            <a:off x="338862" y="2932095"/>
            <a:ext cx="1424170" cy="133190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 name="楕円 1"/>
          <p:cNvSpPr/>
          <p:nvPr/>
        </p:nvSpPr>
        <p:spPr bwMode="auto">
          <a:xfrm>
            <a:off x="296375" y="2939535"/>
            <a:ext cx="360000" cy="360000"/>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kumimoji="1" lang="en-US" altLang="ja-JP" sz="1600" b="1" dirty="0" smtClean="0">
                <a:solidFill>
                  <a:schemeClr val="bg1"/>
                </a:solidFill>
                <a:latin typeface="+mn-ea"/>
              </a:rPr>
              <a:t>1</a:t>
            </a:r>
            <a:endParaRPr kumimoji="1" lang="ja-JP" altLang="en-US" sz="1600" b="1" dirty="0" smtClean="0">
              <a:solidFill>
                <a:schemeClr val="bg1"/>
              </a:solidFill>
              <a:latin typeface="+mn-ea"/>
            </a:endParaRPr>
          </a:p>
        </p:txBody>
      </p:sp>
      <p:sp>
        <p:nvSpPr>
          <p:cNvPr id="28" name="テキスト ボックス 27"/>
          <p:cNvSpPr txBox="1"/>
          <p:nvPr/>
        </p:nvSpPr>
        <p:spPr>
          <a:xfrm>
            <a:off x="630748" y="2879652"/>
            <a:ext cx="2093843" cy="523220"/>
          </a:xfrm>
          <a:prstGeom prst="rect">
            <a:avLst/>
          </a:prstGeom>
          <a:noFill/>
        </p:spPr>
        <p:txBody>
          <a:bodyPr wrap="none" rtlCol="0">
            <a:spAutoFit/>
          </a:bodyPr>
          <a:lstStyle/>
          <a:p>
            <a:r>
              <a:rPr lang="en-US" altLang="ja-JP" sz="1400" b="1" dirty="0" smtClean="0">
                <a:solidFill>
                  <a:srgbClr val="C00000"/>
                </a:solidFill>
                <a:effectLst>
                  <a:glow rad="127000">
                    <a:schemeClr val="bg1"/>
                  </a:glow>
                </a:effectLst>
              </a:rPr>
              <a:t>Kubernetes</a:t>
            </a:r>
            <a:r>
              <a:rPr lang="ja-JP" altLang="en-US" sz="1400" b="1" dirty="0" smtClean="0">
                <a:solidFill>
                  <a:srgbClr val="C00000"/>
                </a:solidFill>
                <a:effectLst>
                  <a:glow rad="127000">
                    <a:schemeClr val="bg1"/>
                  </a:glow>
                </a:effectLst>
              </a:rPr>
              <a:t>環境へ</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EPOCH</a:t>
            </a:r>
            <a:r>
              <a:rPr kumimoji="1" lang="ja-JP" altLang="en-US" sz="1400" b="1" dirty="0" smtClean="0">
                <a:solidFill>
                  <a:srgbClr val="C00000"/>
                </a:solidFill>
                <a:effectLst>
                  <a:glow rad="127000">
                    <a:schemeClr val="bg1"/>
                  </a:glow>
                </a:effectLst>
              </a:rPr>
              <a:t>をインストール</a:t>
            </a:r>
            <a:endParaRPr kumimoji="1" lang="en-US" altLang="ja-JP" sz="1400" b="1" dirty="0" smtClean="0">
              <a:solidFill>
                <a:srgbClr val="C00000"/>
              </a:solidFill>
              <a:effectLst>
                <a:glow rad="127000">
                  <a:schemeClr val="bg1"/>
                </a:glow>
              </a:effectLst>
            </a:endParaRPr>
          </a:p>
        </p:txBody>
      </p:sp>
      <p:sp>
        <p:nvSpPr>
          <p:cNvPr id="5" name="テキスト ボックス 4"/>
          <p:cNvSpPr txBox="1"/>
          <p:nvPr/>
        </p:nvSpPr>
        <p:spPr>
          <a:xfrm>
            <a:off x="6030541" y="6296617"/>
            <a:ext cx="5917919" cy="253916"/>
          </a:xfrm>
          <a:prstGeom prst="rect">
            <a:avLst/>
          </a:prstGeom>
          <a:noFill/>
        </p:spPr>
        <p:txBody>
          <a:bodyPr wrap="square" rtlCol="0">
            <a:spAutoFit/>
          </a:bodyPr>
          <a:lstStyle/>
          <a:p>
            <a:pPr algn="r"/>
            <a:r>
              <a:rPr kumimoji="1" lang="en-US" altLang="ja-JP" sz="1050" dirty="0" smtClean="0"/>
              <a:t>(※1)</a:t>
            </a:r>
            <a:r>
              <a:rPr kumimoji="1" lang="ja-JP" altLang="en-US" sz="1050" dirty="0" smtClean="0"/>
              <a:t>本クイックスタートでは手順を簡素化するため</a:t>
            </a:r>
            <a:r>
              <a:rPr kumimoji="1" lang="en-US" altLang="ja-JP" sz="1050" dirty="0" smtClean="0"/>
              <a:t>1</a:t>
            </a:r>
            <a:r>
              <a:rPr kumimoji="1" lang="ja-JP" altLang="en-US" sz="1050" dirty="0" err="1" smtClean="0"/>
              <a:t>つの</a:t>
            </a:r>
            <a:r>
              <a:rPr kumimoji="1" lang="en-US" altLang="ja-JP" sz="1050" dirty="0" smtClean="0"/>
              <a:t>Kubernetes</a:t>
            </a:r>
            <a:r>
              <a:rPr kumimoji="1" lang="ja-JP" altLang="en-US" sz="1050" dirty="0" smtClean="0"/>
              <a:t>クラスタ上で構成します</a:t>
            </a:r>
            <a:endParaRPr kumimoji="1" lang="ja-JP" altLang="en-US" sz="1050" dirty="0"/>
          </a:p>
        </p:txBody>
      </p:sp>
      <p:sp>
        <p:nvSpPr>
          <p:cNvPr id="31" name="テキスト ボックス 30"/>
          <p:cNvSpPr txBox="1"/>
          <p:nvPr/>
        </p:nvSpPr>
        <p:spPr>
          <a:xfrm>
            <a:off x="7104112" y="5229200"/>
            <a:ext cx="817797" cy="261610"/>
          </a:xfrm>
          <a:prstGeom prst="rect">
            <a:avLst/>
          </a:prstGeom>
          <a:noFill/>
        </p:spPr>
        <p:txBody>
          <a:bodyPr wrap="square" rtlCol="0">
            <a:spAutoFit/>
          </a:bodyPr>
          <a:lstStyle/>
          <a:p>
            <a:r>
              <a:rPr kumimoji="1" lang="ja-JP" altLang="en-US" sz="1100" dirty="0" smtClean="0"/>
              <a:t>（</a:t>
            </a:r>
            <a:r>
              <a:rPr lang="en-US" altLang="ja-JP" sz="1100" dirty="0" smtClean="0"/>
              <a:t>※</a:t>
            </a:r>
            <a:r>
              <a:rPr kumimoji="1" lang="en-US" altLang="ja-JP" sz="1100" dirty="0" smtClean="0"/>
              <a:t>1</a:t>
            </a:r>
            <a:r>
              <a:rPr kumimoji="1" lang="ja-JP" altLang="en-US" sz="1100" dirty="0" smtClean="0"/>
              <a:t>）</a:t>
            </a:r>
            <a:endParaRPr kumimoji="1" lang="ja-JP" altLang="en-US" sz="1100" dirty="0"/>
          </a:p>
        </p:txBody>
      </p:sp>
      <p:sp>
        <p:nvSpPr>
          <p:cNvPr id="29" name="直方体 28"/>
          <p:cNvSpPr/>
          <p:nvPr/>
        </p:nvSpPr>
        <p:spPr bwMode="auto">
          <a:xfrm>
            <a:off x="4847066" y="2734705"/>
            <a:ext cx="1558104" cy="1887525"/>
          </a:xfrm>
          <a:prstGeom prst="cube">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サンプル</a:t>
            </a:r>
            <a:endParaRPr lang="en-US" altLang="ja-JP" sz="1400"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5">
                    <a:lumMod val="90000"/>
                    <a:lumOff val="10000"/>
                  </a:schemeClr>
                </a:solidFill>
                <a:latin typeface="メイリオ"/>
                <a:ea typeface="メイリオ"/>
              </a:rPr>
              <a:t>アプリケーション</a:t>
            </a:r>
            <a:endParaRPr kumimoji="1" lang="en-US" altLang="ja-JP" sz="14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chemeClr val="accent5">
                    <a:lumMod val="90000"/>
                    <a:lumOff val="10000"/>
                  </a:schemeClr>
                </a:solidFill>
                <a:latin typeface="メイリオ"/>
                <a:ea typeface="メイリオ"/>
              </a:rPr>
              <a:t>(Pod)</a:t>
            </a:r>
            <a:endParaRPr kumimoji="1" lang="ja-JP" altLang="en-US" sz="1600" b="0"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21" name="フリーフォーム 20"/>
          <p:cNvSpPr/>
          <p:nvPr/>
        </p:nvSpPr>
        <p:spPr bwMode="gray">
          <a:xfrm rot="1720126">
            <a:off x="3124020" y="2793818"/>
            <a:ext cx="1249546" cy="92875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6" name="楕円 25"/>
          <p:cNvSpPr/>
          <p:nvPr/>
        </p:nvSpPr>
        <p:spPr bwMode="auto">
          <a:xfrm>
            <a:off x="2779363" y="2639530"/>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a:solidFill>
                  <a:schemeClr val="bg1"/>
                </a:solidFill>
                <a:latin typeface="+mn-ea"/>
              </a:rPr>
              <a:t>2</a:t>
            </a:r>
            <a:endParaRPr kumimoji="1" lang="ja-JP" altLang="en-US" sz="1600" b="1" dirty="0" smtClean="0">
              <a:solidFill>
                <a:schemeClr val="bg1"/>
              </a:solidFill>
              <a:latin typeface="+mn-ea"/>
            </a:endParaRPr>
          </a:p>
        </p:txBody>
      </p:sp>
      <p:sp>
        <p:nvSpPr>
          <p:cNvPr id="30" name="テキスト ボックス 29"/>
          <p:cNvSpPr txBox="1"/>
          <p:nvPr/>
        </p:nvSpPr>
        <p:spPr>
          <a:xfrm>
            <a:off x="3077354" y="2579959"/>
            <a:ext cx="2090518"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Stagin</a:t>
            </a:r>
            <a:r>
              <a:rPr lang="en-US" altLang="ja-JP" sz="1400" b="1" dirty="0">
                <a:solidFill>
                  <a:srgbClr val="C00000"/>
                </a:solidFill>
                <a:effectLst>
                  <a:glow rad="127000">
                    <a:schemeClr val="bg1"/>
                  </a:glow>
                </a:effectLst>
              </a:rPr>
              <a:t>g</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2" name="フリーフォーム 21"/>
          <p:cNvSpPr/>
          <p:nvPr/>
        </p:nvSpPr>
        <p:spPr bwMode="gray">
          <a:xfrm rot="20077624" flipV="1">
            <a:off x="3357980" y="3937997"/>
            <a:ext cx="3398629" cy="14275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38100">
            <a:solidFill>
              <a:schemeClr val="bg1"/>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3" name="テキスト ボックス 22"/>
          <p:cNvSpPr txBox="1"/>
          <p:nvPr/>
        </p:nvSpPr>
        <p:spPr>
          <a:xfrm>
            <a:off x="3402157" y="4515458"/>
            <a:ext cx="2678542"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チュートリアルで</a:t>
            </a:r>
            <a:endParaRPr lang="en-US" altLang="ja-JP" sz="1400" b="1" dirty="0" smtClean="0">
              <a:solidFill>
                <a:srgbClr val="C00000"/>
              </a:solidFill>
              <a:effectLst>
                <a:glow rad="127000">
                  <a:schemeClr val="bg1"/>
                </a:glow>
              </a:effectLst>
            </a:endParaRPr>
          </a:p>
          <a:p>
            <a:r>
              <a:rPr lang="en-US" altLang="ja-JP" sz="1400" b="1" dirty="0" smtClean="0">
                <a:solidFill>
                  <a:srgbClr val="C00000"/>
                </a:solidFill>
                <a:effectLst>
                  <a:glow rad="127000">
                    <a:schemeClr val="bg1"/>
                  </a:glow>
                </a:effectLst>
              </a:rPr>
              <a:t>Production</a:t>
            </a:r>
            <a:r>
              <a:rPr lang="ja-JP" altLang="en-US" sz="1400" b="1" dirty="0" smtClean="0">
                <a:solidFill>
                  <a:srgbClr val="C00000"/>
                </a:solidFill>
                <a:effectLst>
                  <a:glow rad="127000">
                    <a:schemeClr val="bg1"/>
                  </a:glow>
                </a:effectLst>
              </a:rPr>
              <a:t>環境へ</a:t>
            </a:r>
            <a:r>
              <a:rPr lang="en-US" altLang="ja-JP" sz="1400" b="1" dirty="0" smtClean="0">
                <a:solidFill>
                  <a:srgbClr val="C00000"/>
                </a:solidFill>
                <a:effectLst>
                  <a:glow rad="127000">
                    <a:schemeClr val="bg1"/>
                  </a:glow>
                </a:effectLst>
              </a:rPr>
              <a:t>Deploy</a:t>
            </a:r>
            <a:endParaRPr kumimoji="1" lang="en-US" altLang="ja-JP" sz="1400" b="1" dirty="0" smtClean="0">
              <a:solidFill>
                <a:srgbClr val="C00000"/>
              </a:solidFill>
              <a:effectLst>
                <a:glow rad="127000">
                  <a:schemeClr val="bg1"/>
                </a:glow>
              </a:effectLst>
            </a:endParaRPr>
          </a:p>
        </p:txBody>
      </p:sp>
      <p:sp>
        <p:nvSpPr>
          <p:cNvPr id="27" name="楕円 26"/>
          <p:cNvSpPr/>
          <p:nvPr/>
        </p:nvSpPr>
        <p:spPr bwMode="auto">
          <a:xfrm>
            <a:off x="3065026" y="4561556"/>
            <a:ext cx="337131" cy="339637"/>
          </a:xfrm>
          <a:prstGeom prst="ellipse">
            <a:avLst/>
          </a:prstGeom>
          <a:solidFill>
            <a:schemeClr val="accent2">
              <a:lumMod val="60000"/>
              <a:lumOff val="40000"/>
            </a:schemeClr>
          </a:solidFill>
          <a:ln w="19050">
            <a:solidFill>
              <a:schemeClr val="bg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600" b="1" dirty="0" smtClean="0">
                <a:solidFill>
                  <a:schemeClr val="bg1"/>
                </a:solidFill>
                <a:latin typeface="+mn-ea"/>
              </a:rPr>
              <a:t>3</a:t>
            </a:r>
            <a:endParaRPr kumimoji="1" lang="ja-JP" altLang="en-US" sz="1600" b="1" dirty="0" smtClean="0">
              <a:solidFill>
                <a:schemeClr val="bg1"/>
              </a:solidFill>
              <a:latin typeface="+mn-ea"/>
            </a:endParaRPr>
          </a:p>
        </p:txBody>
      </p:sp>
      <p:sp>
        <p:nvSpPr>
          <p:cNvPr id="34" name="テキスト ボックス 33"/>
          <p:cNvSpPr txBox="1"/>
          <p:nvPr/>
        </p:nvSpPr>
        <p:spPr>
          <a:xfrm>
            <a:off x="604642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
        <p:nvSpPr>
          <p:cNvPr id="35" name="テキスト ボックス 34"/>
          <p:cNvSpPr txBox="1"/>
          <p:nvPr/>
        </p:nvSpPr>
        <p:spPr>
          <a:xfrm>
            <a:off x="10803016" y="3442654"/>
            <a:ext cx="556563" cy="584775"/>
          </a:xfrm>
          <a:prstGeom prst="rect">
            <a:avLst/>
          </a:prstGeom>
          <a:noFill/>
        </p:spPr>
        <p:txBody>
          <a:bodyPr wrap="none" rtlCol="0" anchor="ctr">
            <a:spAutoFit/>
          </a:bodyPr>
          <a:lstStyle/>
          <a:p>
            <a:pPr algn="ctr"/>
            <a:r>
              <a:rPr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rPr>
              <a:t>…</a:t>
            </a:r>
            <a:endParaRPr kumimoji="1" lang="en-US" altLang="ja-JP" sz="3200" b="1" spc="-300" dirty="0" smtClean="0">
              <a:solidFill>
                <a:schemeClr val="accent5">
                  <a:lumMod val="90000"/>
                  <a:lumOff val="10000"/>
                </a:schemeClr>
              </a:solidFill>
              <a:effectLst>
                <a:glow rad="50800">
                  <a:schemeClr val="bg1"/>
                </a:glow>
              </a:effectLst>
              <a:latin typeface="ＭＳ 明朝" panose="02020609040205080304" pitchFamily="17" charset="-128"/>
              <a:ea typeface="ＭＳ 明朝" panose="02020609040205080304" pitchFamily="17" charset="-128"/>
            </a:endParaRPr>
          </a:p>
        </p:txBody>
      </p:sp>
    </p:spTree>
    <p:extLst>
      <p:ext uri="{BB962C8B-B14F-4D97-AF65-F5344CB8AC3E}">
        <p14:creationId xmlns:p14="http://schemas.microsoft.com/office/powerpoint/2010/main" val="411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(5/24)</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9474245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(6/24)</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12" name="フローチャート: 処理 11"/>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4" name="正方形/長方形 13"/>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4047033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097608 w 5868000"/>
              <a:gd name="connsiteY2" fmla="*/ 2220495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13652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18236 w 5868000"/>
              <a:gd name="connsiteY1" fmla="*/ 2227338 h 3022037"/>
              <a:gd name="connsiteX2" fmla="*/ 2107832 w 5868000"/>
              <a:gd name="connsiteY2" fmla="*/ 2227339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17895" y="1659677"/>
                </a:moveTo>
                <a:cubicBezTo>
                  <a:pt x="1015509" y="1851292"/>
                  <a:pt x="1020622" y="2035723"/>
                  <a:pt x="1018236" y="2227338"/>
                </a:cubicBezTo>
                <a:lnTo>
                  <a:pt x="2107832" y="2227339"/>
                </a:lnTo>
                <a:lnTo>
                  <a:pt x="2101016" y="1659678"/>
                </a:lnTo>
                <a:lnTo>
                  <a:pt x="1017895" y="1659677"/>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テンプレートアップロード</a:t>
            </a:r>
            <a:endParaRPr lang="en-US" altLang="ja-JP" dirty="0" smtClean="0"/>
          </a:p>
          <a:p>
            <a:pPr lvl="1"/>
            <a:r>
              <a:rPr lang="ja-JP" altLang="en-US" dirty="0" smtClean="0"/>
              <a:t>ダウンロードした</a:t>
            </a:r>
            <a:r>
              <a:rPr lang="en-US" altLang="ja-JP" dirty="0" smtClean="0"/>
              <a:t>Manifest</a:t>
            </a:r>
            <a:r>
              <a:rPr lang="ja-JP" altLang="en-US" dirty="0" smtClean="0"/>
              <a:t>テンプレートをアップロードします</a:t>
            </a:r>
            <a:r>
              <a:rPr lang="ja-JP" altLang="en-US" dirty="0"/>
              <a:t>。</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(7/24)</a:t>
            </a:r>
            <a:endParaRPr kumimoji="1" lang="ja-JP" altLang="en-US" dirty="0"/>
          </a:p>
        </p:txBody>
      </p:sp>
      <p:sp>
        <p:nvSpPr>
          <p:cNvPr id="47" name="角丸四角形 46"/>
          <p:cNvSpPr/>
          <p:nvPr/>
        </p:nvSpPr>
        <p:spPr bwMode="auto">
          <a:xfrm>
            <a:off x="2495600" y="4221088"/>
            <a:ext cx="1800200" cy="93610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2927648" y="3060363"/>
            <a:ext cx="3672408" cy="792088"/>
          </a:xfrm>
          <a:prstGeom prst="wedgeRoundRectCallout">
            <a:avLst>
              <a:gd name="adj1" fmla="val -29376"/>
              <a:gd name="adj2" fmla="val 10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CD</a:t>
            </a:r>
            <a:r>
              <a:rPr kumimoji="1" lang="ja-JP" altLang="en-US" sz="1300" b="1" dirty="0" smtClean="0">
                <a:latin typeface="+mn-ea"/>
              </a:rPr>
              <a:t>パイプラインを実行するための、</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テンプレートの</a:t>
            </a:r>
            <a:r>
              <a:rPr lang="ja-JP" altLang="en-US" sz="1300" b="1" dirty="0" smtClean="0">
                <a:latin typeface="+mn-ea"/>
              </a:rPr>
              <a:t>アップロード</a:t>
            </a:r>
            <a:r>
              <a:rPr kumimoji="1" lang="ja-JP" altLang="en-US" sz="1300" b="1" dirty="0" smtClean="0">
                <a:latin typeface="+mn-ea"/>
              </a:rPr>
              <a:t>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811947"/>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72243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194592" y="1545950"/>
            <a:ext cx="4858047" cy="1001789"/>
          </a:xfrm>
          <a:prstGeom prst="rect">
            <a:avLst/>
          </a:prstGeom>
          <a:ln>
            <a:solidFill>
              <a:schemeClr val="tx1"/>
            </a:solidFill>
          </a:ln>
        </p:spPr>
      </p:pic>
      <p:grpSp>
        <p:nvGrpSpPr>
          <p:cNvPr id="11" name="グループ化 10"/>
          <p:cNvGrpSpPr/>
          <p:nvPr/>
        </p:nvGrpSpPr>
        <p:grpSpPr>
          <a:xfrm>
            <a:off x="576000" y="1548000"/>
            <a:ext cx="5868000" cy="3006555"/>
            <a:chOff x="478505" y="3446633"/>
            <a:chExt cx="5856890" cy="3006555"/>
          </a:xfrm>
        </p:grpSpPr>
        <p:pic>
          <p:nvPicPr>
            <p:cNvPr id="22" name="図 21"/>
            <p:cNvPicPr>
              <a:picLocks noChangeAspect="1"/>
            </p:cNvPicPr>
            <p:nvPr/>
          </p:nvPicPr>
          <p:blipFill>
            <a:blip r:embed="rId3"/>
            <a:stretch>
              <a:fillRect/>
            </a:stretch>
          </p:blipFill>
          <p:spPr>
            <a:xfrm>
              <a:off x="478505" y="3469458"/>
              <a:ext cx="5856019" cy="2983730"/>
            </a:xfrm>
            <a:prstGeom prst="rect">
              <a:avLst/>
            </a:prstGeom>
          </p:spPr>
        </p:pic>
        <p:sp>
          <p:nvSpPr>
            <p:cNvPr id="27" name="フリーフォーム 26"/>
            <p:cNvSpPr/>
            <p:nvPr/>
          </p:nvSpPr>
          <p:spPr bwMode="auto">
            <a:xfrm>
              <a:off x="479376" y="3446633"/>
              <a:ext cx="5856019" cy="2949606"/>
            </a:xfrm>
            <a:custGeom>
              <a:avLst/>
              <a:gdLst>
                <a:gd name="connsiteX0" fmla="*/ 996131 w 5856019"/>
                <a:gd name="connsiteY0" fmla="*/ 1911299 h 2949606"/>
                <a:gd name="connsiteX1" fmla="*/ 996131 w 5856019"/>
                <a:gd name="connsiteY1" fmla="*/ 2163299 h 2949606"/>
                <a:gd name="connsiteX2" fmla="*/ 2112131 w 5856019"/>
                <a:gd name="connsiteY2" fmla="*/ 2163299 h 2949606"/>
                <a:gd name="connsiteX3" fmla="*/ 2112131 w 5856019"/>
                <a:gd name="connsiteY3" fmla="*/ 1911299 h 2949606"/>
                <a:gd name="connsiteX4" fmla="*/ 0 w 5856019"/>
                <a:gd name="connsiteY4" fmla="*/ 0 h 2949606"/>
                <a:gd name="connsiteX5" fmla="*/ 5856019 w 5856019"/>
                <a:gd name="connsiteY5" fmla="*/ 0 h 2949606"/>
                <a:gd name="connsiteX6" fmla="*/ 5856019 w 5856019"/>
                <a:gd name="connsiteY6" fmla="*/ 2949606 h 2949606"/>
                <a:gd name="connsiteX7" fmla="*/ 0 w 5856019"/>
                <a:gd name="connsiteY7" fmla="*/ 2949606 h 29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6019" h="2949606">
                  <a:moveTo>
                    <a:pt x="996131" y="1911299"/>
                  </a:moveTo>
                  <a:lnTo>
                    <a:pt x="996131" y="2163299"/>
                  </a:lnTo>
                  <a:lnTo>
                    <a:pt x="2112131" y="2163299"/>
                  </a:lnTo>
                  <a:lnTo>
                    <a:pt x="2112131" y="1911299"/>
                  </a:lnTo>
                  <a:close/>
                  <a:moveTo>
                    <a:pt x="0" y="0"/>
                  </a:moveTo>
                  <a:lnTo>
                    <a:pt x="5856019" y="0"/>
                  </a:lnTo>
                  <a:lnTo>
                    <a:pt x="5856019" y="2949606"/>
                  </a:lnTo>
                  <a:lnTo>
                    <a:pt x="0" y="2949606"/>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テンプレートアップロード</a:t>
            </a:r>
            <a:endParaRPr lang="en-US" altLang="ja-JP" dirty="0" smtClean="0"/>
          </a:p>
          <a:p>
            <a:pPr lvl="1"/>
            <a:r>
              <a:rPr lang="en-US" altLang="ja-JP" dirty="0"/>
              <a:t>Manifest</a:t>
            </a:r>
            <a:r>
              <a:rPr lang="ja-JP" altLang="en-US" dirty="0"/>
              <a:t>テンプレートファイルの</a:t>
            </a:r>
            <a:r>
              <a:rPr lang="ja-JP" altLang="en-US" dirty="0" smtClean="0"/>
              <a:t>準備でダウンロードした</a:t>
            </a:r>
            <a:r>
              <a:rPr lang="en-US" altLang="ja-JP" dirty="0" smtClean="0"/>
              <a:t>Manifest</a:t>
            </a:r>
            <a:r>
              <a:rPr lang="ja-JP" altLang="en-US" dirty="0" smtClean="0"/>
              <a:t>テンプレートファイルをアップロードします。</a:t>
            </a:r>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(8/24)</a:t>
            </a:r>
            <a:endParaRPr kumimoji="1" lang="ja-JP" altLang="en-US" dirty="0"/>
          </a:p>
        </p:txBody>
      </p:sp>
      <p:pic>
        <p:nvPicPr>
          <p:cNvPr id="7" name="図 6"/>
          <p:cNvPicPr>
            <a:picLocks noChangeAspect="1"/>
          </p:cNvPicPr>
          <p:nvPr/>
        </p:nvPicPr>
        <p:blipFill>
          <a:blip r:embed="rId4"/>
          <a:stretch>
            <a:fillRect/>
          </a:stretch>
        </p:blipFill>
        <p:spPr>
          <a:xfrm>
            <a:off x="7200583" y="3339947"/>
            <a:ext cx="4872081" cy="2117504"/>
          </a:xfrm>
          <a:prstGeom prst="rect">
            <a:avLst/>
          </a:prstGeom>
          <a:ln>
            <a:solidFill>
              <a:schemeClr val="tx1"/>
            </a:solidFill>
          </a:ln>
        </p:spPr>
      </p:pic>
      <p:sp>
        <p:nvSpPr>
          <p:cNvPr id="18" name="角丸四角形 17"/>
          <p:cNvSpPr/>
          <p:nvPr/>
        </p:nvSpPr>
        <p:spPr bwMode="auto">
          <a:xfrm>
            <a:off x="2423592" y="3464971"/>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3" name="直線矢印コネクタ 22"/>
          <p:cNvCxnSpPr>
            <a:stCxn id="18" idx="3"/>
          </p:cNvCxnSpPr>
          <p:nvPr/>
        </p:nvCxnSpPr>
        <p:spPr bwMode="auto">
          <a:xfrm flipV="1">
            <a:off x="2718161" y="2046845"/>
            <a:ext cx="4482422" cy="154415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角丸四角形 23"/>
          <p:cNvSpPr/>
          <p:nvPr/>
        </p:nvSpPr>
        <p:spPr bwMode="auto">
          <a:xfrm>
            <a:off x="11070711" y="1764025"/>
            <a:ext cx="936104" cy="2759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5" name="直線矢印コネクタ 24"/>
          <p:cNvCxnSpPr>
            <a:stCxn id="24" idx="2"/>
          </p:cNvCxnSpPr>
          <p:nvPr/>
        </p:nvCxnSpPr>
        <p:spPr bwMode="auto">
          <a:xfrm flipH="1">
            <a:off x="9636797" y="2039995"/>
            <a:ext cx="1901966" cy="1382788"/>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角丸四角形 28"/>
          <p:cNvSpPr/>
          <p:nvPr/>
        </p:nvSpPr>
        <p:spPr bwMode="auto">
          <a:xfrm>
            <a:off x="7340589" y="4242509"/>
            <a:ext cx="4566054" cy="88079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3359696" y="4869161"/>
            <a:ext cx="3840887" cy="895528"/>
          </a:xfrm>
          <a:prstGeom prst="wedgeRoundRectCallout">
            <a:avLst>
              <a:gd name="adj1" fmla="val 63355"/>
              <a:gd name="adj2" fmla="val -8176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ファイル：</a:t>
            </a:r>
            <a:r>
              <a:rPr lang="en-US" altLang="ja-JP" sz="1100" b="1" dirty="0" err="1" smtClean="0">
                <a:latin typeface="+mn-ea"/>
              </a:rPr>
              <a:t>api-app.yaml</a:t>
            </a:r>
            <a:r>
              <a:rPr lang="en-US" altLang="ja-JP" sz="1100" b="1" dirty="0" smtClean="0">
                <a:latin typeface="+mn-ea"/>
              </a:rPr>
              <a:t>, </a:t>
            </a:r>
            <a:r>
              <a:rPr lang="en-US" altLang="ja-JP" sz="1100" b="1" dirty="0" err="1" smtClean="0">
                <a:latin typeface="+mn-ea"/>
              </a:rPr>
              <a:t>ui-app.yaml</a:t>
            </a:r>
            <a:r>
              <a:rPr lang="ja-JP" altLang="en-US" sz="1100" b="1" dirty="0" smtClean="0">
                <a:latin typeface="+mn-ea"/>
              </a:rPr>
              <a:t>を</a:t>
            </a:r>
            <a:endParaRPr lang="en-US" altLang="ja-JP" sz="1100" b="1" dirty="0" smtClean="0">
              <a:latin typeface="+mn-ea"/>
            </a:endParaRPr>
          </a:p>
          <a:p>
            <a:pPr algn="ctr"/>
            <a:r>
              <a:rPr lang="ja-JP" altLang="en-US" sz="1100" b="1" dirty="0" smtClean="0">
                <a:latin typeface="+mn-ea"/>
              </a:rPr>
              <a:t>右の画面領域にドロップします</a:t>
            </a:r>
            <a:endParaRPr lang="ja-JP" altLang="en-US" sz="1100" b="1" dirty="0">
              <a:latin typeface="+mn-ea"/>
            </a:endParaRPr>
          </a:p>
        </p:txBody>
      </p:sp>
    </p:spTree>
    <p:extLst>
      <p:ext uri="{BB962C8B-B14F-4D97-AF65-F5344CB8AC3E}">
        <p14:creationId xmlns:p14="http://schemas.microsoft.com/office/powerpoint/2010/main" val="247894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01016 w 5868000"/>
              <a:gd name="connsiteY2" fmla="*/ 2514748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25052 w 5868000"/>
              <a:gd name="connsiteY1" fmla="*/ 2514747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1303 w 5868000"/>
              <a:gd name="connsiteY0" fmla="*/ 2210545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1021303 w 5868000"/>
              <a:gd name="connsiteY4" fmla="*/ 2210545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11419 w 5868000"/>
              <a:gd name="connsiteY1" fmla="*/ 2518169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94039 w 5868000"/>
              <a:gd name="connsiteY0" fmla="*/ 2207124 h 3022037"/>
              <a:gd name="connsiteX1" fmla="*/ 1004603 w 5868000"/>
              <a:gd name="connsiteY1" fmla="*/ 2525012 h 3022037"/>
              <a:gd name="connsiteX2" fmla="*/ 2111240 w 5868000"/>
              <a:gd name="connsiteY2" fmla="*/ 2521591 h 3022037"/>
              <a:gd name="connsiteX3" fmla="*/ 2111240 w 5868000"/>
              <a:gd name="connsiteY3" fmla="*/ 2207124 h 3022037"/>
              <a:gd name="connsiteX4" fmla="*/ 994039 w 5868000"/>
              <a:gd name="connsiteY4" fmla="*/ 2207124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994039" y="2207124"/>
                </a:moveTo>
                <a:cubicBezTo>
                  <a:pt x="991653" y="2398739"/>
                  <a:pt x="1006989" y="2333397"/>
                  <a:pt x="1004603" y="2525012"/>
                </a:cubicBezTo>
                <a:lnTo>
                  <a:pt x="2111240" y="2521591"/>
                </a:lnTo>
                <a:lnTo>
                  <a:pt x="2111240" y="2207124"/>
                </a:lnTo>
                <a:lnTo>
                  <a:pt x="994039" y="2207124"/>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Manifest</a:t>
            </a:r>
            <a:r>
              <a:rPr lang="ja-JP" altLang="en-US" dirty="0" smtClean="0"/>
              <a:t>パラメータ</a:t>
            </a:r>
            <a:endParaRPr lang="en-US" altLang="ja-JP" dirty="0" smtClean="0"/>
          </a:p>
          <a:p>
            <a:pPr lvl="1"/>
            <a:r>
              <a:rPr lang="en-US" altLang="ja-JP" dirty="0" smtClean="0"/>
              <a:t>Deploy</a:t>
            </a:r>
            <a:r>
              <a:rPr lang="ja-JP" altLang="en-US" dirty="0" smtClean="0"/>
              <a:t>に必要な</a:t>
            </a:r>
            <a:r>
              <a:rPr lang="en-US" altLang="ja-JP" dirty="0" smtClean="0"/>
              <a:t>Manifest</a:t>
            </a:r>
            <a:r>
              <a:rPr lang="ja-JP" altLang="en-US" dirty="0" smtClean="0"/>
              <a:t>パラメータを入力します。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(9/24)</a:t>
            </a:r>
            <a:endParaRPr kumimoji="1" lang="ja-JP" altLang="en-US" dirty="0"/>
          </a:p>
        </p:txBody>
      </p:sp>
      <p:sp>
        <p:nvSpPr>
          <p:cNvPr id="47" name="角丸四角形 46"/>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角丸四角形吹き出し 11"/>
          <p:cNvSpPr/>
          <p:nvPr/>
        </p:nvSpPr>
        <p:spPr bwMode="auto">
          <a:xfrm>
            <a:off x="3071664" y="3798674"/>
            <a:ext cx="3600400" cy="792088"/>
          </a:xfrm>
          <a:prstGeom prst="wedgeRoundRectCallout">
            <a:avLst>
              <a:gd name="adj1" fmla="val -28922"/>
              <a:gd name="adj2" fmla="val 10484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300" b="1" dirty="0" smtClean="0">
                <a:latin typeface="+mn-ea"/>
              </a:rPr>
              <a:t>アップロードした</a:t>
            </a:r>
            <a:r>
              <a:rPr kumimoji="1" lang="en-US" altLang="ja-JP" sz="1300" b="1" dirty="0" smtClean="0">
                <a:latin typeface="+mn-ea"/>
              </a:rPr>
              <a:t>Manifest</a:t>
            </a:r>
            <a:r>
              <a:rPr kumimoji="1" lang="ja-JP" altLang="en-US" sz="1300" b="1" dirty="0" smtClean="0">
                <a:latin typeface="+mn-ea"/>
              </a:rPr>
              <a:t>テンプレートに対応する</a:t>
            </a:r>
            <a:r>
              <a:rPr kumimoji="1" lang="en-US" altLang="ja-JP" sz="1300" b="1" dirty="0" smtClean="0">
                <a:latin typeface="+mn-ea"/>
              </a:rPr>
              <a:t>Manifest</a:t>
            </a:r>
            <a:r>
              <a:rPr kumimoji="1" lang="ja-JP" altLang="en-US" sz="1300" b="1" dirty="0" smtClean="0">
                <a:latin typeface="+mn-ea"/>
              </a:rPr>
              <a:t>パラメータを入力します。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105827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419431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6470448" y="1138452"/>
            <a:ext cx="4173607" cy="2553944"/>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smtClean="0"/>
              <a:t>パラメータ入力</a:t>
            </a:r>
            <a:endParaRPr lang="en-US" altLang="ja-JP" dirty="0" smtClean="0"/>
          </a:p>
          <a:p>
            <a:pPr lvl="1"/>
            <a:r>
              <a:rPr lang="ja-JP" altLang="en-US" dirty="0" smtClean="0"/>
              <a:t>入力</a:t>
            </a:r>
            <a:r>
              <a:rPr lang="ja-JP" altLang="en-US" dirty="0"/>
              <a:t>内容</a:t>
            </a:r>
            <a:r>
              <a:rPr lang="ja-JP" altLang="en-US" dirty="0" smtClean="0"/>
              <a:t>に従って、</a:t>
            </a:r>
            <a:r>
              <a:rPr lang="en-US" altLang="ja-JP" dirty="0" smtClean="0"/>
              <a:t>Manifest</a:t>
            </a:r>
            <a:r>
              <a:rPr lang="ja-JP" altLang="en-US" dirty="0" smtClean="0"/>
              <a:t>パラメータを入力します。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(10/24)</a:t>
            </a:r>
            <a:endParaRPr kumimoji="1" lang="ja-JP" altLang="en-US" dirty="0"/>
          </a:p>
        </p:txBody>
      </p:sp>
      <p:grpSp>
        <p:nvGrpSpPr>
          <p:cNvPr id="5" name="グループ化 4"/>
          <p:cNvGrpSpPr>
            <a:grpSpLocks noChangeAspect="1"/>
          </p:cNvGrpSpPr>
          <p:nvPr/>
        </p:nvGrpSpPr>
        <p:grpSpPr>
          <a:xfrm>
            <a:off x="576000" y="1548000"/>
            <a:ext cx="4775419" cy="2428179"/>
            <a:chOff x="1047580" y="1576885"/>
            <a:chExt cx="9486866" cy="4823830"/>
          </a:xfrm>
        </p:grpSpPr>
        <p:pic>
          <p:nvPicPr>
            <p:cNvPr id="9" name="図 8"/>
            <p:cNvPicPr>
              <a:picLocks noChangeAspect="1"/>
            </p:cNvPicPr>
            <p:nvPr/>
          </p:nvPicPr>
          <p:blipFill>
            <a:blip r:embed="rId3"/>
            <a:stretch>
              <a:fillRect/>
            </a:stretch>
          </p:blipFill>
          <p:spPr>
            <a:xfrm>
              <a:off x="1047580" y="1576885"/>
              <a:ext cx="9486866" cy="4823830"/>
            </a:xfrm>
            <a:prstGeom prst="rect">
              <a:avLst/>
            </a:prstGeom>
          </p:spPr>
        </p:pic>
        <p:sp>
          <p:nvSpPr>
            <p:cNvPr id="16" name="フリーフォーム 15"/>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aphicFrame>
        <p:nvGraphicFramePr>
          <p:cNvPr id="18" name="表 17"/>
          <p:cNvGraphicFramePr>
            <a:graphicFrameLocks noGrp="1"/>
          </p:cNvGraphicFramePr>
          <p:nvPr>
            <p:extLst>
              <p:ext uri="{D42A27DB-BD31-4B8C-83A1-F6EECF244321}">
                <p14:modId xmlns:p14="http://schemas.microsoft.com/office/powerpoint/2010/main" val="2776545067"/>
              </p:ext>
            </p:extLst>
          </p:nvPr>
        </p:nvGraphicFramePr>
        <p:xfrm>
          <a:off x="551383" y="4477164"/>
          <a:ext cx="1130525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3</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err="1" smtClean="0"/>
                        <a:t>exastro</a:t>
                      </a:r>
                      <a:r>
                        <a:rPr lang="en-US" altLang="ja-JP" sz="1000" dirty="0" smtClean="0"/>
                        <a:t>/</a:t>
                      </a:r>
                      <a:r>
                        <a:rPr lang="en-US" altLang="ja-JP" sz="1000" dirty="0" err="1" smtClean="0"/>
                        <a:t>epochsampleappui</a:t>
                      </a:r>
                      <a:endParaRPr lang="en-US" altLang="ja-JP" sz="1000" dirty="0" smtClean="0"/>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algn="l"/>
                      <a:r>
                        <a:rPr lang="en-US" altLang="ja-JP" sz="1000" dirty="0" smtClean="0"/>
                        <a:t>master.20210708183910</a:t>
                      </a:r>
                      <a:endParaRPr lang="en-US" altLang="ja-JP" sz="1000" b="0" i="0" dirty="0" smtClean="0">
                        <a:effectLst/>
                        <a:latin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dirty="0" smtClean="0"/>
                        <a:t>master.20210708183910</a:t>
                      </a:r>
                      <a:endParaRPr lang="en-US" altLang="ja-JP" sz="1000" b="1" dirty="0" smtClean="0"/>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31003</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00" b="0" dirty="0" smtClean="0"/>
                        <a:t>32003</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3" y="4172085"/>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u</a:t>
            </a:r>
            <a:r>
              <a:rPr kumimoji="1" lang="en-US" altLang="ja-JP" sz="1400" b="1" dirty="0" err="1" smtClean="0">
                <a:solidFill>
                  <a:srgbClr val="FF0000"/>
                </a:solidFill>
                <a:latin typeface="+mn-ea"/>
              </a:rPr>
              <a:t>i-app.yaml</a:t>
            </a:r>
            <a:endParaRPr kumimoji="1" lang="ja-JP" altLang="en-US" sz="1400" b="1" dirty="0" smtClean="0">
              <a:solidFill>
                <a:srgbClr val="FF0000"/>
              </a:solidFill>
              <a:latin typeface="+mn-ea"/>
            </a:endParaRPr>
          </a:p>
        </p:txBody>
      </p:sp>
      <p:sp>
        <p:nvSpPr>
          <p:cNvPr id="22" name="角丸四角形 21"/>
          <p:cNvSpPr/>
          <p:nvPr/>
        </p:nvSpPr>
        <p:spPr bwMode="auto">
          <a:xfrm>
            <a:off x="2063552" y="3350992"/>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22" idx="3"/>
          </p:cNvCxnSpPr>
          <p:nvPr/>
        </p:nvCxnSpPr>
        <p:spPr bwMode="auto">
          <a:xfrm flipV="1">
            <a:off x="2279576" y="2564904"/>
            <a:ext cx="4248472" cy="88842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角丸四角形 25"/>
          <p:cNvSpPr/>
          <p:nvPr/>
        </p:nvSpPr>
        <p:spPr bwMode="auto">
          <a:xfrm>
            <a:off x="6541573" y="1370876"/>
            <a:ext cx="1939214" cy="17941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8" name="角丸四角形 27"/>
          <p:cNvSpPr/>
          <p:nvPr/>
        </p:nvSpPr>
        <p:spPr bwMode="auto">
          <a:xfrm>
            <a:off x="7431136" y="1675121"/>
            <a:ext cx="1720165" cy="735439"/>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角丸四角形吹き出し 29"/>
          <p:cNvSpPr/>
          <p:nvPr/>
        </p:nvSpPr>
        <p:spPr bwMode="auto">
          <a:xfrm>
            <a:off x="9599815" y="1675121"/>
            <a:ext cx="2088233" cy="601751"/>
          </a:xfrm>
          <a:prstGeom prst="wedgeRoundRectCallout">
            <a:avLst>
              <a:gd name="adj1" fmla="val -76672"/>
              <a:gd name="adj2" fmla="val -318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900" b="1" dirty="0" smtClean="0"/>
              <a:t>入力内容に従って値を入力します</a:t>
            </a:r>
            <a:endParaRPr lang="en-US" altLang="ja-JP" sz="900" b="1" dirty="0" smtClean="0"/>
          </a:p>
          <a:p>
            <a:r>
              <a:rPr lang="en-US" altLang="ja-JP" sz="900" b="1" dirty="0" smtClean="0"/>
              <a:t>※</a:t>
            </a:r>
            <a:r>
              <a:rPr lang="ja-JP" altLang="en-US" sz="900" b="1" dirty="0" smtClean="0"/>
              <a:t>環境ごとに</a:t>
            </a:r>
            <a:r>
              <a:rPr lang="ja-JP" altLang="en-US" sz="900" b="1" dirty="0"/>
              <a:t>異</a:t>
            </a:r>
            <a:r>
              <a:rPr lang="ja-JP" altLang="en-US" sz="900" b="1" dirty="0" smtClean="0"/>
              <a:t>なりますので間違えないように入力してください</a:t>
            </a:r>
            <a:endParaRPr lang="en-US" altLang="ja-JP" sz="900" b="1" dirty="0" smtClean="0"/>
          </a:p>
        </p:txBody>
      </p:sp>
      <p:sp>
        <p:nvSpPr>
          <p:cNvPr id="25" name="角丸四角形吹き出し 24"/>
          <p:cNvSpPr/>
          <p:nvPr/>
        </p:nvSpPr>
        <p:spPr bwMode="auto">
          <a:xfrm>
            <a:off x="9599816" y="866703"/>
            <a:ext cx="2088232" cy="537053"/>
          </a:xfrm>
          <a:prstGeom prst="wedgeRoundRectCallout">
            <a:avLst>
              <a:gd name="adj1" fmla="val -100657"/>
              <a:gd name="adj2" fmla="val 65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900" b="1" dirty="0" smtClean="0"/>
              <a:t>ui-app.yaml</a:t>
            </a:r>
            <a:r>
              <a:rPr lang="ja-JP" altLang="en-US" sz="900" b="1" dirty="0" smtClean="0"/>
              <a:t>を選択して入力内容を入力します</a:t>
            </a:r>
            <a:endParaRPr lang="en-US" altLang="ja-JP" sz="900" b="1" dirty="0" smtClean="0"/>
          </a:p>
        </p:txBody>
      </p:sp>
      <p:sp>
        <p:nvSpPr>
          <p:cNvPr id="17" name="正方形/長方形 16"/>
          <p:cNvSpPr/>
          <p:nvPr/>
        </p:nvSpPr>
        <p:spPr>
          <a:xfrm>
            <a:off x="5847249" y="6238676"/>
            <a:ext cx="6025404" cy="246221"/>
          </a:xfrm>
          <a:prstGeom prst="rect">
            <a:avLst/>
          </a:prstGeom>
        </p:spPr>
        <p:txBody>
          <a:bodyPr wrap="square">
            <a:spAutoFit/>
          </a:bodyPr>
          <a:lstStyle/>
          <a:p>
            <a:pPr marL="288000" lvl="2" indent="0" algn="r">
              <a:buNone/>
            </a:pPr>
            <a:r>
              <a:rPr lang="en-US" altLang="ja-JP" sz="1000" dirty="0" smtClean="0"/>
              <a:t>※</a:t>
            </a:r>
            <a:r>
              <a:rPr lang="ja-JP" altLang="en-US" sz="1000" dirty="0" smtClean="0"/>
              <a:t>今後、</a:t>
            </a:r>
            <a:r>
              <a:rPr lang="en-US" altLang="ja-JP" sz="1000" dirty="0" smtClean="0"/>
              <a:t>image</a:t>
            </a:r>
            <a:r>
              <a:rPr lang="ja-JP" altLang="en-US" sz="1000" dirty="0" err="1" smtClean="0"/>
              <a:t>、</a:t>
            </a:r>
            <a:r>
              <a:rPr lang="en-US" altLang="ja-JP" sz="1000" dirty="0" err="1" smtClean="0"/>
              <a:t>image_tag</a:t>
            </a:r>
            <a:r>
              <a:rPr lang="ja-JP" altLang="en-US" sz="1000" dirty="0" smtClean="0"/>
              <a:t>の入力については選択項目に変更する予定です</a:t>
            </a:r>
            <a:endParaRPr lang="en-US" altLang="ja-JP" sz="600" dirty="0"/>
          </a:p>
        </p:txBody>
      </p:sp>
    </p:spTree>
    <p:extLst>
      <p:ext uri="{BB962C8B-B14F-4D97-AF65-F5344CB8AC3E}">
        <p14:creationId xmlns:p14="http://schemas.microsoft.com/office/powerpoint/2010/main" val="34246704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768945" y="1012980"/>
            <a:ext cx="5426516" cy="3313867"/>
          </a:xfrm>
          <a:prstGeom prst="rect">
            <a:avLst/>
          </a:prstGeom>
          <a:ln>
            <a:solidFill>
              <a:schemeClr val="tx1"/>
            </a:solidFill>
          </a:ln>
        </p:spPr>
      </p:pic>
      <p:sp>
        <p:nvSpPr>
          <p:cNvPr id="3" name="コンテンツ プレースホルダー 2"/>
          <p:cNvSpPr>
            <a:spLocks noGrp="1"/>
          </p:cNvSpPr>
          <p:nvPr>
            <p:ph sz="quarter" idx="10"/>
          </p:nvPr>
        </p:nvSpPr>
        <p:spPr/>
        <p:txBody>
          <a:bodyPr>
            <a:normAutofit/>
          </a:bodyPr>
          <a:lstStyle/>
          <a:p>
            <a:endParaRPr lang="en-US" altLang="ja-JP" dirty="0" smtClean="0"/>
          </a:p>
          <a:p>
            <a:pPr lvl="1"/>
            <a:r>
              <a:rPr lang="ja-JP" altLang="en-US" dirty="0"/>
              <a:t>タブを切り替えて</a:t>
            </a:r>
            <a:r>
              <a:rPr lang="en-US" altLang="ja-JP" dirty="0" err="1"/>
              <a:t>api-app.yaml</a:t>
            </a:r>
            <a:r>
              <a:rPr lang="ja-JP" altLang="en-US" dirty="0" err="1"/>
              <a:t>にも</a:t>
            </a:r>
            <a:r>
              <a:rPr lang="ja-JP" altLang="en-US" dirty="0"/>
              <a:t>入力します。</a:t>
            </a:r>
            <a:endParaRPr lang="en-US" altLang="ja-JP"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(11/24)</a:t>
            </a:r>
            <a:endParaRPr kumimoji="1" lang="ja-JP" altLang="en-US" dirty="0"/>
          </a:p>
        </p:txBody>
      </p:sp>
      <p:graphicFrame>
        <p:nvGraphicFramePr>
          <p:cNvPr id="18" name="表 17"/>
          <p:cNvGraphicFramePr>
            <a:graphicFrameLocks noGrp="1"/>
          </p:cNvGraphicFramePr>
          <p:nvPr>
            <p:extLst>
              <p:ext uri="{D42A27DB-BD31-4B8C-83A1-F6EECF244321}">
                <p14:modId xmlns:p14="http://schemas.microsoft.com/office/powerpoint/2010/main" val="367915121"/>
              </p:ext>
            </p:extLst>
          </p:nvPr>
        </p:nvGraphicFramePr>
        <p:xfrm>
          <a:off x="551384" y="4495540"/>
          <a:ext cx="11305257" cy="1977671"/>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1081318694"/>
                    </a:ext>
                  </a:extLst>
                </a:gridCol>
                <a:gridCol w="2520280">
                  <a:extLst>
                    <a:ext uri="{9D8B030D-6E8A-4147-A177-3AD203B41FA5}">
                      <a16:colId xmlns:a16="http://schemas.microsoft.com/office/drawing/2014/main" val="1720054621"/>
                    </a:ext>
                  </a:extLst>
                </a:gridCol>
                <a:gridCol w="2520280">
                  <a:extLst>
                    <a:ext uri="{9D8B030D-6E8A-4147-A177-3AD203B41FA5}">
                      <a16:colId xmlns:a16="http://schemas.microsoft.com/office/drawing/2014/main" val="2739394067"/>
                    </a:ext>
                  </a:extLst>
                </a:gridCol>
                <a:gridCol w="3960440">
                  <a:extLst>
                    <a:ext uri="{9D8B030D-6E8A-4147-A177-3AD203B41FA5}">
                      <a16:colId xmlns:a16="http://schemas.microsoft.com/office/drawing/2014/main" val="3967402424"/>
                    </a:ext>
                  </a:extLst>
                </a:gridCol>
              </a:tblGrid>
              <a:tr h="318530">
                <a:tc>
                  <a:txBody>
                    <a:bodyPr/>
                    <a:lstStyle/>
                    <a:p>
                      <a:r>
                        <a:rPr kumimoji="1" lang="ja-JP" altLang="en-US" sz="1000" dirty="0" smtClean="0"/>
                        <a:t>項目</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staging</a:t>
                      </a:r>
                      <a:r>
                        <a:rPr kumimoji="1" lang="en-US" altLang="ja-JP" sz="1000" dirty="0" smtClean="0"/>
                        <a:t>)</a:t>
                      </a:r>
                      <a:endParaRPr kumimoji="1" lang="ja-JP" altLang="en-US" sz="1000" dirty="0"/>
                    </a:p>
                  </a:txBody>
                  <a:tcPr anchor="b"/>
                </a:tc>
                <a:tc>
                  <a:txBody>
                    <a:bodyPr/>
                    <a:lstStyle/>
                    <a:p>
                      <a:r>
                        <a:rPr kumimoji="1" lang="ja-JP" altLang="en-US" sz="1000" dirty="0" smtClean="0"/>
                        <a:t>入力内容</a:t>
                      </a:r>
                      <a:r>
                        <a:rPr kumimoji="1" lang="en-US" altLang="ja-JP" sz="1000" dirty="0" smtClean="0"/>
                        <a:t>(</a:t>
                      </a:r>
                      <a:r>
                        <a:rPr kumimoji="1" lang="en-US" altLang="ja-JP" sz="1000" dirty="0" smtClean="0">
                          <a:solidFill>
                            <a:srgbClr val="FF0000"/>
                          </a:solidFill>
                        </a:rPr>
                        <a:t>production</a:t>
                      </a:r>
                      <a:r>
                        <a:rPr kumimoji="1" lang="en-US" altLang="ja-JP" sz="1000" dirty="0" smtClean="0"/>
                        <a:t>)</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2364561524"/>
                  </a:ext>
                </a:extLst>
              </a:tr>
              <a:tr h="288887">
                <a:tc>
                  <a:txBody>
                    <a:bodyPr/>
                    <a:lstStyle/>
                    <a:p>
                      <a:r>
                        <a:rPr lang="en-US" altLang="ja-JP" sz="1000" dirty="0" smtClean="0"/>
                        <a:t>{{ param01</a:t>
                      </a:r>
                      <a:r>
                        <a:rPr lang="ja-JP" altLang="en-US" sz="1000" dirty="0" smtClean="0"/>
                        <a:t> </a:t>
                      </a:r>
                      <a:r>
                        <a:rPr lang="en-US" altLang="ja-JP" sz="1000" dirty="0" smtClean="0"/>
                        <a:t>}} </a:t>
                      </a:r>
                      <a:endParaRPr kumimoji="1" lang="ja-JP" altLang="en-US" sz="1000" dirty="0"/>
                    </a:p>
                  </a:txBody>
                  <a:tcPr/>
                </a:tc>
                <a:tc>
                  <a:txBody>
                    <a:bodyPr/>
                    <a:lstStyle/>
                    <a:p>
                      <a:r>
                        <a:rPr kumimoji="1" lang="en-US" altLang="ja-JP" sz="1000" dirty="0" smtClean="0"/>
                        <a:t>1</a:t>
                      </a:r>
                      <a:endParaRPr kumimoji="1" lang="ja-JP" altLang="en-US" sz="1000" dirty="0"/>
                    </a:p>
                  </a:txBody>
                  <a:tcPr/>
                </a:tc>
                <a:tc>
                  <a:txBody>
                    <a:bodyPr/>
                    <a:lstStyle/>
                    <a:p>
                      <a:r>
                        <a:rPr kumimoji="1" lang="en-US" altLang="ja-JP" sz="1000" dirty="0" smtClean="0"/>
                        <a:t>1</a:t>
                      </a:r>
                      <a:endParaRPr kumimoji="1" lang="ja-JP" altLang="en-US" sz="1000" dirty="0"/>
                    </a:p>
                  </a:txBody>
                  <a:tcPr>
                    <a:solidFill>
                      <a:schemeClr val="bg2">
                        <a:lumMod val="95000"/>
                      </a:schemeClr>
                    </a:solidFill>
                  </a:tcPr>
                </a:tc>
                <a:tc>
                  <a:txBody>
                    <a:bodyPr/>
                    <a:lstStyle/>
                    <a:p>
                      <a:r>
                        <a:rPr kumimoji="1" lang="ja-JP" altLang="en-US" sz="1000" dirty="0" smtClean="0"/>
                        <a:t>レプリカ数</a:t>
                      </a:r>
                      <a:endParaRPr kumimoji="1" lang="ja-JP" altLang="en-US" sz="1000" dirty="0"/>
                    </a:p>
                  </a:txBody>
                  <a:tcPr>
                    <a:solidFill>
                      <a:schemeClr val="bg1">
                        <a:lumMod val="85000"/>
                      </a:schemeClr>
                    </a:solidFill>
                  </a:tcPr>
                </a:tc>
                <a:extLst>
                  <a:ext uri="{0D108BD9-81ED-4DB2-BD59-A6C34878D82A}">
                    <a16:rowId xmlns:a16="http://schemas.microsoft.com/office/drawing/2014/main" val="907599741"/>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mn-ea"/>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mn-ea"/>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mn-ea"/>
                          <a:cs typeface="+mn-cs"/>
                        </a:rPr>
                        <a:t>api</a:t>
                      </a:r>
                      <a:endParaRPr kumimoji="1" lang="en-US" altLang="ja-JP" sz="1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pPr marL="0" marR="0" lvl="1" indent="-16920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Dockerhub</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のアカウント名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]/epoch-sample-</a:t>
                      </a:r>
                      <a:r>
                        <a:rPr kumimoji="1" lang="en-US" altLang="ja-JP" sz="1000" b="0" i="0" u="none" strike="noStrike" kern="1200" cap="none" spc="0" normalizeH="0" baseline="0" noProof="0" dirty="0" err="1" smtClean="0">
                          <a:ln>
                            <a:noFill/>
                          </a:ln>
                          <a:solidFill>
                            <a:srgbClr val="000000"/>
                          </a:solidFill>
                          <a:effectLst/>
                          <a:uLnTx/>
                          <a:uFillTx/>
                          <a:latin typeface="+mn-lt"/>
                          <a:ea typeface="メイリオ"/>
                          <a:cs typeface="+mn-cs"/>
                        </a:rPr>
                        <a:t>api</a:t>
                      </a:r>
                      <a:endParaRPr kumimoji="1" lang="en-US" altLang="ja-JP" sz="100" b="0" i="0" u="none" strike="noStrike" kern="1200" cap="none" spc="0" normalizeH="0" baseline="0" noProof="0" dirty="0">
                        <a:ln>
                          <a:noFill/>
                        </a:ln>
                        <a:solidFill>
                          <a:srgbClr val="000000"/>
                        </a:solidFill>
                        <a:effectLst/>
                        <a:uLnTx/>
                        <a:uFillTx/>
                        <a:latin typeface="+mn-lt"/>
                        <a:ea typeface="メイリオ"/>
                        <a:cs typeface="+mn-cs"/>
                      </a:endParaRPr>
                    </a:p>
                  </a:txBody>
                  <a:tcPr>
                    <a:solidFill>
                      <a:schemeClr val="bg2">
                        <a:lumMod val="95000"/>
                      </a:schemeClr>
                    </a:solidFill>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644828422"/>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image</a:t>
                      </a:r>
                      <a:r>
                        <a:rPr kumimoji="1" lang="ja-JP" altLang="en-US" sz="1000" b="0" i="0" u="none" strike="noStrike" kern="1200" cap="none" spc="0" normalizeH="0" baseline="0" noProof="0" dirty="0" smtClean="0">
                          <a:ln>
                            <a:noFill/>
                          </a:ln>
                          <a:solidFill>
                            <a:srgbClr val="000000"/>
                          </a:solidFill>
                          <a:effectLst/>
                          <a:uLnTx/>
                          <a:uFillTx/>
                          <a:latin typeface="+mn-lt"/>
                          <a:ea typeface="メイリオ"/>
                          <a:cs typeface="+mn-cs"/>
                        </a:rPr>
                        <a:t>のタグ名</a:t>
                      </a: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 </a:t>
                      </a:r>
                    </a:p>
                  </a:txBody>
                  <a:tcPr>
                    <a:solidFill>
                      <a:schemeClr val="bg2">
                        <a:lumMod val="95000"/>
                      </a:schemeClr>
                    </a:solidFill>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361206398"/>
                  </a:ext>
                </a:extLst>
              </a:tr>
              <a:tr h="288887">
                <a:tc>
                  <a:txBody>
                    <a:bodyPr/>
                    <a:lstStyle/>
                    <a:p>
                      <a:r>
                        <a:rPr kumimoji="1" lang="en-US" altLang="ja-JP" sz="1000" dirty="0" smtClean="0"/>
                        <a:t>{{ param02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31004</a:t>
                      </a:r>
                    </a:p>
                  </a:txBody>
                  <a:tcPr>
                    <a:solidFill>
                      <a:schemeClr val="bg2">
                        <a:lumMod val="95000"/>
                      </a:schemeClr>
                    </a:solidFill>
                  </a:tcPr>
                </a:tc>
                <a:tc>
                  <a:txBody>
                    <a:bodyPr/>
                    <a:lstStyle/>
                    <a:p>
                      <a:r>
                        <a:rPr lang="ja-JP" altLang="en-US" sz="1000" dirty="0" smtClean="0"/>
                        <a:t>ブルーグリーンデプロイ用のブルー面のポート番号</a:t>
                      </a:r>
                      <a:endParaRPr lang="ja-JP" altLang="en-US" sz="1000" dirty="0"/>
                    </a:p>
                  </a:txBody>
                  <a:tcPr>
                    <a:solidFill>
                      <a:schemeClr val="bg1">
                        <a:lumMod val="85000"/>
                      </a:schemeClr>
                    </a:solidFill>
                  </a:tcPr>
                </a:tc>
                <a:extLst>
                  <a:ext uri="{0D108BD9-81ED-4DB2-BD59-A6C34878D82A}">
                    <a16:rowId xmlns:a16="http://schemas.microsoft.com/office/drawing/2014/main" val="3147267484"/>
                  </a:ext>
                </a:extLst>
              </a:tr>
              <a:tr h="288887">
                <a:tc>
                  <a:txBody>
                    <a:bodyPr/>
                    <a:lstStyle/>
                    <a:p>
                      <a:r>
                        <a:rPr kumimoji="1" lang="en-US" altLang="ja-JP" sz="1000" dirty="0" smtClean="0"/>
                        <a:t>{{ param03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mn-lt"/>
                          <a:ea typeface="メイリオ"/>
                          <a:cs typeface="+mn-cs"/>
                        </a:rPr>
                        <a:t>32004</a:t>
                      </a:r>
                    </a:p>
                  </a:txBody>
                  <a:tcPr>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ブルーグリーンデプロイ用のグリーン面のポート番号</a:t>
                      </a:r>
                    </a:p>
                  </a:txBody>
                  <a:tcPr>
                    <a:solidFill>
                      <a:schemeClr val="bg1">
                        <a:lumMod val="85000"/>
                      </a:schemeClr>
                    </a:solidFill>
                  </a:tcPr>
                </a:tc>
                <a:extLst>
                  <a:ext uri="{0D108BD9-81ED-4DB2-BD59-A6C34878D82A}">
                    <a16:rowId xmlns:a16="http://schemas.microsoft.com/office/drawing/2014/main" val="3998405762"/>
                  </a:ext>
                </a:extLst>
              </a:tr>
            </a:tbl>
          </a:graphicData>
        </a:graphic>
      </p:graphicFrame>
      <p:sp>
        <p:nvSpPr>
          <p:cNvPr id="19" name="角丸四角形 18"/>
          <p:cNvSpPr/>
          <p:nvPr/>
        </p:nvSpPr>
        <p:spPr bwMode="auto">
          <a:xfrm>
            <a:off x="551384" y="4190461"/>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a:solidFill>
                  <a:srgbClr val="FF0000"/>
                </a:solidFill>
                <a:latin typeface="+mn-ea"/>
              </a:rPr>
              <a:t>api-app.yaml</a:t>
            </a:r>
            <a:endParaRPr lang="en-US" altLang="ja-JP" sz="1400" b="1" dirty="0">
              <a:solidFill>
                <a:srgbClr val="FF0000"/>
              </a:solidFill>
              <a:latin typeface="+mn-ea"/>
            </a:endParaRPr>
          </a:p>
        </p:txBody>
      </p:sp>
      <p:sp>
        <p:nvSpPr>
          <p:cNvPr id="26" name="角丸四角形 25"/>
          <p:cNvSpPr/>
          <p:nvPr/>
        </p:nvSpPr>
        <p:spPr bwMode="auto">
          <a:xfrm>
            <a:off x="8472264" y="1342231"/>
            <a:ext cx="2592288" cy="2145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吹き出し 16"/>
          <p:cNvSpPr/>
          <p:nvPr/>
        </p:nvSpPr>
        <p:spPr bwMode="auto">
          <a:xfrm>
            <a:off x="5879976" y="787455"/>
            <a:ext cx="2088232" cy="508345"/>
          </a:xfrm>
          <a:prstGeom prst="wedgeRoundRectCallout">
            <a:avLst>
              <a:gd name="adj1" fmla="val 71629"/>
              <a:gd name="adj2" fmla="val 6926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900" b="1" dirty="0" err="1" smtClean="0"/>
              <a:t>api-app.yaml</a:t>
            </a:r>
            <a:r>
              <a:rPr lang="ja-JP" altLang="en-US" sz="900" b="1" dirty="0" smtClean="0"/>
              <a:t>を選択して、入力内容を入力します</a:t>
            </a:r>
            <a:endParaRPr lang="ja-JP" altLang="en-US" sz="900" b="1" dirty="0">
              <a:latin typeface="+mn-ea"/>
            </a:endParaRPr>
          </a:p>
        </p:txBody>
      </p:sp>
    </p:spTree>
    <p:extLst>
      <p:ext uri="{BB962C8B-B14F-4D97-AF65-F5344CB8AC3E}">
        <p14:creationId xmlns:p14="http://schemas.microsoft.com/office/powerpoint/2010/main" val="3892136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Deploy</a:t>
            </a:r>
            <a:r>
              <a:rPr lang="ja-JP" altLang="en-US" dirty="0" smtClean="0"/>
              <a:t>実行</a:t>
            </a:r>
            <a:endParaRPr lang="en-US" altLang="ja-JP" dirty="0" smtClean="0"/>
          </a:p>
          <a:p>
            <a:pPr lvl="1"/>
            <a:r>
              <a:rPr lang="en-US" altLang="ja-JP" dirty="0" smtClean="0"/>
              <a:t>CD</a:t>
            </a:r>
            <a:r>
              <a:rPr lang="ja-JP" altLang="en-US" dirty="0"/>
              <a:t>実行</a:t>
            </a:r>
            <a:r>
              <a:rPr lang="ja-JP" altLang="en-US" dirty="0" smtClean="0"/>
              <a:t>で、</a:t>
            </a:r>
            <a:r>
              <a:rPr lang="en-US" altLang="ja-JP" dirty="0" smtClean="0"/>
              <a:t>Staging</a:t>
            </a:r>
            <a:r>
              <a:rPr lang="ja-JP" altLang="en-US" dirty="0" smtClean="0"/>
              <a:t>環境へ</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(12/24)</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75520" y="4653136"/>
            <a:ext cx="2880320" cy="653534"/>
          </a:xfrm>
          <a:prstGeom prst="wedgeRoundRectCallout">
            <a:avLst>
              <a:gd name="adj1" fmla="val -35054"/>
              <a:gd name="adj2" fmla="val 1123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33188" y="1290928"/>
            <a:ext cx="864096" cy="239874"/>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045446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実行</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(13/24)</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000239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(14/24)</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33668"/>
            <a:ext cx="864096" cy="245256"/>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0184550" y="1198548"/>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426001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335220" y="836712"/>
            <a:ext cx="11306339" cy="5148545"/>
          </a:xfrm>
        </p:spPr>
        <p:txBody>
          <a:bodyPr>
            <a:normAutofit/>
          </a:bodyPr>
          <a:lstStyle/>
          <a:p>
            <a:pPr marL="0" indent="0">
              <a:buNone/>
            </a:pPr>
            <a:r>
              <a:rPr lang="en-US" altLang="ja-JP" dirty="0" err="1" smtClean="0"/>
              <a:t>QuickStart</a:t>
            </a:r>
            <a:r>
              <a:rPr lang="ja-JP" altLang="en-US" dirty="0" smtClean="0"/>
              <a:t>の手順を実施するにあたっての</a:t>
            </a:r>
            <a:r>
              <a:rPr lang="en-US" altLang="ja-JP" dirty="0" smtClean="0"/>
              <a:t>PC</a:t>
            </a:r>
            <a:r>
              <a:rPr lang="ja-JP" altLang="en-US" dirty="0" smtClean="0"/>
              <a:t>のソフトウェアは以下の通りです。</a:t>
            </a:r>
            <a:endParaRPr lang="en-US" altLang="ja-JP" dirty="0"/>
          </a:p>
        </p:txBody>
      </p:sp>
      <p:sp>
        <p:nvSpPr>
          <p:cNvPr id="10" name="直方体 9"/>
          <p:cNvSpPr/>
          <p:nvPr/>
        </p:nvSpPr>
        <p:spPr bwMode="auto">
          <a:xfrm>
            <a:off x="5843972" y="2188637"/>
            <a:ext cx="5796644" cy="1262683"/>
          </a:xfrm>
          <a:prstGeom prst="cube">
            <a:avLst>
              <a:gd name="adj" fmla="val 41983"/>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正方形/長方形 8"/>
          <p:cNvSpPr/>
          <p:nvPr/>
        </p:nvSpPr>
        <p:spPr bwMode="auto">
          <a:xfrm>
            <a:off x="6209315" y="3550676"/>
            <a:ext cx="2011144" cy="663526"/>
          </a:xfrm>
          <a:prstGeom prst="rect">
            <a:avLst/>
          </a:prstGeom>
          <a:solidFill>
            <a:schemeClr val="accent6">
              <a:lumMod val="25000"/>
              <a:lumOff val="75000"/>
            </a:schemeClr>
          </a:solidFill>
          <a:ln w="381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err="1" smtClean="0">
                <a:latin typeface="+mn-ea"/>
              </a:rPr>
              <a:t>kubectl</a:t>
            </a:r>
            <a:r>
              <a:rPr lang="ja-JP" altLang="en-US" sz="1200" b="1" dirty="0" smtClean="0">
                <a:latin typeface="+mn-ea"/>
              </a:rPr>
              <a:t>が実行できる環境</a:t>
            </a:r>
            <a:endParaRPr kumimoji="1" lang="ja-JP" altLang="en-US" sz="1200" b="1" dirty="0" smtClean="0">
              <a:latin typeface="+mn-ea"/>
            </a:endParaRPr>
          </a:p>
        </p:txBody>
      </p:sp>
      <p:sp>
        <p:nvSpPr>
          <p:cNvPr id="63" name="角丸四角形 62"/>
          <p:cNvSpPr/>
          <p:nvPr/>
        </p:nvSpPr>
        <p:spPr bwMode="auto">
          <a:xfrm>
            <a:off x="335359" y="1340768"/>
            <a:ext cx="4499417" cy="5081001"/>
          </a:xfrm>
          <a:prstGeom prst="roundRect">
            <a:avLst>
              <a:gd name="adj" fmla="val 6397"/>
            </a:avLst>
          </a:prstGeom>
          <a:solidFill>
            <a:schemeClr val="accent1">
              <a:lumMod val="20000"/>
              <a:lumOff val="80000"/>
              <a:alpha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178" y="2887391"/>
            <a:ext cx="2457516" cy="530777"/>
          </a:xfrm>
          <a:prstGeom prst="rect">
            <a:avLst/>
          </a:prstGeom>
        </p:spPr>
      </p:pic>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1</a:t>
            </a:r>
            <a:r>
              <a:rPr kumimoji="0" lang="en-US" altLang="ja-JP" b="1" dirty="0" smtClean="0">
                <a:solidFill>
                  <a:prstClr val="white"/>
                </a:solidFill>
                <a:latin typeface="Meiryo UI" panose="020B0604030504040204" pitchFamily="50" charset="-128"/>
                <a:ea typeface="Meiryo UI" panose="020B0604030504040204" pitchFamily="50" charset="-128"/>
              </a:rPr>
              <a:t>.2</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err="1" smtClean="0">
                <a:solidFill>
                  <a:prstClr val="white"/>
                </a:solidFill>
                <a:latin typeface="Meiryo UI" panose="020B0604030504040204" pitchFamily="50" charset="-128"/>
                <a:ea typeface="Meiryo UI" panose="020B0604030504040204" pitchFamily="50" charset="-128"/>
              </a:rPr>
              <a:t>QuickStart</a:t>
            </a:r>
            <a:r>
              <a:rPr kumimoji="0" lang="ja-JP" altLang="en-US" b="1" dirty="0" smtClean="0">
                <a:solidFill>
                  <a:prstClr val="white"/>
                </a:solidFill>
                <a:latin typeface="Meiryo UI" panose="020B0604030504040204" pitchFamily="50" charset="-128"/>
                <a:ea typeface="Meiryo UI" panose="020B0604030504040204" pitchFamily="50" charset="-128"/>
              </a:rPr>
              <a:t>を実施する</a:t>
            </a:r>
            <a:r>
              <a:rPr kumimoji="0" lang="en-US" altLang="ja-JP" b="1" dirty="0" smtClean="0">
                <a:solidFill>
                  <a:prstClr val="white"/>
                </a:solidFill>
                <a:latin typeface="Meiryo UI" panose="020B0604030504040204" pitchFamily="50" charset="-128"/>
                <a:ea typeface="Meiryo UI" panose="020B0604030504040204" pitchFamily="50" charset="-128"/>
              </a:rPr>
              <a:t>PC</a:t>
            </a:r>
            <a:r>
              <a:rPr kumimoji="0" lang="ja-JP" altLang="en-US" b="1" dirty="0" smtClean="0">
                <a:solidFill>
                  <a:prstClr val="white"/>
                </a:solidFill>
                <a:latin typeface="Meiryo UI" panose="020B0604030504040204" pitchFamily="50" charset="-128"/>
                <a:ea typeface="Meiryo UI" panose="020B0604030504040204" pitchFamily="50" charset="-128"/>
              </a:rPr>
              <a:t>環境ついて</a:t>
            </a:r>
            <a:endParaRPr kumimoji="1" lang="ja-JP" altLang="en-US" dirty="0"/>
          </a:p>
        </p:txBody>
      </p:sp>
      <p:sp>
        <p:nvSpPr>
          <p:cNvPr id="5" name="角丸四角形 4"/>
          <p:cNvSpPr/>
          <p:nvPr/>
        </p:nvSpPr>
        <p:spPr bwMode="auto">
          <a:xfrm>
            <a:off x="2464167" y="3593276"/>
            <a:ext cx="1058565" cy="653242"/>
          </a:xfrm>
          <a:prstGeom prst="roundRect">
            <a:avLst/>
          </a:prstGeom>
          <a:solidFill>
            <a:schemeClr val="tx1">
              <a:lumMod val="75000"/>
              <a:lumOff val="25000"/>
            </a:schemeClr>
          </a:solidFill>
          <a:ln w="508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b="1" dirty="0" smtClean="0">
                <a:solidFill>
                  <a:schemeClr val="bg1"/>
                </a:solidFill>
                <a:latin typeface="+mn-ea"/>
              </a:rPr>
              <a:t>&gt; _</a:t>
            </a:r>
            <a:endParaRPr kumimoji="1" lang="ja-JP" altLang="en-US" b="1" dirty="0" smtClean="0">
              <a:solidFill>
                <a:schemeClr val="bg1"/>
              </a:solidFill>
              <a:latin typeface="+mn-ea"/>
            </a:endParaRPr>
          </a:p>
        </p:txBody>
      </p:sp>
      <p:sp>
        <p:nvSpPr>
          <p:cNvPr id="23" name="テキスト ボックス 22"/>
          <p:cNvSpPr txBox="1"/>
          <p:nvPr/>
        </p:nvSpPr>
        <p:spPr>
          <a:xfrm>
            <a:off x="2240319" y="3115157"/>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ターミナル</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TeraTerm</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42" name="直方体 41"/>
          <p:cNvSpPr/>
          <p:nvPr/>
        </p:nvSpPr>
        <p:spPr bwMode="auto">
          <a:xfrm>
            <a:off x="6538776" y="1444495"/>
            <a:ext cx="1655242" cy="1192417"/>
          </a:xfrm>
          <a:prstGeom prst="cube">
            <a:avLst>
              <a:gd name="adj" fmla="val 17042"/>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chemeClr val="accent3">
                    <a:lumMod val="90000"/>
                    <a:lumOff val="10000"/>
                  </a:schemeClr>
                </a:solidFill>
                <a:effectLst/>
                <a:uLnTx/>
                <a:uFillTx/>
                <a:latin typeface="メイリオ"/>
                <a:ea typeface="メイリオ"/>
                <a:cs typeface="+mn-cs"/>
              </a:rPr>
              <a:t>EPOCH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43" name="直方体 42"/>
          <p:cNvSpPr/>
          <p:nvPr/>
        </p:nvSpPr>
        <p:spPr bwMode="auto">
          <a:xfrm>
            <a:off x="8271246" y="1444495"/>
            <a:ext cx="2577282" cy="1193515"/>
          </a:xfrm>
          <a:prstGeom prst="cube">
            <a:avLst>
              <a:gd name="adj" fmla="val 17071"/>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サンプル</a:t>
            </a:r>
            <a:endParaRPr lang="en-US" altLang="ja-JP" b="1" dirty="0" smtClean="0">
              <a:solidFill>
                <a:schemeClr val="accent5">
                  <a:lumMod val="90000"/>
                  <a:lumOff val="10000"/>
                </a:schemeClr>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dirty="0" smtClean="0">
                <a:solidFill>
                  <a:schemeClr val="accent5">
                    <a:lumMod val="90000"/>
                    <a:lumOff val="10000"/>
                  </a:schemeClr>
                </a:solidFill>
                <a:latin typeface="メイリオ"/>
                <a:ea typeface="メイリオ"/>
              </a:rPr>
              <a:t>アプリケーション</a:t>
            </a:r>
            <a:endParaRPr kumimoji="1" lang="en-US" altLang="ja-JP"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p:txBody>
      </p:sp>
      <p:pic>
        <p:nvPicPr>
          <p:cNvPr id="47" name="図 46" descr="ファイル:Google Chrome icon (September 2014).svg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065" y="1934723"/>
            <a:ext cx="666586" cy="666586"/>
          </a:xfrm>
          <a:prstGeom prst="rect">
            <a:avLst/>
          </a:prstGeom>
        </p:spPr>
      </p:pic>
      <p:sp>
        <p:nvSpPr>
          <p:cNvPr id="55" name="右矢印 54"/>
          <p:cNvSpPr/>
          <p:nvPr/>
        </p:nvSpPr>
        <p:spPr bwMode="auto">
          <a:xfrm>
            <a:off x="3900465" y="2208567"/>
            <a:ext cx="4289902"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6" name="右矢印 55"/>
          <p:cNvSpPr/>
          <p:nvPr/>
        </p:nvSpPr>
        <p:spPr bwMode="auto">
          <a:xfrm>
            <a:off x="3900465" y="1925520"/>
            <a:ext cx="2567217" cy="369774"/>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7" name="右矢印 56"/>
          <p:cNvSpPr/>
          <p:nvPr/>
        </p:nvSpPr>
        <p:spPr bwMode="auto">
          <a:xfrm>
            <a:off x="3894935" y="3681057"/>
            <a:ext cx="2235571"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1" name="テキスト ボックス 50"/>
          <p:cNvSpPr txBox="1"/>
          <p:nvPr/>
        </p:nvSpPr>
        <p:spPr>
          <a:xfrm>
            <a:off x="2212492" y="4293000"/>
            <a:ext cx="2989268" cy="276999"/>
          </a:xfrm>
          <a:prstGeom prst="rect">
            <a:avLst/>
          </a:prstGeom>
          <a:noFill/>
        </p:spPr>
        <p:txBody>
          <a:bodyPr wrap="square" rtlCol="0">
            <a:spAutoFit/>
          </a:bodyPr>
          <a:lstStyle/>
          <a:p>
            <a:r>
              <a:rPr lang="en-US" altLang="ja-JP" sz="1200" b="1" dirty="0">
                <a:solidFill>
                  <a:schemeClr val="accent3"/>
                </a:solidFill>
                <a:effectLst>
                  <a:glow rad="127000">
                    <a:schemeClr val="bg1"/>
                  </a:glow>
                </a:effectLst>
              </a:rPr>
              <a:t>EPOCH</a:t>
            </a:r>
            <a:r>
              <a:rPr lang="ja-JP" altLang="en-US" sz="1200" b="1" dirty="0">
                <a:solidFill>
                  <a:schemeClr val="accent3"/>
                </a:solidFill>
                <a:effectLst>
                  <a:glow rad="127000">
                    <a:schemeClr val="bg1"/>
                  </a:glow>
                </a:effectLst>
              </a:rPr>
              <a:t>の</a:t>
            </a:r>
            <a:r>
              <a:rPr lang="ja-JP" altLang="en-US" sz="1200" b="1" dirty="0" smtClean="0">
                <a:solidFill>
                  <a:schemeClr val="accent3"/>
                </a:solidFill>
                <a:effectLst>
                  <a:glow rad="127000">
                    <a:schemeClr val="bg1"/>
                  </a:glow>
                </a:effectLst>
              </a:rPr>
              <a:t>インストールを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sp>
        <p:nvSpPr>
          <p:cNvPr id="61" name="テキスト ボックス 60"/>
          <p:cNvSpPr txBox="1"/>
          <p:nvPr/>
        </p:nvSpPr>
        <p:spPr>
          <a:xfrm>
            <a:off x="7639141" y="1237589"/>
            <a:ext cx="2932308" cy="400110"/>
          </a:xfrm>
          <a:prstGeom prst="rect">
            <a:avLst/>
          </a:prstGeom>
          <a:noFill/>
        </p:spPr>
        <p:txBody>
          <a:bodyPr wrap="square" rtlCol="0">
            <a:spAutoFit/>
          </a:bodyPr>
          <a:lstStyle/>
          <a:p>
            <a:r>
              <a:rPr lang="en-US" altLang="ja-JP" sz="1000" b="1" dirty="0" smtClean="0">
                <a:solidFill>
                  <a:srgbClr val="C00000"/>
                </a:solidFill>
                <a:effectLst>
                  <a:glow rad="127000">
                    <a:schemeClr val="bg1"/>
                  </a:glow>
                </a:effectLst>
              </a:rPr>
              <a:t>※EPOCH</a:t>
            </a:r>
            <a:r>
              <a:rPr lang="ja-JP" altLang="en-US" sz="1000" b="1" dirty="0" smtClean="0">
                <a:solidFill>
                  <a:srgbClr val="C00000"/>
                </a:solidFill>
                <a:effectLst>
                  <a:glow rad="127000">
                    <a:schemeClr val="bg1"/>
                  </a:glow>
                </a:effectLst>
              </a:rPr>
              <a:t>およびサンプルアプリケーションは、</a:t>
            </a:r>
            <a:r>
              <a:rPr lang="en-US" altLang="ja-JP" sz="1000" b="1" dirty="0" err="1" smtClean="0">
                <a:solidFill>
                  <a:srgbClr val="C00000"/>
                </a:solidFill>
                <a:effectLst>
                  <a:glow rad="127000">
                    <a:schemeClr val="bg1"/>
                  </a:glow>
                </a:effectLst>
              </a:rPr>
              <a:t>QuickStart</a:t>
            </a:r>
            <a:r>
              <a:rPr kumimoji="1" lang="ja-JP" altLang="en-US" sz="1000" b="1" dirty="0" smtClean="0">
                <a:solidFill>
                  <a:srgbClr val="C00000"/>
                </a:solidFill>
                <a:effectLst>
                  <a:glow rad="127000">
                    <a:schemeClr val="bg1"/>
                  </a:glow>
                </a:effectLst>
              </a:rPr>
              <a:t>を実施することで構築されます</a:t>
            </a:r>
            <a:endParaRPr kumimoji="1" lang="en-US" altLang="ja-JP" sz="1000" b="1" dirty="0" smtClean="0">
              <a:solidFill>
                <a:srgbClr val="C00000"/>
              </a:solidFill>
              <a:effectLst>
                <a:glow rad="127000">
                  <a:schemeClr val="bg1"/>
                </a:glow>
              </a:effectLst>
            </a:endParaRPr>
          </a:p>
        </p:txBody>
      </p:sp>
      <p:sp>
        <p:nvSpPr>
          <p:cNvPr id="64" name="テキスト ボックス 63"/>
          <p:cNvSpPr txBox="1"/>
          <p:nvPr/>
        </p:nvSpPr>
        <p:spPr>
          <a:xfrm>
            <a:off x="410398" y="1394748"/>
            <a:ext cx="1227735" cy="400110"/>
          </a:xfrm>
          <a:prstGeom prst="rect">
            <a:avLst/>
          </a:prstGeom>
          <a:noFill/>
        </p:spPr>
        <p:txBody>
          <a:bodyPr wrap="square" rtlCol="0">
            <a:spAutoFit/>
          </a:bodyPr>
          <a:lstStyle/>
          <a:p>
            <a:r>
              <a:rPr lang="en-US" altLang="ja-JP" sz="2000" b="1" dirty="0" smtClean="0">
                <a:solidFill>
                  <a:schemeClr val="accent1">
                    <a:lumMod val="75000"/>
                  </a:schemeClr>
                </a:solidFill>
                <a:effectLst>
                  <a:glow rad="127000">
                    <a:schemeClr val="bg1"/>
                  </a:glow>
                </a:effectLst>
              </a:rPr>
              <a:t>PC</a:t>
            </a:r>
            <a:r>
              <a:rPr lang="ja-JP" altLang="en-US" sz="2000" b="1" dirty="0" smtClean="0">
                <a:solidFill>
                  <a:schemeClr val="accent1">
                    <a:lumMod val="75000"/>
                  </a:schemeClr>
                </a:solidFill>
                <a:effectLst>
                  <a:glow rad="127000">
                    <a:schemeClr val="bg1"/>
                  </a:glow>
                </a:effectLst>
              </a:rPr>
              <a:t>環境</a:t>
            </a:r>
            <a:endParaRPr kumimoji="1" lang="en-US" altLang="ja-JP" sz="2000" b="1" dirty="0" smtClean="0">
              <a:solidFill>
                <a:schemeClr val="accent1">
                  <a:lumMod val="75000"/>
                </a:schemeClr>
              </a:solidFill>
              <a:effectLst>
                <a:glow rad="127000">
                  <a:schemeClr val="bg1"/>
                </a:glow>
              </a:effectLst>
            </a:endParaRPr>
          </a:p>
        </p:txBody>
      </p:sp>
      <p:sp>
        <p:nvSpPr>
          <p:cNvPr id="48" name="テキスト ボックス 47"/>
          <p:cNvSpPr txBox="1"/>
          <p:nvPr/>
        </p:nvSpPr>
        <p:spPr>
          <a:xfrm>
            <a:off x="2240319" y="1494360"/>
            <a:ext cx="1391340"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ブラウザ</a:t>
            </a:r>
            <a:endParaRPr lang="en-US" altLang="ja-JP" sz="1400" b="1" dirty="0" smtClean="0">
              <a:solidFill>
                <a:srgbClr val="C00000"/>
              </a:solidFill>
              <a:effectLst>
                <a:glow rad="127000">
                  <a:schemeClr val="bg1"/>
                </a:glow>
              </a:effectLst>
            </a:endParaRPr>
          </a:p>
          <a:p>
            <a:r>
              <a:rPr kumimoji="1" lang="en-US" altLang="ja-JP" sz="1400" b="1" dirty="0" smtClean="0">
                <a:solidFill>
                  <a:srgbClr val="C00000"/>
                </a:solidFill>
                <a:effectLst>
                  <a:glow rad="127000">
                    <a:schemeClr val="bg1"/>
                  </a:glow>
                </a:effectLst>
              </a:rPr>
              <a:t>(Chrome</a:t>
            </a:r>
            <a:r>
              <a:rPr kumimoji="1" lang="ja-JP" altLang="en-US" sz="1400" b="1" dirty="0" smtClean="0">
                <a:solidFill>
                  <a:srgbClr val="C00000"/>
                </a:solidFill>
                <a:effectLst>
                  <a:glow rad="127000">
                    <a:schemeClr val="bg1"/>
                  </a:glow>
                </a:effectLst>
              </a:rPr>
              <a:t>等</a:t>
            </a:r>
            <a:r>
              <a:rPr kumimoji="1" lang="en-US" altLang="ja-JP" sz="1400" b="1" dirty="0" smtClean="0">
                <a:solidFill>
                  <a:srgbClr val="C00000"/>
                </a:solidFill>
                <a:effectLst>
                  <a:glow rad="127000">
                    <a:schemeClr val="bg1"/>
                  </a:glow>
                </a:effectLst>
              </a:rPr>
              <a:t>)</a:t>
            </a:r>
          </a:p>
        </p:txBody>
      </p:sp>
      <p:sp>
        <p:nvSpPr>
          <p:cNvPr id="26" name="フリーフォーム 25"/>
          <p:cNvSpPr>
            <a:spLocks noChangeAspect="1"/>
          </p:cNvSpPr>
          <p:nvPr/>
        </p:nvSpPr>
        <p:spPr bwMode="auto">
          <a:xfrm>
            <a:off x="708468" y="3279054"/>
            <a:ext cx="873697" cy="900805"/>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50" name="右矢印 49"/>
          <p:cNvSpPr/>
          <p:nvPr/>
        </p:nvSpPr>
        <p:spPr bwMode="auto">
          <a:xfrm>
            <a:off x="1649701" y="3713750"/>
            <a:ext cx="639213" cy="403754"/>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9" name="右矢印 48"/>
          <p:cNvSpPr/>
          <p:nvPr/>
        </p:nvSpPr>
        <p:spPr bwMode="auto">
          <a:xfrm rot="18900000">
            <a:off x="1383730" y="2499844"/>
            <a:ext cx="1143817" cy="383422"/>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2" name="テキスト ボックス 51"/>
          <p:cNvSpPr txBox="1"/>
          <p:nvPr/>
        </p:nvSpPr>
        <p:spPr>
          <a:xfrm>
            <a:off x="2212492" y="2591937"/>
            <a:ext cx="2496606" cy="461665"/>
          </a:xfrm>
          <a:prstGeom prst="rect">
            <a:avLst/>
          </a:prstGeom>
          <a:noFill/>
        </p:spPr>
        <p:txBody>
          <a:bodyPr wrap="square" rtlCol="0">
            <a:spAutoFit/>
          </a:bodyPr>
          <a:lstStyle/>
          <a:p>
            <a:r>
              <a:rPr kumimoji="1" lang="en-US" altLang="ja-JP" sz="1200" b="1" dirty="0" smtClean="0">
                <a:solidFill>
                  <a:schemeClr val="accent3"/>
                </a:solidFill>
                <a:effectLst>
                  <a:glow rad="127000">
                    <a:schemeClr val="bg1"/>
                  </a:glow>
                </a:effectLst>
              </a:rPr>
              <a:t>EPOCH</a:t>
            </a:r>
            <a:r>
              <a:rPr kumimoji="1" lang="ja-JP" altLang="en-US" sz="1200" b="1" dirty="0" smtClean="0">
                <a:solidFill>
                  <a:schemeClr val="accent3"/>
                </a:solidFill>
                <a:effectLst>
                  <a:glow rad="127000">
                    <a:schemeClr val="bg1"/>
                  </a:glow>
                </a:effectLst>
              </a:rPr>
              <a:t>の操作や</a:t>
            </a:r>
            <a:r>
              <a:rPr lang="ja-JP" altLang="en-US" sz="1200" b="1" dirty="0" smtClean="0">
                <a:solidFill>
                  <a:schemeClr val="accent3"/>
                </a:solidFill>
                <a:effectLst>
                  <a:glow rad="127000">
                    <a:schemeClr val="bg1"/>
                  </a:glow>
                </a:effectLst>
              </a:rPr>
              <a:t>サンプルアプリ</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ケーションの確認を行います</a:t>
            </a:r>
            <a:endParaRPr kumimoji="1" lang="en-US" altLang="ja-JP" sz="1200" b="1" dirty="0" smtClean="0">
              <a:solidFill>
                <a:schemeClr val="accent3"/>
              </a:solidFill>
              <a:effectLst>
                <a:glow rad="127000">
                  <a:schemeClr val="bg1"/>
                </a:glow>
              </a:effectLst>
            </a:endParaRPr>
          </a:p>
        </p:txBody>
      </p:sp>
      <p:sp>
        <p:nvSpPr>
          <p:cNvPr id="28" name="テキスト ボックス 27"/>
          <p:cNvSpPr txBox="1"/>
          <p:nvPr/>
        </p:nvSpPr>
        <p:spPr>
          <a:xfrm>
            <a:off x="2240319" y="4714128"/>
            <a:ext cx="1476344" cy="523220"/>
          </a:xfrm>
          <a:prstGeom prst="rect">
            <a:avLst/>
          </a:prstGeom>
          <a:noFill/>
        </p:spPr>
        <p:txBody>
          <a:bodyPr wrap="square" rtlCol="0">
            <a:spAutoFit/>
          </a:bodyPr>
          <a:lstStyle/>
          <a:p>
            <a:r>
              <a:rPr lang="ja-JP" altLang="en-US" sz="1400" b="1" dirty="0" smtClean="0">
                <a:solidFill>
                  <a:srgbClr val="C00000"/>
                </a:solidFill>
                <a:effectLst>
                  <a:glow rad="127000">
                    <a:schemeClr val="bg1"/>
                  </a:glow>
                </a:effectLst>
              </a:rPr>
              <a:t>コードエディタ</a:t>
            </a:r>
            <a:endParaRPr lang="en-US" altLang="ja-JP" sz="1400" b="1" dirty="0" smtClean="0">
              <a:solidFill>
                <a:srgbClr val="C00000"/>
              </a:solidFill>
              <a:effectLst>
                <a:glow rad="127000">
                  <a:schemeClr val="bg1"/>
                </a:glow>
              </a:effectLst>
            </a:endParaRPr>
          </a:p>
          <a:p>
            <a:r>
              <a:rPr kumimoji="1" lang="ja-JP" altLang="en-US" sz="1400" b="1" dirty="0" smtClean="0">
                <a:solidFill>
                  <a:srgbClr val="C00000"/>
                </a:solidFill>
                <a:effectLst>
                  <a:glow rad="127000">
                    <a:schemeClr val="bg1"/>
                  </a:glow>
                </a:effectLst>
              </a:rPr>
              <a:t>（</a:t>
            </a:r>
            <a:r>
              <a:rPr kumimoji="1" lang="en-US" altLang="ja-JP" sz="1400" b="1" dirty="0" err="1" smtClean="0">
                <a:solidFill>
                  <a:srgbClr val="C00000"/>
                </a:solidFill>
                <a:effectLst>
                  <a:glow rad="127000">
                    <a:schemeClr val="bg1"/>
                  </a:glow>
                </a:effectLst>
              </a:rPr>
              <a:t>VScode</a:t>
            </a:r>
            <a:r>
              <a:rPr kumimoji="1" lang="ja-JP" altLang="en-US" sz="1400" b="1" dirty="0" smtClean="0">
                <a:solidFill>
                  <a:srgbClr val="C00000"/>
                </a:solidFill>
                <a:effectLst>
                  <a:glow rad="127000">
                    <a:schemeClr val="bg1"/>
                  </a:glow>
                </a:effectLst>
              </a:rPr>
              <a:t>等）</a:t>
            </a:r>
            <a:endParaRPr kumimoji="1" lang="en-US" altLang="ja-JP" sz="1400" b="1" dirty="0" smtClean="0">
              <a:solidFill>
                <a:srgbClr val="C00000"/>
              </a:solidFill>
              <a:effectLst>
                <a:glow rad="127000">
                  <a:schemeClr val="bg1"/>
                </a:glow>
              </a:effectLst>
            </a:endParaRPr>
          </a:p>
        </p:txBody>
      </p:sp>
      <p:sp>
        <p:nvSpPr>
          <p:cNvPr id="29" name="右矢印 28"/>
          <p:cNvSpPr/>
          <p:nvPr/>
        </p:nvSpPr>
        <p:spPr bwMode="auto">
          <a:xfrm rot="3202431">
            <a:off x="1198026" y="4864746"/>
            <a:ext cx="1329361" cy="416723"/>
          </a:xfrm>
          <a:prstGeom prst="rightArrow">
            <a:avLst/>
          </a:prstGeom>
          <a:solidFill>
            <a:schemeClr val="accent2">
              <a:lumMod val="60000"/>
              <a:lumOff val="40000"/>
            </a:schemeClr>
          </a:solid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テキスト ボックス 29"/>
          <p:cNvSpPr txBox="1"/>
          <p:nvPr/>
        </p:nvSpPr>
        <p:spPr>
          <a:xfrm>
            <a:off x="2212492" y="5856475"/>
            <a:ext cx="2700678" cy="461665"/>
          </a:xfrm>
          <a:prstGeom prst="rect">
            <a:avLst/>
          </a:prstGeom>
          <a:noFill/>
        </p:spPr>
        <p:txBody>
          <a:bodyPr wrap="square" rtlCol="0">
            <a:spAutoFit/>
          </a:bodyPr>
          <a:lstStyle/>
          <a:p>
            <a:r>
              <a:rPr lang="ja-JP" altLang="en-US" sz="1200" b="1" dirty="0" smtClean="0">
                <a:solidFill>
                  <a:schemeClr val="accent3"/>
                </a:solidFill>
                <a:effectLst>
                  <a:glow rad="127000">
                    <a:schemeClr val="bg1"/>
                  </a:glow>
                </a:effectLst>
              </a:rPr>
              <a:t>サンプルアプリケーションコードの</a:t>
            </a:r>
            <a:endParaRPr lang="en-US" altLang="ja-JP" sz="1200" b="1" dirty="0" smtClean="0">
              <a:solidFill>
                <a:schemeClr val="accent3"/>
              </a:solidFill>
              <a:effectLst>
                <a:glow rad="127000">
                  <a:schemeClr val="bg1"/>
                </a:glow>
              </a:effectLst>
            </a:endParaRPr>
          </a:p>
          <a:p>
            <a:r>
              <a:rPr lang="ja-JP" altLang="en-US" sz="1200" b="1" dirty="0" smtClean="0">
                <a:solidFill>
                  <a:schemeClr val="accent3"/>
                </a:solidFill>
                <a:effectLst>
                  <a:glow rad="127000">
                    <a:schemeClr val="bg1"/>
                  </a:glow>
                </a:effectLst>
              </a:rPr>
              <a:t>修正を</a:t>
            </a:r>
            <a:r>
              <a:rPr lang="ja-JP" altLang="en-US" sz="1200" b="1" dirty="0">
                <a:solidFill>
                  <a:schemeClr val="accent3"/>
                </a:solidFill>
                <a:effectLst>
                  <a:glow rad="127000">
                    <a:schemeClr val="bg1"/>
                  </a:glow>
                </a:effectLst>
              </a:rPr>
              <a:t>行います</a:t>
            </a:r>
            <a:endParaRPr lang="en-US" altLang="ja-JP" sz="1200" b="1" dirty="0">
              <a:solidFill>
                <a:schemeClr val="accent3"/>
              </a:solidFill>
              <a:effectLst>
                <a:glow rad="127000">
                  <a:schemeClr val="bg1"/>
                </a:glow>
              </a:effectLst>
            </a:endParaRPr>
          </a:p>
        </p:txBody>
      </p:sp>
      <p:pic>
        <p:nvPicPr>
          <p:cNvPr id="31"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2990" y="5058582"/>
            <a:ext cx="862669" cy="293425"/>
          </a:xfrm>
          <a:prstGeom prst="rect">
            <a:avLst/>
          </a:prstGeom>
          <a:noFill/>
          <a:extLst>
            <a:ext uri="{909E8E84-426E-40DD-AFC4-6F175D3DCCD1}">
              <a14:hiddenFill xmlns:a14="http://schemas.microsoft.com/office/drawing/2010/main">
                <a:solidFill>
                  <a:srgbClr val="FFFFFF"/>
                </a:solidFill>
              </a14:hiddenFill>
            </a:ext>
          </a:extLst>
        </p:spPr>
      </p:pic>
      <p:sp>
        <p:nvSpPr>
          <p:cNvPr id="32" name="右矢印 31"/>
          <p:cNvSpPr/>
          <p:nvPr/>
        </p:nvSpPr>
        <p:spPr bwMode="auto">
          <a:xfrm>
            <a:off x="3902641" y="5270781"/>
            <a:ext cx="2598237" cy="411642"/>
          </a:xfrm>
          <a:prstGeom prst="rightArrow">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33" name="図 32"/>
          <p:cNvPicPr>
            <a:picLocks noChangeAspect="1"/>
          </p:cNvPicPr>
          <p:nvPr/>
        </p:nvPicPr>
        <p:blipFill>
          <a:blip r:embed="rId6"/>
          <a:stretch>
            <a:fillRect/>
          </a:stretch>
        </p:blipFill>
        <p:spPr>
          <a:xfrm>
            <a:off x="6564800" y="5686237"/>
            <a:ext cx="1944620" cy="735532"/>
          </a:xfrm>
          <a:prstGeom prst="rect">
            <a:avLst/>
          </a:prstGeom>
        </p:spPr>
      </p:pic>
      <p:sp>
        <p:nvSpPr>
          <p:cNvPr id="2" name="曲折矢印 1"/>
          <p:cNvSpPr/>
          <p:nvPr/>
        </p:nvSpPr>
        <p:spPr bwMode="auto">
          <a:xfrm rot="16200000" flipV="1">
            <a:off x="7912058" y="3162448"/>
            <a:ext cx="3030642" cy="1822942"/>
          </a:xfrm>
          <a:prstGeom prst="bentArrow">
            <a:avLst>
              <a:gd name="adj1" fmla="val 11412"/>
              <a:gd name="adj2" fmla="val 10728"/>
              <a:gd name="adj3" fmla="val 16262"/>
              <a:gd name="adj4" fmla="val 43750"/>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899" y="5058582"/>
            <a:ext cx="834903" cy="834903"/>
          </a:xfrm>
          <a:prstGeom prst="rect">
            <a:avLst/>
          </a:prstGeom>
        </p:spPr>
      </p:pic>
      <p:sp>
        <p:nvSpPr>
          <p:cNvPr id="12" name="テキスト ボックス 11"/>
          <p:cNvSpPr txBox="1"/>
          <p:nvPr/>
        </p:nvSpPr>
        <p:spPr>
          <a:xfrm>
            <a:off x="3914776" y="3407552"/>
            <a:ext cx="600009" cy="369332"/>
          </a:xfrm>
          <a:prstGeom prst="rect">
            <a:avLst/>
          </a:prstGeom>
          <a:noFill/>
        </p:spPr>
        <p:txBody>
          <a:bodyPr wrap="square" rtlCol="0">
            <a:spAutoFit/>
          </a:bodyPr>
          <a:lstStyle/>
          <a:p>
            <a:r>
              <a:rPr kumimoji="1" lang="en-US" altLang="ja-JP" b="1" dirty="0" err="1" smtClean="0">
                <a:latin typeface="Consolas" panose="020B0609020204030204" pitchFamily="49" charset="0"/>
              </a:rPr>
              <a:t>ssh</a:t>
            </a:r>
            <a:endParaRPr kumimoji="1" lang="ja-JP" altLang="en-US" b="1" dirty="0">
              <a:latin typeface="Consolas" panose="020B0609020204030204" pitchFamily="49" charset="0"/>
            </a:endParaRPr>
          </a:p>
        </p:txBody>
      </p:sp>
      <p:sp>
        <p:nvSpPr>
          <p:cNvPr id="38" name="テキスト ボックス 37"/>
          <p:cNvSpPr txBox="1"/>
          <p:nvPr/>
        </p:nvSpPr>
        <p:spPr>
          <a:xfrm>
            <a:off x="3991869" y="1648248"/>
            <a:ext cx="756095" cy="369332"/>
          </a:xfrm>
          <a:prstGeom prst="rect">
            <a:avLst/>
          </a:prstGeom>
          <a:noFill/>
        </p:spPr>
        <p:txBody>
          <a:bodyPr wrap="square" rtlCol="0">
            <a:spAutoFit/>
          </a:bodyPr>
          <a:lstStyle/>
          <a:p>
            <a:r>
              <a:rPr kumimoji="1" lang="en-US" altLang="ja-JP" b="1" dirty="0" smtClean="0">
                <a:latin typeface="Consolas" panose="020B0609020204030204" pitchFamily="49" charset="0"/>
              </a:rPr>
              <a:t>http</a:t>
            </a:r>
            <a:endParaRPr kumimoji="1" lang="ja-JP" altLang="en-US" b="1" dirty="0">
              <a:latin typeface="Consolas" panose="020B0609020204030204" pitchFamily="49" charset="0"/>
            </a:endParaRPr>
          </a:p>
        </p:txBody>
      </p:sp>
      <p:sp>
        <p:nvSpPr>
          <p:cNvPr id="36" name="テキスト ボックス 35"/>
          <p:cNvSpPr txBox="1"/>
          <p:nvPr/>
        </p:nvSpPr>
        <p:spPr>
          <a:xfrm>
            <a:off x="6130506" y="4241361"/>
            <a:ext cx="3036409" cy="400110"/>
          </a:xfrm>
          <a:prstGeom prst="rect">
            <a:avLst/>
          </a:prstGeom>
          <a:noFill/>
        </p:spPr>
        <p:txBody>
          <a:bodyPr wrap="none" rtlCol="0" anchor="ctr">
            <a:spAutoFit/>
          </a:bodyPr>
          <a:lstStyle/>
          <a:p>
            <a:r>
              <a:rPr kumimoji="1" lang="en-US" altLang="ja-JP" sz="1000" b="1" dirty="0" smtClean="0">
                <a:solidFill>
                  <a:srgbClr val="C00000"/>
                </a:solidFill>
                <a:effectLst>
                  <a:glow rad="127000">
                    <a:schemeClr val="bg1"/>
                  </a:glow>
                </a:effectLst>
              </a:rPr>
              <a:t>※</a:t>
            </a:r>
            <a:r>
              <a:rPr kumimoji="1" lang="ja-JP" altLang="en-US" sz="1000" b="1" dirty="0" smtClean="0">
                <a:solidFill>
                  <a:srgbClr val="C00000"/>
                </a:solidFill>
                <a:effectLst>
                  <a:glow rad="127000">
                    <a:schemeClr val="bg1"/>
                  </a:glow>
                </a:effectLst>
              </a:rPr>
              <a:t>本</a:t>
            </a:r>
            <a:r>
              <a:rPr kumimoji="1" lang="en-US" altLang="ja-JP" sz="1000" b="1" dirty="0" err="1" smtClean="0">
                <a:solidFill>
                  <a:srgbClr val="C00000"/>
                </a:solidFill>
                <a:effectLst>
                  <a:glow rad="127000">
                    <a:schemeClr val="bg1"/>
                  </a:glow>
                </a:effectLst>
              </a:rPr>
              <a:t>QuictStart</a:t>
            </a:r>
            <a:r>
              <a:rPr kumimoji="1" lang="ja-JP" altLang="en-US" sz="1000" b="1" dirty="0" smtClean="0">
                <a:solidFill>
                  <a:srgbClr val="C00000"/>
                </a:solidFill>
                <a:effectLst>
                  <a:glow rad="127000">
                    <a:schemeClr val="bg1"/>
                  </a:glow>
                </a:effectLst>
              </a:rPr>
              <a:t>では、</a:t>
            </a:r>
            <a:r>
              <a:rPr kumimoji="1" lang="en-US" altLang="ja-JP" sz="1000" b="1" dirty="0" err="1" smtClean="0">
                <a:solidFill>
                  <a:srgbClr val="C00000"/>
                </a:solidFill>
                <a:effectLst>
                  <a:glow rad="127000">
                    <a:schemeClr val="bg1"/>
                  </a:glow>
                </a:effectLst>
              </a:rPr>
              <a:t>kubectl</a:t>
            </a:r>
            <a:r>
              <a:rPr kumimoji="1" lang="ja-JP" altLang="en-US" sz="1000" b="1" dirty="0" smtClean="0">
                <a:solidFill>
                  <a:srgbClr val="C00000"/>
                </a:solidFill>
                <a:effectLst>
                  <a:glow rad="127000">
                    <a:schemeClr val="bg1"/>
                  </a:glow>
                </a:effectLst>
              </a:rPr>
              <a:t>を</a:t>
            </a:r>
            <a:r>
              <a:rPr lang="ja-JP" altLang="en-US" sz="1000" b="1" dirty="0" smtClean="0">
                <a:solidFill>
                  <a:srgbClr val="C00000"/>
                </a:solidFill>
                <a:effectLst>
                  <a:glow rad="127000">
                    <a:schemeClr val="bg1"/>
                  </a:glow>
                </a:effectLst>
              </a:rPr>
              <a:t>使用する目的で</a:t>
            </a:r>
            <a:endParaRPr lang="en-US" altLang="ja-JP" sz="1000" b="1" dirty="0" smtClean="0">
              <a:solidFill>
                <a:srgbClr val="C00000"/>
              </a:solidFill>
              <a:effectLst>
                <a:glow rad="127000">
                  <a:schemeClr val="bg1"/>
                </a:glow>
              </a:effectLst>
            </a:endParaRPr>
          </a:p>
          <a:p>
            <a:r>
              <a:rPr lang="ja-JP" altLang="en-US" sz="1000" b="1" dirty="0">
                <a:solidFill>
                  <a:srgbClr val="C00000"/>
                </a:solidFill>
                <a:effectLst>
                  <a:glow rad="127000">
                    <a:schemeClr val="bg1"/>
                  </a:glow>
                </a:effectLst>
              </a:rPr>
              <a:t>　</a:t>
            </a:r>
            <a:r>
              <a:rPr lang="en-US" altLang="ja-JP" sz="1000" b="1" dirty="0" smtClean="0">
                <a:solidFill>
                  <a:srgbClr val="C00000"/>
                </a:solidFill>
                <a:effectLst>
                  <a:glow rad="127000">
                    <a:schemeClr val="bg1"/>
                  </a:glow>
                </a:effectLst>
              </a:rPr>
              <a:t>Master</a:t>
            </a:r>
            <a:r>
              <a:rPr lang="ja-JP" altLang="en-US" sz="1000" b="1" dirty="0" smtClean="0">
                <a:solidFill>
                  <a:srgbClr val="C00000"/>
                </a:solidFill>
                <a:effectLst>
                  <a:glow rad="127000">
                    <a:schemeClr val="bg1"/>
                  </a:glow>
                </a:effectLst>
              </a:rPr>
              <a:t>ノードに接続しております。</a:t>
            </a:r>
            <a:endParaRPr kumimoji="1" lang="en-US" altLang="ja-JP" sz="1000" b="1" dirty="0" smtClean="0">
              <a:solidFill>
                <a:srgbClr val="C00000"/>
              </a:solidFill>
              <a:effectLst>
                <a:glow rad="127000">
                  <a:schemeClr val="bg1"/>
                </a:glow>
              </a:effectLst>
            </a:endParaRPr>
          </a:p>
        </p:txBody>
      </p:sp>
      <p:sp>
        <p:nvSpPr>
          <p:cNvPr id="40" name="円柱 39"/>
          <p:cNvSpPr/>
          <p:nvPr/>
        </p:nvSpPr>
        <p:spPr bwMode="auto">
          <a:xfrm>
            <a:off x="6638950" y="5018989"/>
            <a:ext cx="1689298" cy="789683"/>
          </a:xfrm>
          <a:prstGeom prst="can">
            <a:avLst/>
          </a:prstGeom>
          <a:solidFill>
            <a:schemeClr val="accent6">
              <a:lumMod val="25000"/>
              <a:lumOff val="75000"/>
            </a:schemeClr>
          </a:solidFill>
          <a:ln w="1905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lvl="0" algn="ctr"/>
            <a:endParaRPr lang="ja-JP" altLang="en-US" sz="1600" b="1" dirty="0">
              <a:solidFill>
                <a:schemeClr val="accent3"/>
              </a:solidFill>
              <a:effectLst>
                <a:glow rad="127000">
                  <a:schemeClr val="bg1"/>
                </a:glow>
              </a:effectLst>
            </a:endParaRPr>
          </a:p>
        </p:txBody>
      </p:sp>
      <p:sp>
        <p:nvSpPr>
          <p:cNvPr id="54" name="曲折矢印 53"/>
          <p:cNvSpPr/>
          <p:nvPr/>
        </p:nvSpPr>
        <p:spPr bwMode="auto">
          <a:xfrm rot="16200000" flipV="1">
            <a:off x="8481114" y="3213471"/>
            <a:ext cx="581874" cy="1001312"/>
          </a:xfrm>
          <a:prstGeom prst="bentArrow">
            <a:avLst>
              <a:gd name="adj1" fmla="val 33012"/>
              <a:gd name="adj2" fmla="val 41877"/>
              <a:gd name="adj3" fmla="val 32341"/>
              <a:gd name="adj4" fmla="val 36339"/>
            </a:avLst>
          </a:prstGeom>
          <a:solidFill>
            <a:schemeClr val="accent2">
              <a:lumMod val="60000"/>
              <a:lumOff val="40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45" name="テキスト ボックス 44"/>
          <p:cNvSpPr txBox="1"/>
          <p:nvPr/>
        </p:nvSpPr>
        <p:spPr>
          <a:xfrm>
            <a:off x="8971290" y="3869655"/>
            <a:ext cx="978153" cy="338554"/>
          </a:xfrm>
          <a:prstGeom prst="rect">
            <a:avLst/>
          </a:prstGeom>
          <a:noFill/>
        </p:spPr>
        <p:txBody>
          <a:bodyPr wrap="none" rtlCol="0" anchor="ctr">
            <a:spAutoFit/>
          </a:bodyPr>
          <a:lstStyle/>
          <a:p>
            <a:r>
              <a:rPr lang="en-US" altLang="ja-JP" sz="1600" b="1" dirty="0" err="1">
                <a:effectLst>
                  <a:glow rad="127000">
                    <a:schemeClr val="bg1"/>
                  </a:glow>
                </a:effectLst>
              </a:rPr>
              <a:t>k</a:t>
            </a:r>
            <a:r>
              <a:rPr kumimoji="1" lang="en-US" altLang="ja-JP" sz="1600" b="1" dirty="0" err="1" smtClean="0">
                <a:effectLst>
                  <a:glow rad="127000">
                    <a:schemeClr val="bg1"/>
                  </a:glow>
                </a:effectLst>
              </a:rPr>
              <a:t>ubectl</a:t>
            </a:r>
            <a:endParaRPr kumimoji="1" lang="en-US" altLang="ja-JP" sz="1600" b="1" dirty="0" smtClean="0">
              <a:effectLst>
                <a:glow rad="127000">
                  <a:schemeClr val="bg1"/>
                </a:glow>
              </a:effectLst>
            </a:endParaRPr>
          </a:p>
        </p:txBody>
      </p:sp>
    </p:spTree>
    <p:extLst>
      <p:ext uri="{BB962C8B-B14F-4D97-AF65-F5344CB8AC3E}">
        <p14:creationId xmlns:p14="http://schemas.microsoft.com/office/powerpoint/2010/main" val="1921262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(15/24)</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7139"/>
              <a:gd name="adj2" fmla="val -19742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 name="図 1"/>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7803493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398550" y="1606065"/>
            <a:ext cx="3175529" cy="1671211"/>
          </a:xfrm>
          <a:prstGeom prst="rect">
            <a:avLst/>
          </a:prstGeom>
          <a:ln>
            <a:solidFill>
              <a:schemeClr val="tx1"/>
            </a:solidFill>
          </a:ln>
        </p:spPr>
      </p:pic>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3"/>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(Staging</a:t>
            </a:r>
            <a:r>
              <a:rPr lang="ja-JP" altLang="en-US" dirty="0" smtClean="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(16/24)</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4"/>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5"/>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1310"/>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6" name="図 25"/>
          <p:cNvPicPr>
            <a:picLocks noChangeAspect="1"/>
          </p:cNvPicPr>
          <p:nvPr/>
        </p:nvPicPr>
        <p:blipFill>
          <a:blip r:embed="rId6"/>
          <a:stretch>
            <a:fillRect/>
          </a:stretch>
        </p:blipFill>
        <p:spPr>
          <a:xfrm>
            <a:off x="8402238" y="1504232"/>
            <a:ext cx="3493311" cy="1518036"/>
          </a:xfrm>
          <a:prstGeom prst="rect">
            <a:avLst/>
          </a:prstGeom>
        </p:spPr>
      </p:pic>
    </p:spTree>
    <p:extLst>
      <p:ext uri="{BB962C8B-B14F-4D97-AF65-F5344CB8AC3E}">
        <p14:creationId xmlns:p14="http://schemas.microsoft.com/office/powerpoint/2010/main" val="16915656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(17/24)</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14" name="角丸四角形 13"/>
          <p:cNvSpPr/>
          <p:nvPr/>
        </p:nvSpPr>
        <p:spPr bwMode="auto">
          <a:xfrm>
            <a:off x="1403478" y="2378720"/>
            <a:ext cx="732081" cy="43969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吹き出し 8"/>
          <p:cNvSpPr/>
          <p:nvPr/>
        </p:nvSpPr>
        <p:spPr bwMode="auto">
          <a:xfrm>
            <a:off x="6390309" y="1988839"/>
            <a:ext cx="5368934" cy="746943"/>
          </a:xfrm>
          <a:prstGeom prst="wedgeRoundRectCallout">
            <a:avLst>
              <a:gd name="adj1" fmla="val -127888"/>
              <a:gd name="adj2" fmla="val 2711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」が表示されていることを確認します。</a:t>
            </a:r>
          </a:p>
          <a:p>
            <a:r>
              <a:rPr lang="ja-JP" altLang="en-US" sz="1100" b="1" dirty="0">
                <a:latin typeface="+mn-ea"/>
              </a:rPr>
              <a:t>確認後、「</a:t>
            </a:r>
            <a:r>
              <a:rPr lang="en-US" altLang="ja-JP" sz="1100" b="1" dirty="0">
                <a:latin typeface="+mn-ea"/>
              </a:rPr>
              <a:t>USD</a:t>
            </a:r>
            <a:r>
              <a:rPr lang="ja-JP" altLang="en-US" sz="1100" b="1" dirty="0">
                <a:latin typeface="+mn-ea"/>
              </a:rPr>
              <a:t>」を選択して、表示が切り替わることを確認します。</a:t>
            </a:r>
          </a:p>
        </p:txBody>
      </p:sp>
      <p:sp>
        <p:nvSpPr>
          <p:cNvPr id="10" name="テキスト ボックス 9"/>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1" name="二等辺三角形 10"/>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14029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直方体 46"/>
          <p:cNvSpPr/>
          <p:nvPr/>
        </p:nvSpPr>
        <p:spPr bwMode="auto">
          <a:xfrm>
            <a:off x="9590504" y="49386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8" name="直方体 47"/>
          <p:cNvSpPr/>
          <p:nvPr/>
        </p:nvSpPr>
        <p:spPr bwMode="auto">
          <a:xfrm>
            <a:off x="10599168" y="4934660"/>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pic>
        <p:nvPicPr>
          <p:cNvPr id="49" name="Picture 2" descr="python, 垂直, ロゴ アイコ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3"/>
          <a:stretch>
            <a:fillRect/>
          </a:stretch>
        </p:blipFill>
        <p:spPr>
          <a:xfrm>
            <a:off x="10035695" y="5126691"/>
            <a:ext cx="464052" cy="491965"/>
          </a:xfrm>
          <a:prstGeom prst="rect">
            <a:avLst/>
          </a:prstGeom>
        </p:spPr>
      </p:pic>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ja-JP" altLang="en-US" dirty="0"/>
              <a:t>以下</a:t>
            </a:r>
            <a:r>
              <a:rPr lang="ja-JP" altLang="en-US" dirty="0" smtClean="0"/>
              <a:t>の</a:t>
            </a:r>
            <a:r>
              <a:rPr lang="ja-JP" altLang="en-US" dirty="0"/>
              <a:t>内容</a:t>
            </a:r>
            <a:r>
              <a:rPr lang="ja-JP" altLang="en-US" dirty="0" smtClean="0"/>
              <a:t>で</a:t>
            </a:r>
            <a:r>
              <a:rPr lang="en-US" altLang="ja-JP" dirty="0" smtClean="0"/>
              <a:t>Production</a:t>
            </a:r>
            <a:r>
              <a:rPr lang="ja-JP" altLang="en-US" dirty="0" smtClean="0"/>
              <a:t>環境へ</a:t>
            </a:r>
            <a:r>
              <a:rPr lang="en-US" altLang="ja-JP" dirty="0" smtClean="0"/>
              <a:t>Deploy</a:t>
            </a:r>
            <a:r>
              <a:rPr lang="ja-JP" altLang="en-US" dirty="0" smtClean="0"/>
              <a:t>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(18/24)</a:t>
            </a:r>
            <a:endParaRPr lang="en-US" altLang="ja-JP" b="1" dirty="0"/>
          </a:p>
        </p:txBody>
      </p:sp>
      <p:pic>
        <p:nvPicPr>
          <p:cNvPr id="51" name="図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5" name="直方体 54"/>
          <p:cNvSpPr/>
          <p:nvPr/>
        </p:nvSpPr>
        <p:spPr bwMode="auto">
          <a:xfrm>
            <a:off x="9605080" y="4012829"/>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0" name="図 59"/>
          <p:cNvPicPr>
            <a:picLocks noChangeAspect="1"/>
          </p:cNvPicPr>
          <p:nvPr/>
        </p:nvPicPr>
        <p:blipFill>
          <a:blip r:embed="rId3"/>
          <a:stretch>
            <a:fillRect/>
          </a:stretch>
        </p:blipFill>
        <p:spPr>
          <a:xfrm>
            <a:off x="10050271" y="4200891"/>
            <a:ext cx="464052" cy="491965"/>
          </a:xfrm>
          <a:prstGeom prst="rect">
            <a:avLst/>
          </a:prstGeom>
        </p:spPr>
      </p:pic>
      <p:sp>
        <p:nvSpPr>
          <p:cNvPr id="61" name="直方体 60"/>
          <p:cNvSpPr/>
          <p:nvPr/>
        </p:nvSpPr>
        <p:spPr bwMode="auto">
          <a:xfrm>
            <a:off x="9605080" y="309053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pic>
        <p:nvPicPr>
          <p:cNvPr id="62" name="図 61"/>
          <p:cNvPicPr>
            <a:picLocks noChangeAspect="1"/>
          </p:cNvPicPr>
          <p:nvPr/>
        </p:nvPicPr>
        <p:blipFill>
          <a:blip r:embed="rId3"/>
          <a:stretch>
            <a:fillRect/>
          </a:stretch>
        </p:blipFill>
        <p:spPr>
          <a:xfrm>
            <a:off x="10050271" y="3278597"/>
            <a:ext cx="464052" cy="491965"/>
          </a:xfrm>
          <a:prstGeom prst="rect">
            <a:avLst/>
          </a:prstGeom>
        </p:spPr>
      </p:pic>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63" name="Picture 2" descr="python, 垂直, ロゴ アイコン"/>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p:cNvPicPr>
            <a:picLocks noChangeAspect="1"/>
          </p:cNvPicPr>
          <p:nvPr/>
        </p:nvPicPr>
        <p:blipFill>
          <a:blip r:embed="rId3">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17141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a:t>
            </a:r>
            <a:r>
              <a:rPr lang="ja-JP" altLang="en-US" dirty="0"/>
              <a:t>の</a:t>
            </a:r>
            <a:r>
              <a:rPr lang="en-US" altLang="ja-JP" dirty="0" smtClean="0"/>
              <a:t>Deploy</a:t>
            </a:r>
            <a:r>
              <a:rPr lang="ja-JP" altLang="en-US" dirty="0" smtClean="0"/>
              <a:t>実行</a:t>
            </a:r>
            <a:endParaRPr lang="en-US" altLang="ja-JP" dirty="0" smtClean="0"/>
          </a:p>
          <a:p>
            <a:pPr lvl="1"/>
            <a:r>
              <a:rPr lang="en-US" altLang="ja-JP" dirty="0"/>
              <a:t>CD</a:t>
            </a:r>
            <a:r>
              <a:rPr lang="ja-JP" altLang="en-US" dirty="0"/>
              <a:t>実行で</a:t>
            </a:r>
            <a:r>
              <a:rPr lang="ja-JP" altLang="en-US" dirty="0" smtClean="0"/>
              <a:t>、</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(19/24)</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847528" y="4581128"/>
            <a:ext cx="2448272" cy="651058"/>
          </a:xfrm>
          <a:prstGeom prst="wedgeRoundRectCallout">
            <a:avLst>
              <a:gd name="adj1" fmla="val -36838"/>
              <a:gd name="adj2" fmla="val 118243"/>
              <a:gd name="adj3" fmla="val 16667"/>
            </a:avLst>
          </a:prstGeom>
          <a:solidFill>
            <a:srgbClr val="FFFFCC"/>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p>
        </p:txBody>
      </p:sp>
      <p:pic>
        <p:nvPicPr>
          <p:cNvPr id="4" name="図 3"/>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3" name="角丸四角形 12"/>
          <p:cNvSpPr/>
          <p:nvPr/>
        </p:nvSpPr>
        <p:spPr bwMode="auto">
          <a:xfrm>
            <a:off x="9348835" y="1269832"/>
            <a:ext cx="974126" cy="28803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583688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a:t>
            </a:r>
            <a:r>
              <a:rPr lang="ja-JP" altLang="en-US" dirty="0"/>
              <a:t>の</a:t>
            </a:r>
            <a:r>
              <a:rPr lang="en-US" altLang="ja-JP" dirty="0"/>
              <a:t>CD</a:t>
            </a:r>
            <a:r>
              <a:rPr lang="ja-JP" altLang="en-US" dirty="0"/>
              <a:t>実行</a:t>
            </a:r>
            <a:endParaRPr lang="en-US" altLang="ja-JP" dirty="0"/>
          </a:p>
          <a:p>
            <a:pPr lvl="1"/>
            <a:r>
              <a:rPr lang="en-US" altLang="ja-JP" dirty="0"/>
              <a:t>Deploy</a:t>
            </a:r>
            <a:r>
              <a:rPr lang="ja-JP" altLang="en-US" dirty="0"/>
              <a:t>先の環境を選択して実行します。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(20/24)</a:t>
            </a:r>
            <a:endParaRPr kumimoji="1" lang="ja-JP" altLang="en-US" dirty="0"/>
          </a:p>
        </p:txBody>
      </p:sp>
      <p:grpSp>
        <p:nvGrpSpPr>
          <p:cNvPr id="8" name="グループ化 7"/>
          <p:cNvGrpSpPr>
            <a:grpSpLocks noChangeAspect="1"/>
          </p:cNvGrpSpPr>
          <p:nvPr/>
        </p:nvGrpSpPr>
        <p:grpSpPr>
          <a:xfrm>
            <a:off x="576000" y="1548000"/>
            <a:ext cx="5868000" cy="2983728"/>
            <a:chOff x="1047580" y="1576885"/>
            <a:chExt cx="9486866" cy="4823830"/>
          </a:xfrm>
        </p:grpSpPr>
        <p:pic>
          <p:nvPicPr>
            <p:cNvPr id="11" name="図 10"/>
            <p:cNvPicPr>
              <a:picLocks noChangeAspect="1"/>
            </p:cNvPicPr>
            <p:nvPr/>
          </p:nvPicPr>
          <p:blipFill>
            <a:blip r:embed="rId2"/>
            <a:stretch>
              <a:fillRect/>
            </a:stretch>
          </p:blipFill>
          <p:spPr>
            <a:xfrm>
              <a:off x="1047580" y="1576885"/>
              <a:ext cx="9486866" cy="4823830"/>
            </a:xfrm>
            <a:prstGeom prst="rect">
              <a:avLst/>
            </a:prstGeom>
          </p:spPr>
        </p:pic>
        <p:sp>
          <p:nvSpPr>
            <p:cNvPr id="12" name="フリーフォーム 11"/>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4" name="直線矢印コネクタ 13"/>
          <p:cNvCxnSpPr>
            <a:stCxn id="17" idx="3"/>
          </p:cNvCxnSpPr>
          <p:nvPr/>
        </p:nvCxnSpPr>
        <p:spPr bwMode="auto">
          <a:xfrm flipV="1">
            <a:off x="1440000" y="2711170"/>
            <a:ext cx="5808128" cy="158786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1188000" y="4173034"/>
            <a:ext cx="252000" cy="252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図 17"/>
          <p:cNvPicPr>
            <a:picLocks noChangeAspect="1"/>
          </p:cNvPicPr>
          <p:nvPr/>
        </p:nvPicPr>
        <p:blipFill>
          <a:blip r:embed="rId3"/>
          <a:stretch>
            <a:fillRect/>
          </a:stretch>
        </p:blipFill>
        <p:spPr>
          <a:xfrm>
            <a:off x="7248128" y="1574541"/>
            <a:ext cx="4320000" cy="3445200"/>
          </a:xfrm>
          <a:prstGeom prst="rect">
            <a:avLst/>
          </a:prstGeom>
          <a:ln>
            <a:solidFill>
              <a:schemeClr val="tx1"/>
            </a:solidFill>
          </a:ln>
        </p:spPr>
      </p:pic>
      <p:sp>
        <p:nvSpPr>
          <p:cNvPr id="21" name="角丸四角形 20"/>
          <p:cNvSpPr/>
          <p:nvPr/>
        </p:nvSpPr>
        <p:spPr bwMode="auto">
          <a:xfrm>
            <a:off x="8604000" y="2484000"/>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7344000" y="4786006"/>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8684124" y="2891986"/>
            <a:ext cx="1876371" cy="355037"/>
          </a:xfrm>
          <a:prstGeom prst="wedgeRoundRectCallout">
            <a:avLst>
              <a:gd name="adj1" fmla="val -39655"/>
              <a:gd name="adj2" fmla="val -860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a:t>
            </a:r>
            <a:r>
              <a:rPr lang="ja-JP" altLang="en-US" sz="1100" b="1" dirty="0">
                <a:latin typeface="+mn-ea"/>
              </a:rPr>
              <a:t>す</a:t>
            </a:r>
            <a:endParaRPr kumimoji="1" lang="ja-JP" altLang="en-US" sz="1100" b="1" dirty="0" smtClean="0">
              <a:latin typeface="+mn-ea"/>
            </a:endParaRPr>
          </a:p>
        </p:txBody>
      </p:sp>
      <p:sp>
        <p:nvSpPr>
          <p:cNvPr id="24" name="角丸四角形吹き出し 23"/>
          <p:cNvSpPr/>
          <p:nvPr/>
        </p:nvSpPr>
        <p:spPr bwMode="auto">
          <a:xfrm>
            <a:off x="8184232" y="4722072"/>
            <a:ext cx="2610962" cy="355037"/>
          </a:xfrm>
          <a:prstGeom prst="wedgeRoundRectCallout">
            <a:avLst>
              <a:gd name="adj1" fmla="val -60297"/>
              <a:gd name="adj2" fmla="val 724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9" name="二等辺三角形 18"/>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4660916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2"/>
          <a:stretch>
            <a:fillRect/>
          </a:stretch>
        </p:blipFill>
        <p:spPr>
          <a:xfrm>
            <a:off x="911423" y="1612292"/>
            <a:ext cx="9379099" cy="4769035"/>
          </a:xfrm>
          <a:prstGeom prst="rect">
            <a:avLst/>
          </a:prstGeom>
        </p:spPr>
      </p:pic>
      <p:sp>
        <p:nvSpPr>
          <p:cNvPr id="28" name="フリーフォーム 27"/>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smtClean="0"/>
              <a:t>CD</a:t>
            </a:r>
            <a:r>
              <a:rPr lang="ja-JP" altLang="en-US" dirty="0" smtClean="0"/>
              <a:t>の実行結果は、</a:t>
            </a:r>
            <a:r>
              <a:rPr lang="en-US" altLang="ja-JP" dirty="0" err="1" smtClean="0"/>
              <a:t>Exastro</a:t>
            </a:r>
            <a:r>
              <a:rPr lang="en-US" altLang="ja-JP" dirty="0" smtClean="0"/>
              <a:t> IT-Automation</a:t>
            </a:r>
            <a:r>
              <a:rPr lang="ja-JP" altLang="en-US" dirty="0" err="1" smtClean="0"/>
              <a:t>、</a:t>
            </a:r>
            <a:r>
              <a:rPr lang="en-US" altLang="ja-JP" dirty="0" err="1" smtClean="0"/>
              <a:t>ArgoCD</a:t>
            </a:r>
            <a:r>
              <a:rPr lang="ja-JP" altLang="en-US" dirty="0" smtClean="0"/>
              <a:t>より確認できます。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(21/24)</a:t>
            </a:r>
            <a:endParaRPr kumimoji="1" lang="ja-JP" altLang="en-US" dirty="0"/>
          </a:p>
        </p:txBody>
      </p:sp>
      <p:sp>
        <p:nvSpPr>
          <p:cNvPr id="30" name="角丸四角形吹き出し 29"/>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6"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31" name="角丸四角形 30"/>
          <p:cNvSpPr/>
          <p:nvPr/>
        </p:nvSpPr>
        <p:spPr bwMode="auto">
          <a:xfrm>
            <a:off x="9412637" y="1566062"/>
            <a:ext cx="814260" cy="238928"/>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 31"/>
          <p:cNvSpPr/>
          <p:nvPr/>
        </p:nvSpPr>
        <p:spPr bwMode="auto">
          <a:xfrm>
            <a:off x="11116709" y="515537"/>
            <a:ext cx="971611" cy="135846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464499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a:t>(</a:t>
            </a:r>
            <a:r>
              <a:rPr lang="en-US" altLang="ja-JP" dirty="0" smtClean="0"/>
              <a:t>Production</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(22/24)</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6009483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smtClean="0"/>
              <a:t>(Production</a:t>
            </a:r>
            <a:r>
              <a:rPr lang="ja-JP" altLang="en-US" dirty="0" smtClean="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(23/24)</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84537"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3404462" y="3442378"/>
            <a:ext cx="1496876" cy="351754"/>
          </a:xfrm>
          <a:prstGeom prst="wedgeRoundRectCallout">
            <a:avLst>
              <a:gd name="adj1" fmla="val -41808"/>
              <a:gd name="adj2" fmla="val 11223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endCxn id="15" idx="1"/>
          </p:cNvCxnSpPr>
          <p:nvPr/>
        </p:nvCxnSpPr>
        <p:spPr bwMode="auto">
          <a:xfrm flipV="1">
            <a:off x="4076279" y="4465849"/>
            <a:ext cx="2840262" cy="115279"/>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40933" y="1583420"/>
            <a:ext cx="3493311" cy="1518036"/>
          </a:xfrm>
          <a:prstGeom prst="rect">
            <a:avLst/>
          </a:prstGeom>
        </p:spPr>
      </p:pic>
    </p:spTree>
    <p:extLst>
      <p:ext uri="{BB962C8B-B14F-4D97-AF65-F5344CB8AC3E}">
        <p14:creationId xmlns:p14="http://schemas.microsoft.com/office/powerpoint/2010/main" val="2251911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1271464" y="1844824"/>
            <a:ext cx="5382473" cy="4310245"/>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4.5 1</a:t>
            </a:r>
            <a:r>
              <a:rPr lang="ja-JP" altLang="en-US" b="1" dirty="0" smtClean="0"/>
              <a:t>回目の</a:t>
            </a:r>
            <a:r>
              <a:rPr lang="en-US" altLang="ja-JP" b="1" dirty="0" smtClean="0"/>
              <a:t>CI/CD</a:t>
            </a:r>
            <a:r>
              <a:rPr lang="ja-JP" altLang="en-US" b="1" dirty="0" smtClean="0"/>
              <a:t>ワークフロー手順</a:t>
            </a:r>
            <a:r>
              <a:rPr lang="en-US" altLang="ja-JP" b="1" dirty="0" smtClean="0"/>
              <a:t>(24/24)</a:t>
            </a:r>
            <a:endParaRPr kumimoji="1" lang="ja-JP" altLang="en-US" dirty="0"/>
          </a:p>
        </p:txBody>
      </p:sp>
      <p:sp>
        <p:nvSpPr>
          <p:cNvPr id="3" name="コンテンツ プレースホルダー 2"/>
          <p:cNvSpPr>
            <a:spLocks noGrp="1"/>
          </p:cNvSpPr>
          <p:nvPr>
            <p:ph sz="quarter" idx="10"/>
          </p:nvPr>
        </p:nvSpPr>
        <p:spPr/>
        <p:txBody>
          <a:bodyPr/>
          <a:lstStyle/>
          <a:p>
            <a:r>
              <a:rPr lang="en-US" altLang="ja-JP" dirty="0" smtClean="0"/>
              <a:t>Production</a:t>
            </a:r>
            <a:r>
              <a:rPr kumimoji="1" lang="ja-JP" altLang="en-US" dirty="0" smtClean="0"/>
              <a:t>環境のサンプルアプリケーション確認</a:t>
            </a:r>
            <a:endParaRPr kumimoji="1" lang="en-US" altLang="ja-JP" dirty="0" smtClean="0"/>
          </a:p>
          <a:p>
            <a:pPr lvl="1"/>
            <a:r>
              <a:rPr lang="ja-JP" altLang="en-US" dirty="0" smtClean="0"/>
              <a:t>次の</a:t>
            </a:r>
            <a:r>
              <a:rPr lang="en-US" altLang="ja-JP" dirty="0" smtClean="0"/>
              <a:t>URL</a:t>
            </a:r>
            <a:r>
              <a:rPr lang="ja-JP" altLang="en-US" dirty="0" smtClean="0"/>
              <a:t>でデプロイしたサンプルアプリケーションを表示します</a:t>
            </a:r>
            <a:endParaRPr lang="en-US" altLang="ja-JP" dirty="0"/>
          </a:p>
          <a:p>
            <a:pPr marL="180000" lvl="1" indent="0">
              <a:buNone/>
            </a:pPr>
            <a:r>
              <a:rPr lang="en-US" altLang="ja-JP" dirty="0" smtClean="0"/>
              <a:t>	http</a:t>
            </a:r>
            <a:r>
              <a:rPr lang="en-US" altLang="ja-JP" dirty="0"/>
              <a:t>://[Kubernetes master</a:t>
            </a:r>
            <a:r>
              <a:rPr lang="ja-JP" altLang="en-US" dirty="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sp>
        <p:nvSpPr>
          <p:cNvPr id="8" name="角丸四角形吹き出し 7"/>
          <p:cNvSpPr/>
          <p:nvPr/>
        </p:nvSpPr>
        <p:spPr bwMode="auto">
          <a:xfrm>
            <a:off x="6744072" y="1916832"/>
            <a:ext cx="4176464" cy="746943"/>
          </a:xfrm>
          <a:prstGeom prst="wedgeRoundRectCallout">
            <a:avLst>
              <a:gd name="adj1" fmla="val -58632"/>
              <a:gd name="adj2" fmla="val 300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環境</a:t>
            </a:r>
            <a:r>
              <a:rPr lang="ja-JP" altLang="en-US" sz="1100" b="1" dirty="0">
                <a:latin typeface="+mn-ea"/>
              </a:rPr>
              <a:t>と同様に画面が表示されることを確認します</a:t>
            </a:r>
          </a:p>
        </p:txBody>
      </p:sp>
      <p:sp>
        <p:nvSpPr>
          <p:cNvPr id="9" name="テキスト ボックス 8"/>
          <p:cNvSpPr txBox="1"/>
          <p:nvPr/>
        </p:nvSpPr>
        <p:spPr>
          <a:xfrm>
            <a:off x="2576447" y="4573860"/>
            <a:ext cx="7039106" cy="1569660"/>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1</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ワークフローはここで完了です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続いて実際にアプリケーションコードを修正し</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されるまでの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2</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回目の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CI/CD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ワークフロー手順を実行してみましょう！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82899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2.</a:t>
            </a:r>
            <a:r>
              <a:rPr kumimoji="1" lang="ja-JP" altLang="en-US" dirty="0" smtClean="0"/>
              <a:t> </a:t>
            </a:r>
            <a:r>
              <a:rPr lang="ja-JP" altLang="en-US" dirty="0"/>
              <a:t>インストール</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en-US" altLang="ja-JP" dirty="0" smtClean="0"/>
              <a:t>EPOCH</a:t>
            </a:r>
            <a:r>
              <a:rPr kumimoji="1" lang="ja-JP" altLang="en-US" dirty="0" smtClean="0"/>
              <a:t>をインストールして、</a:t>
            </a:r>
            <a:r>
              <a:rPr kumimoji="1" lang="en-US" altLang="ja-JP" dirty="0" smtClean="0"/>
              <a:t>CI/CD</a:t>
            </a:r>
            <a:r>
              <a:rPr kumimoji="1" lang="ja-JP" altLang="en-US" dirty="0" smtClean="0"/>
              <a:t>の環境を準備をしましょう。</a:t>
            </a:r>
            <a:endParaRPr kumimoji="1" lang="ja-JP" altLang="en-US" dirty="0"/>
          </a:p>
        </p:txBody>
      </p:sp>
    </p:spTree>
    <p:extLst>
      <p:ext uri="{BB962C8B-B14F-4D97-AF65-F5344CB8AC3E}">
        <p14:creationId xmlns:p14="http://schemas.microsoft.com/office/powerpoint/2010/main" val="3366158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b="1" dirty="0"/>
              <a:t>2</a:t>
            </a:r>
            <a:r>
              <a:rPr lang="ja-JP" altLang="en-US" b="1" dirty="0"/>
              <a:t>回目の</a:t>
            </a:r>
            <a:r>
              <a:rPr lang="en-US" altLang="ja-JP" b="1" dirty="0"/>
              <a:t>CI/CD</a:t>
            </a:r>
            <a:r>
              <a:rPr lang="ja-JP" altLang="en-US" b="1" dirty="0"/>
              <a:t>ワークフロー手順</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endParaRPr kumimoji="1" lang="ja-JP" altLang="en-US" dirty="0"/>
          </a:p>
        </p:txBody>
      </p:sp>
    </p:spTree>
    <p:extLst>
      <p:ext uri="{BB962C8B-B14F-4D97-AF65-F5344CB8AC3E}">
        <p14:creationId xmlns:p14="http://schemas.microsoft.com/office/powerpoint/2010/main" val="1526558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Staging</a:t>
            </a:r>
            <a:r>
              <a:rPr lang="ja-JP" altLang="en-US" dirty="0" smtClean="0"/>
              <a:t>環境</a:t>
            </a:r>
            <a:r>
              <a:rPr lang="ja-JP" altLang="en-US" dirty="0"/>
              <a:t>への</a:t>
            </a:r>
            <a:r>
              <a:rPr lang="en-US" altLang="ja-JP" dirty="0"/>
              <a:t>Deploy</a:t>
            </a:r>
            <a:endParaRPr lang="ja-JP" altLang="en-US" dirty="0" smtClean="0"/>
          </a:p>
          <a:p>
            <a:pPr marL="180000" lvl="1" indent="0">
              <a:buNone/>
            </a:pPr>
            <a:r>
              <a:rPr lang="en-US" altLang="ja-JP" dirty="0"/>
              <a:t>2</a:t>
            </a:r>
            <a:r>
              <a:rPr lang="ja-JP" altLang="en-US" dirty="0" smtClean="0"/>
              <a:t>回目の</a:t>
            </a:r>
            <a:r>
              <a:rPr lang="en-US" altLang="ja-JP" dirty="0" smtClean="0"/>
              <a:t>CI/CD</a:t>
            </a:r>
            <a:r>
              <a:rPr lang="ja-JP" altLang="en-US" dirty="0" smtClean="0"/>
              <a:t>ワークフロー手順として、アプリケーションコードを修正して</a:t>
            </a:r>
            <a:r>
              <a:rPr lang="en-US" altLang="ja-JP" dirty="0" smtClean="0"/>
              <a:t>Commit</a:t>
            </a:r>
            <a:r>
              <a:rPr lang="ja-JP" altLang="en-US" dirty="0" smtClean="0"/>
              <a:t>＆</a:t>
            </a:r>
            <a:r>
              <a:rPr lang="en-US" altLang="ja-JP" dirty="0" smtClean="0"/>
              <a:t>Push</a:t>
            </a:r>
            <a:r>
              <a:rPr lang="ja-JP" altLang="en-US" dirty="0" smtClean="0"/>
              <a:t>から</a:t>
            </a:r>
            <a:r>
              <a:rPr lang="en-US" altLang="ja-JP" dirty="0" smtClean="0"/>
              <a:t>Staging</a:t>
            </a:r>
            <a:r>
              <a:rPr lang="ja-JP" altLang="en-US" dirty="0" smtClean="0"/>
              <a:t>環境への</a:t>
            </a:r>
            <a:r>
              <a:rPr lang="en-US" altLang="ja-JP" dirty="0" smtClean="0"/>
              <a:t>Deploy</a:t>
            </a:r>
            <a:r>
              <a:rPr lang="ja-JP" altLang="en-US" dirty="0" err="1" smtClean="0"/>
              <a:t>、</a:t>
            </a:r>
            <a:r>
              <a:rPr lang="en-US" altLang="ja-JP" dirty="0" smtClean="0"/>
              <a:t>CD</a:t>
            </a:r>
            <a:r>
              <a:rPr lang="ja-JP" altLang="en-US" dirty="0" smtClean="0"/>
              <a:t>結果確認までの手順を説明します。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t>アプリケーションコード</a:t>
            </a:r>
            <a:endParaRPr lang="en-US" altLang="ja-JP" sz="1200" b="1" spc="-150" dirty="0" smtClean="0"/>
          </a:p>
          <a:p>
            <a:pPr algn="ctr"/>
            <a:r>
              <a:rPr lang="en-US" altLang="ja-JP" sz="1200" b="1" dirty="0" smtClean="0"/>
              <a:t>Commit</a:t>
            </a:r>
            <a:r>
              <a:rPr lang="ja-JP" altLang="en-US" sz="1200" b="1" dirty="0" smtClean="0"/>
              <a:t> </a:t>
            </a:r>
            <a:r>
              <a:rPr lang="en-US" altLang="ja-JP" sz="1200" b="1" dirty="0" smtClean="0"/>
              <a:t>&amp;</a:t>
            </a:r>
            <a:r>
              <a:rPr lang="ja-JP" altLang="en-US" sz="1200" b="1" dirty="0" smtClean="0"/>
              <a:t> </a:t>
            </a:r>
            <a:r>
              <a:rPr lang="en-US" altLang="ja-JP" sz="1200" b="1" dirty="0" smtClean="0"/>
              <a:t>Push</a:t>
            </a:r>
            <a:endParaRPr lang="ja-JP" altLang="en-US" sz="1200" b="1" dirty="0"/>
          </a:p>
        </p:txBody>
      </p:sp>
      <p:sp>
        <p:nvSpPr>
          <p:cNvPr id="54" name="正方形/長方形 53"/>
          <p:cNvSpPr/>
          <p:nvPr/>
        </p:nvSpPr>
        <p:spPr bwMode="auto">
          <a:xfrm>
            <a:off x="2696274" y="299420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r>
              <a:rPr lang="ja-JP" altLang="en-US" sz="1200" b="1" dirty="0" smtClean="0"/>
              <a:t>結果</a:t>
            </a:r>
            <a:r>
              <a:rPr lang="ja-JP" altLang="en-US" sz="1200" b="1" dirty="0"/>
              <a:t>確認</a:t>
            </a:r>
            <a:endParaRPr kumimoji="1" lang="ja-JP" altLang="en-US" sz="1200" b="1" dirty="0" smtClean="0">
              <a:latin typeface="+mn-ea"/>
            </a:endParaRPr>
          </a:p>
        </p:txBody>
      </p:sp>
      <p:sp>
        <p:nvSpPr>
          <p:cNvPr id="56" name="正方形/長方形 55"/>
          <p:cNvSpPr/>
          <p:nvPr/>
        </p:nvSpPr>
        <p:spPr bwMode="auto">
          <a:xfrm>
            <a:off x="2695676" y="3627468"/>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テンプレート</a:t>
            </a:r>
            <a:endParaRPr lang="en-US" altLang="ja-JP" sz="1200" b="1" dirty="0" smtClean="0"/>
          </a:p>
          <a:p>
            <a:pPr algn="ctr"/>
            <a:r>
              <a:rPr lang="ja-JP" altLang="en-US" sz="1200" b="1" dirty="0" smtClean="0"/>
              <a:t>アップロード</a:t>
            </a:r>
            <a:endParaRPr kumimoji="1" lang="ja-JP" altLang="en-US" sz="1200" b="1" dirty="0" smtClean="0">
              <a:latin typeface="+mn-ea"/>
            </a:endParaRPr>
          </a:p>
        </p:txBody>
      </p:sp>
      <p:sp>
        <p:nvSpPr>
          <p:cNvPr id="57" name="正方形/長方形 56"/>
          <p:cNvSpPr/>
          <p:nvPr/>
        </p:nvSpPr>
        <p:spPr bwMode="auto">
          <a:xfrm>
            <a:off x="2695676" y="4260733"/>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t>Manifest</a:t>
            </a:r>
            <a:r>
              <a:rPr lang="ja-JP" altLang="en-US" sz="1200" b="1" dirty="0" smtClean="0"/>
              <a:t>パラメータ</a:t>
            </a:r>
            <a:endParaRPr lang="en-US" altLang="ja-JP" sz="1200" b="1" dirty="0" smtClean="0"/>
          </a:p>
          <a:p>
            <a:pPr algn="ctr"/>
            <a:r>
              <a:rPr lang="ja-JP" altLang="en-US" sz="1200" b="1" dirty="0" smtClean="0"/>
              <a:t>設定</a:t>
            </a:r>
            <a:endParaRPr kumimoji="1" lang="ja-JP" altLang="en-US" sz="1200" b="1" dirty="0" smtClean="0">
              <a:latin typeface="+mn-ea"/>
            </a:endParaRPr>
          </a:p>
        </p:txBody>
      </p:sp>
      <p:sp>
        <p:nvSpPr>
          <p:cNvPr id="58" name="正方形/長方形 57"/>
          <p:cNvSpPr/>
          <p:nvPr/>
        </p:nvSpPr>
        <p:spPr bwMode="auto">
          <a:xfrm>
            <a:off x="2693641" y="4893997"/>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Staging</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59" name="正方形/長方形 58"/>
          <p:cNvSpPr/>
          <p:nvPr/>
        </p:nvSpPr>
        <p:spPr bwMode="auto">
          <a:xfrm>
            <a:off x="2693749"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65" name="直方体 64"/>
          <p:cNvSpPr/>
          <p:nvPr/>
        </p:nvSpPr>
        <p:spPr bwMode="auto">
          <a:xfrm>
            <a:off x="7293465" y="4925578"/>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Staging</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9914" y="4929987"/>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84" name="テキスト ボックス 83"/>
          <p:cNvSpPr txBox="1"/>
          <p:nvPr/>
        </p:nvSpPr>
        <p:spPr>
          <a:xfrm>
            <a:off x="9708933" y="2736275"/>
            <a:ext cx="1800200" cy="338554"/>
          </a:xfrm>
          <a:prstGeom prst="rect">
            <a:avLst/>
          </a:prstGeom>
          <a:noFill/>
          <a:ln>
            <a:noFill/>
          </a:ln>
        </p:spPr>
        <p:txBody>
          <a:bodyPr wrap="square" rtlCol="0">
            <a:spAutoFit/>
          </a:bodyPr>
          <a:lstStyle/>
          <a:p>
            <a:r>
              <a:rPr kumimoji="1" lang="en-US" altLang="ja-JP" sz="1600" b="1" dirty="0" smtClean="0">
                <a:solidFill>
                  <a:schemeClr val="bg1">
                    <a:lumMod val="50000"/>
                  </a:schemeClr>
                </a:solidFill>
                <a:effectLst>
                  <a:glow rad="127000">
                    <a:schemeClr val="bg1"/>
                  </a:glow>
                </a:effectLst>
              </a:rPr>
              <a:t>Production</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Production</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89" name="正方形/長方形 88"/>
          <p:cNvSpPr/>
          <p:nvPr/>
        </p:nvSpPr>
        <p:spPr bwMode="auto">
          <a:xfrm>
            <a:off x="4969517"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8" name="右矢印 7"/>
          <p:cNvSpPr/>
          <p:nvPr/>
        </p:nvSpPr>
        <p:spPr bwMode="auto">
          <a:xfrm>
            <a:off x="2384771" y="2986989"/>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2" name="右矢印 91"/>
          <p:cNvSpPr/>
          <p:nvPr/>
        </p:nvSpPr>
        <p:spPr bwMode="auto">
          <a:xfrm rot="5400000">
            <a:off x="1281063" y="2534276"/>
            <a:ext cx="318254" cy="439666"/>
          </a:xfrm>
          <a:prstGeom prst="rightArrow">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9914" y="3998299"/>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46" name="直方体 45"/>
          <p:cNvSpPr/>
          <p:nvPr/>
        </p:nvSpPr>
        <p:spPr bwMode="auto">
          <a:xfrm>
            <a:off x="9589914" y="3066611"/>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7738656" y="5113640"/>
            <a:ext cx="464052" cy="491965"/>
          </a:xfrm>
          <a:prstGeom prst="rect">
            <a:avLst/>
          </a:prstGeom>
        </p:spPr>
      </p:pic>
      <p:pic>
        <p:nvPicPr>
          <p:cNvPr id="49"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1058295" y="514208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53" name="図 52"/>
          <p:cNvPicPr>
            <a:picLocks noChangeAspect="1"/>
          </p:cNvPicPr>
          <p:nvPr/>
        </p:nvPicPr>
        <p:blipFill>
          <a:blip r:embed="rId5">
            <a:grayscl/>
          </a:blip>
          <a:stretch>
            <a:fillRect/>
          </a:stretch>
        </p:blipFill>
        <p:spPr>
          <a:xfrm>
            <a:off x="10048222" y="5105902"/>
            <a:ext cx="464052" cy="491965"/>
          </a:xfrm>
          <a:prstGeom prst="rect">
            <a:avLst/>
          </a:prstGeom>
        </p:spPr>
      </p:pic>
      <p:pic>
        <p:nvPicPr>
          <p:cNvPr id="55" name="図 54"/>
          <p:cNvPicPr>
            <a:picLocks noChangeAspect="1"/>
          </p:cNvPicPr>
          <p:nvPr/>
        </p:nvPicPr>
        <p:blipFill>
          <a:blip r:embed="rId5">
            <a:grayscl/>
          </a:blip>
          <a:stretch>
            <a:fillRect/>
          </a:stretch>
        </p:blipFill>
        <p:spPr>
          <a:xfrm>
            <a:off x="10057653" y="4173768"/>
            <a:ext cx="464052" cy="491965"/>
          </a:xfrm>
          <a:prstGeom prst="rect">
            <a:avLst/>
          </a:prstGeom>
        </p:spPr>
      </p:pic>
      <p:pic>
        <p:nvPicPr>
          <p:cNvPr id="60" name="図 59"/>
          <p:cNvPicPr>
            <a:picLocks noChangeAspect="1"/>
          </p:cNvPicPr>
          <p:nvPr/>
        </p:nvPicPr>
        <p:blipFill>
          <a:blip r:embed="rId5">
            <a:grayscl/>
          </a:blip>
          <a:stretch>
            <a:fillRect/>
          </a:stretch>
        </p:blipFill>
        <p:spPr>
          <a:xfrm>
            <a:off x="10069922" y="3237397"/>
            <a:ext cx="464052" cy="491965"/>
          </a:xfrm>
          <a:prstGeom prst="rect">
            <a:avLst/>
          </a:prstGeom>
        </p:spPr>
      </p:pic>
      <p:sp>
        <p:nvSpPr>
          <p:cNvPr id="87" name="テキスト ボックス 86"/>
          <p:cNvSpPr txBox="1"/>
          <p:nvPr/>
        </p:nvSpPr>
        <p:spPr>
          <a:xfrm>
            <a:off x="9732664" y="2973602"/>
            <a:ext cx="1855738" cy="415498"/>
          </a:xfrm>
          <a:prstGeom prst="rect">
            <a:avLst/>
          </a:prstGeom>
          <a:noFill/>
          <a:ln>
            <a:noFill/>
          </a:ln>
        </p:spPr>
        <p:txBody>
          <a:bodyPr wrap="square" rtlCol="0">
            <a:spAutoFit/>
          </a:bodyPr>
          <a:lstStyle/>
          <a:p>
            <a:r>
              <a:rPr kumimoji="1" lang="en-US" altLang="ja-JP" sz="1050" b="1" dirty="0" smtClean="0">
                <a:solidFill>
                  <a:schemeClr val="bg1">
                    <a:lumMod val="50000"/>
                  </a:schemeClr>
                </a:solidFill>
                <a:effectLst>
                  <a:glow rad="127000">
                    <a:schemeClr val="bg1"/>
                  </a:glow>
                </a:effectLst>
              </a:rPr>
              <a:t>※Production</a:t>
            </a:r>
            <a:r>
              <a:rPr kumimoji="1" lang="ja-JP" altLang="en-US" sz="1050" b="1" dirty="0" smtClean="0">
                <a:solidFill>
                  <a:schemeClr val="bg1">
                    <a:lumMod val="50000"/>
                  </a:schemeClr>
                </a:solidFill>
                <a:effectLst>
                  <a:glow rad="127000">
                    <a:schemeClr val="bg1"/>
                  </a:glow>
                </a:effectLst>
              </a:rPr>
              <a:t>環境は</a:t>
            </a:r>
            <a:endParaRPr kumimoji="1" lang="en-US" altLang="ja-JP" sz="1050" b="1" dirty="0" smtClean="0">
              <a:solidFill>
                <a:schemeClr val="bg1">
                  <a:lumMod val="50000"/>
                </a:schemeClr>
              </a:solidFill>
              <a:effectLst>
                <a:glow rad="127000">
                  <a:schemeClr val="bg1"/>
                </a:glow>
              </a:effectLst>
            </a:endParaRPr>
          </a:p>
          <a:p>
            <a:r>
              <a:rPr kumimoji="1" lang="en-US" altLang="ja-JP" sz="1050" b="1" dirty="0" smtClean="0">
                <a:solidFill>
                  <a:schemeClr val="bg1">
                    <a:lumMod val="50000"/>
                  </a:schemeClr>
                </a:solidFill>
                <a:effectLst>
                  <a:glow rad="127000">
                    <a:schemeClr val="bg1"/>
                  </a:glow>
                </a:effectLst>
              </a:rPr>
              <a:t>API Pod</a:t>
            </a:r>
            <a:r>
              <a:rPr kumimoji="1" lang="ja-JP" altLang="en-US" sz="1050" b="1" dirty="0" smtClean="0">
                <a:solidFill>
                  <a:schemeClr val="bg1">
                    <a:lumMod val="50000"/>
                  </a:schemeClr>
                </a:solidFill>
                <a:effectLst>
                  <a:glow rad="127000">
                    <a:schemeClr val="bg1"/>
                  </a:glow>
                </a:effectLst>
              </a:rPr>
              <a:t>が</a:t>
            </a:r>
            <a:r>
              <a:rPr kumimoji="1" lang="en-US" altLang="ja-JP" sz="1050" b="1" dirty="0" smtClean="0">
                <a:solidFill>
                  <a:schemeClr val="bg1">
                    <a:lumMod val="50000"/>
                  </a:schemeClr>
                </a:solidFill>
                <a:effectLst>
                  <a:glow rad="127000">
                    <a:schemeClr val="bg1"/>
                  </a:glow>
                </a:effectLst>
              </a:rPr>
              <a:t>3</a:t>
            </a:r>
            <a:r>
              <a:rPr kumimoji="1" lang="ja-JP" altLang="en-US" sz="1050" b="1" dirty="0" smtClean="0">
                <a:solidFill>
                  <a:schemeClr val="bg1">
                    <a:lumMod val="50000"/>
                  </a:schemeClr>
                </a:solidFill>
                <a:effectLst>
                  <a:glow rad="127000">
                    <a:schemeClr val="bg1"/>
                  </a:glow>
                </a:effectLst>
              </a:rPr>
              <a:t>つ作られます</a:t>
            </a:r>
            <a:endParaRPr kumimoji="1" lang="en-US" altLang="ja-JP" sz="1600" b="1" dirty="0" smtClean="0">
              <a:solidFill>
                <a:schemeClr val="bg1">
                  <a:lumMod val="50000"/>
                </a:schemeClr>
              </a:solidFill>
              <a:effectLst>
                <a:glow rad="127000">
                  <a:schemeClr val="bg1"/>
                </a:glow>
              </a:effectLst>
            </a:endParaRPr>
          </a:p>
        </p:txBody>
      </p:sp>
    </p:spTree>
    <p:extLst>
      <p:ext uri="{BB962C8B-B14F-4D97-AF65-F5344CB8AC3E}">
        <p14:creationId xmlns:p14="http://schemas.microsoft.com/office/powerpoint/2010/main" val="3731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smtClean="0"/>
              <a:t>アプリケーションコードの修正</a:t>
            </a:r>
            <a:endParaRPr lang="en-US" altLang="ja-JP" dirty="0" smtClean="0"/>
          </a:p>
          <a:p>
            <a:pPr marL="180000" lvl="1" indent="0">
              <a:buNone/>
            </a:pPr>
            <a:r>
              <a:rPr lang="ja-JP" altLang="en-US" dirty="0" smtClean="0"/>
              <a:t>アプリケーションコードを修正して、</a:t>
            </a:r>
            <a:r>
              <a:rPr lang="en-US" altLang="ja-JP" dirty="0" smtClean="0"/>
              <a:t>2</a:t>
            </a:r>
            <a:r>
              <a:rPr lang="ja-JP" altLang="en-US" dirty="0" smtClean="0"/>
              <a:t>回目の</a:t>
            </a:r>
            <a:r>
              <a:rPr lang="en-US" altLang="ja-JP" dirty="0" smtClean="0"/>
              <a:t>CI/CD</a:t>
            </a:r>
            <a:r>
              <a:rPr lang="ja-JP" altLang="en-US" dirty="0" smtClean="0"/>
              <a:t>を実行していきます。</a:t>
            </a:r>
          </a:p>
          <a:p>
            <a:pPr marL="180000" lvl="1" indent="0">
              <a:buNone/>
            </a:pPr>
            <a:r>
              <a:rPr lang="ja-JP" altLang="en-US" dirty="0" smtClean="0"/>
              <a:t>チュートリアルでは、画面に通貨（ユーロ）の表示追加を行います。</a:t>
            </a:r>
            <a:endParaRPr lang="en-US" altLang="ja-JP" dirty="0" smtClean="0"/>
          </a:p>
          <a:p>
            <a:pPr marL="180000" lvl="1" indent="0">
              <a:buNone/>
            </a:pPr>
            <a:endParaRPr lang="en-US" altLang="ja-JP" dirty="0"/>
          </a:p>
          <a:p>
            <a:pPr marL="180000" lvl="1" indent="0">
              <a:buNone/>
            </a:pPr>
            <a:r>
              <a:rPr lang="en-US" altLang="ja-JP" dirty="0" smtClean="0"/>
              <a:t>PC</a:t>
            </a:r>
            <a:r>
              <a:rPr lang="ja-JP" altLang="en-US" dirty="0" smtClean="0"/>
              <a:t>環境に</a:t>
            </a:r>
            <a:r>
              <a:rPr lang="en-US" altLang="ja-JP" dirty="0" smtClean="0"/>
              <a:t>clone</a:t>
            </a:r>
            <a:r>
              <a:rPr lang="ja-JP" altLang="en-US" dirty="0" smtClean="0"/>
              <a:t>したアプリケーションコード用リポジトリの、以下のファイルをコードエディタで修正します。</a:t>
            </a:r>
            <a:endParaRPr lang="en-US" altLang="ja-JP" dirty="0" smtClean="0"/>
          </a:p>
          <a:p>
            <a:pPr lvl="1"/>
            <a:endParaRPr lang="en-US" altLang="ja-JP" dirty="0" smtClean="0"/>
          </a:p>
          <a:p>
            <a:pPr lvl="1"/>
            <a:r>
              <a:rPr lang="ja-JP" altLang="en-US" dirty="0" smtClean="0"/>
              <a:t>修正対象①：</a:t>
            </a:r>
            <a:r>
              <a:rPr lang="en-US" altLang="ja-JP" dirty="0" err="1" smtClean="0"/>
              <a:t>api</a:t>
            </a:r>
            <a:r>
              <a:rPr lang="en-US" altLang="ja-JP" dirty="0" smtClean="0"/>
              <a:t>-app/data/</a:t>
            </a:r>
            <a:r>
              <a:rPr lang="en-US" altLang="ja-JP" dirty="0" err="1" smtClean="0"/>
              <a:t>currency.json</a:t>
            </a:r>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a:p>
            <a:pPr lvl="1"/>
            <a:r>
              <a:rPr lang="ja-JP" altLang="en-US" dirty="0"/>
              <a:t>修正対象②：</a:t>
            </a:r>
            <a:r>
              <a:rPr lang="en-US" altLang="ja-JP" dirty="0" err="1"/>
              <a:t>api</a:t>
            </a:r>
            <a:r>
              <a:rPr lang="en-US" altLang="ja-JP" dirty="0"/>
              <a:t>-app/data/</a:t>
            </a:r>
            <a:r>
              <a:rPr lang="en-US" altLang="ja-JP" dirty="0" err="1"/>
              <a:t>rate.json</a:t>
            </a:r>
            <a:endParaRPr lang="en-US" altLang="ja-JP" dirty="0"/>
          </a:p>
          <a:p>
            <a:pPr lvl="1"/>
            <a:endParaRPr lang="en-US" altLang="ja-JP" dirty="0" smtClean="0"/>
          </a:p>
          <a:p>
            <a:pPr marL="180000" lvl="1" indent="0">
              <a:buNone/>
            </a:pPr>
            <a:r>
              <a:rPr lang="ja-JP" altLang="en-US" dirty="0"/>
              <a:t>　</a:t>
            </a:r>
            <a:endParaRPr lang="en-US" altLang="ja-JP" dirty="0" smtClean="0"/>
          </a:p>
        </p:txBody>
      </p:sp>
      <p:sp>
        <p:nvSpPr>
          <p:cNvPr id="6" name="タイトル 5"/>
          <p:cNvSpPr>
            <a:spLocks noGrp="1"/>
          </p:cNvSpPr>
          <p:nvPr>
            <p:ph type="title"/>
          </p:nvPr>
        </p:nvSpPr>
        <p:spPr/>
        <p:txBody>
          <a:bodyPr>
            <a:normAutofit/>
          </a:bodyPr>
          <a:lstStyle/>
          <a:p>
            <a:r>
              <a:rPr lang="en-US" altLang="ja-JP" b="1" dirty="0"/>
              <a:t>4.6 2</a:t>
            </a:r>
            <a:r>
              <a:rPr lang="ja-JP" altLang="en-US" b="1" dirty="0"/>
              <a:t>回目の</a:t>
            </a:r>
            <a:r>
              <a:rPr lang="en-US" altLang="ja-JP" b="1" dirty="0"/>
              <a:t>CI/CD</a:t>
            </a:r>
            <a:r>
              <a:rPr lang="ja-JP" altLang="en-US" b="1" dirty="0"/>
              <a:t>ワークフロー手順</a:t>
            </a:r>
            <a:r>
              <a:rPr lang="en-US" altLang="ja-JP" b="1" dirty="0"/>
              <a:t>(2/21)</a:t>
            </a:r>
            <a:endParaRPr kumimoji="1" lang="ja-JP" altLang="en-US" dirty="0"/>
          </a:p>
        </p:txBody>
      </p:sp>
      <p:graphicFrame>
        <p:nvGraphicFramePr>
          <p:cNvPr id="8" name="表 7"/>
          <p:cNvGraphicFramePr>
            <a:graphicFrameLocks noGrp="1"/>
          </p:cNvGraphicFramePr>
          <p:nvPr>
            <p:extLst/>
          </p:nvPr>
        </p:nvGraphicFramePr>
        <p:xfrm>
          <a:off x="623392" y="3068960"/>
          <a:ext cx="11161240" cy="17373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6</a:t>
                      </a:r>
                    </a:p>
                    <a:p>
                      <a:pPr algn="r"/>
                      <a:r>
                        <a:rPr kumimoji="1" lang="en-US" altLang="ja-JP" sz="1200" dirty="0" smtClean="0">
                          <a:solidFill>
                            <a:schemeClr val="bg1"/>
                          </a:solidFill>
                          <a:latin typeface="Consolas" panose="020B0609020204030204" pitchFamily="49" charset="0"/>
                        </a:rPr>
                        <a:t>7</a:t>
                      </a:r>
                    </a:p>
                    <a:p>
                      <a:pPr algn="r"/>
                      <a:r>
                        <a:rPr kumimoji="1" lang="en-US" altLang="ja-JP" sz="1200" dirty="0" smtClean="0">
                          <a:solidFill>
                            <a:schemeClr val="bg1"/>
                          </a:solidFill>
                          <a:latin typeface="Consolas" panose="020B0609020204030204" pitchFamily="49" charset="0"/>
                        </a:rPr>
                        <a:t>8</a:t>
                      </a:r>
                    </a:p>
                    <a:p>
                      <a:pPr algn="r"/>
                      <a:r>
                        <a:rPr kumimoji="1" lang="en-US" altLang="ja-JP" sz="1200" dirty="0" smtClean="0">
                          <a:solidFill>
                            <a:schemeClr val="bg1"/>
                          </a:solidFill>
                          <a:latin typeface="Consolas" panose="020B0609020204030204" pitchFamily="49" charset="0"/>
                        </a:rPr>
                        <a:t>9</a:t>
                      </a:r>
                    </a:p>
                    <a:p>
                      <a:pPr algn="r"/>
                      <a:r>
                        <a:rPr kumimoji="1" lang="en-US" altLang="ja-JP" sz="1200" dirty="0" smtClean="0">
                          <a:solidFill>
                            <a:schemeClr val="bg1"/>
                          </a:solidFill>
                          <a:latin typeface="Consolas" panose="020B0609020204030204" pitchFamily="49" charset="0"/>
                        </a:rPr>
                        <a:t>10</a:t>
                      </a:r>
                    </a:p>
                    <a:p>
                      <a:pPr algn="r"/>
                      <a:r>
                        <a:rPr kumimoji="1" lang="en-US" altLang="ja-JP" sz="1200" dirty="0" smtClean="0">
                          <a:solidFill>
                            <a:schemeClr val="bg1"/>
                          </a:solidFill>
                          <a:latin typeface="Consolas" panose="020B0609020204030204" pitchFamily="49" charset="0"/>
                        </a:rPr>
                        <a:t>11</a:t>
                      </a:r>
                    </a:p>
                    <a:p>
                      <a:pPr algn="r"/>
                      <a:r>
                        <a:rPr kumimoji="1" lang="en-US" altLang="ja-JP" sz="1200" dirty="0" smtClean="0">
                          <a:solidFill>
                            <a:schemeClr val="bg1"/>
                          </a:solidFill>
                          <a:latin typeface="Consolas" panose="020B0609020204030204" pitchFamily="49" charset="0"/>
                        </a:rPr>
                        <a:t>12</a:t>
                      </a:r>
                    </a:p>
                    <a:p>
                      <a:pPr algn="r"/>
                      <a:r>
                        <a:rPr kumimoji="1" lang="en-US" altLang="ja-JP" sz="1200" dirty="0" smtClean="0">
                          <a:solidFill>
                            <a:schemeClr val="bg1"/>
                          </a:solidFill>
                          <a:latin typeface="Consolas" panose="020B0609020204030204" pitchFamily="49" charset="0"/>
                        </a:rPr>
                        <a:t>13</a:t>
                      </a:r>
                    </a:p>
                    <a:p>
                      <a:pPr algn="r"/>
                      <a:r>
                        <a:rPr kumimoji="1" lang="en-US" altLang="ja-JP" sz="1200" dirty="0" smtClean="0">
                          <a:solidFill>
                            <a:schemeClr val="bg1"/>
                          </a:solidFill>
                          <a:latin typeface="Consolas" panose="020B0609020204030204" pitchFamily="49" charset="0"/>
                        </a:rPr>
                        <a:t>14</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 "USD": {</a:t>
                      </a:r>
                    </a:p>
                    <a:p>
                      <a:pPr algn="l"/>
                      <a:r>
                        <a:rPr lang="pl-PL" altLang="ja-JP" sz="1200" b="0" dirty="0" smtClean="0">
                          <a:solidFill>
                            <a:schemeClr val="bg1"/>
                          </a:solidFill>
                          <a:latin typeface="Consolas" panose="020B0609020204030204" pitchFamily="49" charset="0"/>
                        </a:rPr>
                        <a:t>        "symbol"    :   "$",</a:t>
                      </a:r>
                    </a:p>
                    <a:p>
                      <a:pPr algn="l"/>
                      <a:r>
                        <a:rPr lang="pl-PL" altLang="ja-JP" sz="1200" b="0" dirty="0" smtClean="0">
                          <a:solidFill>
                            <a:schemeClr val="bg1"/>
                          </a:solidFill>
                          <a:latin typeface="Consolas" panose="020B0609020204030204" pitchFamily="49" charset="0"/>
                        </a:rPr>
                        <a:t>        "formatter" :   "{symbol} {price:,.2f} (Tax Included)"</a:t>
                      </a:r>
                    </a:p>
                    <a:p>
                      <a:pPr algn="l"/>
                      <a:r>
                        <a:rPr lang="pl-PL" altLang="ja-JP" sz="1200" b="1" dirty="0" smtClean="0">
                          <a:solidFill>
                            <a:srgbClr val="FFFF00"/>
                          </a:solidFill>
                          <a:latin typeface="Consolas" panose="020B0609020204030204" pitchFamily="49" charset="0"/>
                        </a:rPr>
                        <a:t>    },</a:t>
                      </a:r>
                    </a:p>
                    <a:p>
                      <a:pPr algn="l"/>
                      <a:r>
                        <a:rPr lang="pl-PL" altLang="ja-JP" sz="1200" b="1" dirty="0" smtClean="0">
                          <a:solidFill>
                            <a:srgbClr val="FFFF00"/>
                          </a:solidFill>
                          <a:latin typeface="Consolas" panose="020B0609020204030204" pitchFamily="49" charset="0"/>
                        </a:rPr>
                        <a:t>    "EUR": {</a:t>
                      </a:r>
                    </a:p>
                    <a:p>
                      <a:pPr algn="l"/>
                      <a:r>
                        <a:rPr lang="pl-PL" altLang="ja-JP" sz="1200" b="1" dirty="0" smtClean="0">
                          <a:solidFill>
                            <a:srgbClr val="FFFF00"/>
                          </a:solidFill>
                          <a:latin typeface="Consolas" panose="020B0609020204030204" pitchFamily="49" charset="0"/>
                        </a:rPr>
                        <a:t>        "symbol"    :   "€",</a:t>
                      </a:r>
                    </a:p>
                    <a:p>
                      <a:pPr algn="l"/>
                      <a:r>
                        <a:rPr lang="pl-PL" altLang="ja-JP" sz="1200" b="1" dirty="0" smtClean="0">
                          <a:solidFill>
                            <a:srgbClr val="FFFF00"/>
                          </a:solidFill>
                          <a:latin typeface="Consolas" panose="020B0609020204030204" pitchFamily="49" charset="0"/>
                        </a:rPr>
                        <a:t>        "formatter" :   "{symbol} {price:,.2f}"</a:t>
                      </a:r>
                    </a:p>
                    <a:p>
                      <a:pPr algn="l"/>
                      <a:r>
                        <a:rPr lang="pl-PL" altLang="ja-JP" sz="1200" b="0" dirty="0" smtClean="0">
                          <a:solidFill>
                            <a:schemeClr val="bg1"/>
                          </a:solidFill>
                          <a:latin typeface="Consolas" panose="020B0609020204030204" pitchFamily="49" charset="0"/>
                        </a:rPr>
                        <a:t>    }</a:t>
                      </a:r>
                    </a:p>
                    <a:p>
                      <a:pPr algn="l"/>
                      <a:r>
                        <a:rPr lang="pl-PL"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2" name="右中かっこ 1"/>
          <p:cNvSpPr/>
          <p:nvPr/>
        </p:nvSpPr>
        <p:spPr bwMode="auto">
          <a:xfrm>
            <a:off x="5268557" y="3683116"/>
            <a:ext cx="216024" cy="72008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9" name="テキスト ボックス 8"/>
          <p:cNvSpPr txBox="1"/>
          <p:nvPr/>
        </p:nvSpPr>
        <p:spPr>
          <a:xfrm>
            <a:off x="5556589" y="3937640"/>
            <a:ext cx="1696298" cy="323165"/>
          </a:xfrm>
          <a:prstGeom prst="rect">
            <a:avLst/>
          </a:prstGeom>
          <a:noFill/>
        </p:spPr>
        <p:txBody>
          <a:bodyPr wrap="none" rtlCol="0">
            <a:spAutoFit/>
          </a:bodyPr>
          <a:lstStyle/>
          <a:p>
            <a:r>
              <a:rPr kumimoji="1" lang="en-US" altLang="ja-JP" sz="1500" b="1" dirty="0" smtClean="0">
                <a:solidFill>
                  <a:srgbClr val="FFFF00"/>
                </a:solidFill>
              </a:rPr>
              <a:t>9~12</a:t>
            </a:r>
            <a:r>
              <a:rPr kumimoji="1" lang="ja-JP" altLang="en-US" sz="1500" b="1" dirty="0" smtClean="0">
                <a:solidFill>
                  <a:srgbClr val="FFFF00"/>
                </a:solidFill>
              </a:rPr>
              <a:t>行目を追加</a:t>
            </a:r>
            <a:endParaRPr kumimoji="1" lang="ja-JP" altLang="en-US" sz="1500" b="1" dirty="0">
              <a:solidFill>
                <a:srgbClr val="FFFF00"/>
              </a:solidFill>
            </a:endParaRPr>
          </a:p>
        </p:txBody>
      </p:sp>
      <p:graphicFrame>
        <p:nvGraphicFramePr>
          <p:cNvPr id="10" name="表 9"/>
          <p:cNvGraphicFramePr>
            <a:graphicFrameLocks noGrp="1"/>
          </p:cNvGraphicFramePr>
          <p:nvPr>
            <p:extLst/>
          </p:nvPr>
        </p:nvGraphicFramePr>
        <p:xfrm>
          <a:off x="623392" y="5527050"/>
          <a:ext cx="11161240" cy="82296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1</a:t>
                      </a:r>
                    </a:p>
                    <a:p>
                      <a:pPr algn="r"/>
                      <a:r>
                        <a:rPr kumimoji="1" lang="en-US" altLang="ja-JP" sz="1200" dirty="0" smtClean="0">
                          <a:solidFill>
                            <a:schemeClr val="bg1"/>
                          </a:solidFill>
                          <a:latin typeface="Consolas" panose="020B0609020204030204" pitchFamily="49" charset="0"/>
                        </a:rPr>
                        <a:t>2</a:t>
                      </a:r>
                    </a:p>
                    <a:p>
                      <a:pPr algn="r"/>
                      <a:r>
                        <a:rPr kumimoji="1" lang="en-US" altLang="ja-JP" sz="1200" dirty="0" smtClean="0">
                          <a:solidFill>
                            <a:schemeClr val="bg1"/>
                          </a:solidFill>
                          <a:latin typeface="Consolas" panose="020B0609020204030204" pitchFamily="49" charset="0"/>
                        </a:rPr>
                        <a:t>3</a:t>
                      </a:r>
                    </a:p>
                    <a:p>
                      <a:pPr algn="r"/>
                      <a:r>
                        <a:rPr kumimoji="1" lang="en-US" altLang="ja-JP" sz="1200" dirty="0" smtClean="0">
                          <a:solidFill>
                            <a:schemeClr val="bg1"/>
                          </a:solidFill>
                          <a:latin typeface="Consolas" panose="020B0609020204030204" pitchFamily="49" charset="0"/>
                        </a:rPr>
                        <a:t>4</a:t>
                      </a: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    "USD": 110.56</a:t>
                      </a:r>
                      <a:r>
                        <a:rPr kumimoji="1" lang="en-US" altLang="ja-JP" sz="1200" b="1" dirty="0" smtClean="0">
                          <a:solidFill>
                            <a:srgbClr val="FFFF00"/>
                          </a:solidFill>
                          <a:latin typeface="Consolas" panose="020B0609020204030204" pitchFamily="49" charset="0"/>
                        </a:rPr>
                        <a:t>,</a:t>
                      </a:r>
                    </a:p>
                    <a:p>
                      <a:pPr algn="l"/>
                      <a:r>
                        <a:rPr kumimoji="1" lang="en-US" altLang="ja-JP" sz="1200" b="1" dirty="0" smtClean="0">
                          <a:solidFill>
                            <a:srgbClr val="FFFF00"/>
                          </a:solidFill>
                          <a:latin typeface="Consolas" panose="020B0609020204030204" pitchFamily="49" charset="0"/>
                        </a:rPr>
                        <a:t>    "EUR": 134.15</a:t>
                      </a:r>
                    </a:p>
                    <a:p>
                      <a:pPr algn="l"/>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11" name="右中かっこ 10"/>
          <p:cNvSpPr/>
          <p:nvPr/>
        </p:nvSpPr>
        <p:spPr bwMode="auto">
          <a:xfrm>
            <a:off x="2989624" y="5755172"/>
            <a:ext cx="247772" cy="170903"/>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2" name="テキスト ボックス 11"/>
          <p:cNvSpPr txBox="1"/>
          <p:nvPr/>
        </p:nvSpPr>
        <p:spPr>
          <a:xfrm>
            <a:off x="3237396" y="5681104"/>
            <a:ext cx="2622834" cy="323165"/>
          </a:xfrm>
          <a:prstGeom prst="rect">
            <a:avLst/>
          </a:prstGeom>
          <a:noFill/>
        </p:spPr>
        <p:txBody>
          <a:bodyPr wrap="none" rtlCol="0">
            <a:spAutoFit/>
          </a:bodyPr>
          <a:lstStyle/>
          <a:p>
            <a:r>
              <a:rPr kumimoji="1" lang="en-US" altLang="ja-JP" sz="1500" b="1" dirty="0" smtClean="0">
                <a:solidFill>
                  <a:srgbClr val="FFFF00"/>
                </a:solidFill>
              </a:rPr>
              <a:t>2</a:t>
            </a:r>
            <a:r>
              <a:rPr kumimoji="1" lang="ja-JP" altLang="en-US" sz="1500" b="1" dirty="0" smtClean="0">
                <a:solidFill>
                  <a:srgbClr val="FFFF00"/>
                </a:solidFill>
              </a:rPr>
              <a:t>行目</a:t>
            </a:r>
            <a:r>
              <a:rPr lang="ja-JP" altLang="en-US" sz="1500" b="1" dirty="0" smtClean="0">
                <a:solidFill>
                  <a:srgbClr val="FFFF00"/>
                </a:solidFill>
              </a:rPr>
              <a:t>の末尾にカンマ</a:t>
            </a:r>
            <a:r>
              <a:rPr kumimoji="1" lang="ja-JP" altLang="en-US" sz="1500" b="1" dirty="0" smtClean="0">
                <a:solidFill>
                  <a:srgbClr val="FFFF00"/>
                </a:solidFill>
              </a:rPr>
              <a:t>を追加</a:t>
            </a:r>
            <a:endParaRPr kumimoji="1" lang="ja-JP" altLang="en-US" sz="1500" b="1" dirty="0">
              <a:solidFill>
                <a:srgbClr val="FFFF00"/>
              </a:solidFill>
            </a:endParaRPr>
          </a:p>
        </p:txBody>
      </p:sp>
      <p:sp>
        <p:nvSpPr>
          <p:cNvPr id="13" name="右中かっこ 12"/>
          <p:cNvSpPr/>
          <p:nvPr/>
        </p:nvSpPr>
        <p:spPr bwMode="auto">
          <a:xfrm>
            <a:off x="2989624" y="5966924"/>
            <a:ext cx="247772" cy="172800"/>
          </a:xfrm>
          <a:prstGeom prst="rightBrace">
            <a:avLst/>
          </a:prstGeom>
          <a:noFill/>
          <a:ln w="28575" cap="flat" cmpd="sng" algn="ctr">
            <a:solidFill>
              <a:srgbClr val="FFFF00"/>
            </a:solidFill>
            <a:prstDash val="solid"/>
            <a:round/>
            <a:headEnd type="none" w="med" len="med"/>
            <a:tailEnd type="none" w="med" len="med"/>
          </a:ln>
          <a:effectLst/>
          <a:extLst/>
        </p:spPr>
        <p:txBody>
          <a:bodyPr rtlCol="0" anchor="ctr"/>
          <a:lstStyle/>
          <a:p>
            <a:pPr algn="ctr"/>
            <a:endParaRPr kumimoji="1" lang="ja-JP" altLang="en-US"/>
          </a:p>
        </p:txBody>
      </p:sp>
      <p:sp>
        <p:nvSpPr>
          <p:cNvPr id="15" name="テキスト ボックス 14"/>
          <p:cNvSpPr txBox="1"/>
          <p:nvPr/>
        </p:nvSpPr>
        <p:spPr>
          <a:xfrm>
            <a:off x="3237396" y="5929219"/>
            <a:ext cx="1276311" cy="323165"/>
          </a:xfrm>
          <a:prstGeom prst="rect">
            <a:avLst/>
          </a:prstGeom>
          <a:noFill/>
        </p:spPr>
        <p:txBody>
          <a:bodyPr wrap="none" rtlCol="0">
            <a:spAutoFit/>
          </a:bodyPr>
          <a:lstStyle/>
          <a:p>
            <a:r>
              <a:rPr kumimoji="1" lang="en-US" altLang="ja-JP" sz="1500" b="1" dirty="0" smtClean="0">
                <a:solidFill>
                  <a:srgbClr val="FFFF00"/>
                </a:solidFill>
              </a:rPr>
              <a:t>3</a:t>
            </a:r>
            <a:r>
              <a:rPr kumimoji="1" lang="ja-JP" altLang="en-US" sz="1500" b="1" dirty="0" smtClean="0">
                <a:solidFill>
                  <a:srgbClr val="FFFF00"/>
                </a:solidFill>
              </a:rPr>
              <a:t>行目を追加</a:t>
            </a:r>
            <a:endParaRPr kumimoji="1" lang="ja-JP" altLang="en-US" sz="1500" b="1" dirty="0">
              <a:solidFill>
                <a:srgbClr val="FFFF00"/>
              </a:solidFill>
            </a:endParaRPr>
          </a:p>
        </p:txBody>
      </p:sp>
    </p:spTree>
    <p:extLst>
      <p:ext uri="{BB962C8B-B14F-4D97-AF65-F5344CB8AC3E}">
        <p14:creationId xmlns:p14="http://schemas.microsoft.com/office/powerpoint/2010/main" val="36966489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p:cNvGraphicFramePr>
            <a:graphicFrameLocks noGrp="1"/>
          </p:cNvGraphicFramePr>
          <p:nvPr>
            <p:extLst>
              <p:ext uri="{D42A27DB-BD31-4B8C-83A1-F6EECF244321}">
                <p14:modId xmlns:p14="http://schemas.microsoft.com/office/powerpoint/2010/main" val="2347133645"/>
              </p:ext>
            </p:extLst>
          </p:nvPr>
        </p:nvGraphicFramePr>
        <p:xfrm>
          <a:off x="514731" y="2204864"/>
          <a:ext cx="11161240" cy="155448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p>
                    <a:p>
                      <a:pPr algn="r"/>
                      <a:r>
                        <a:rPr kumimoji="1" lang="en-US" altLang="ja-JP" sz="1200" dirty="0" smtClean="0">
                          <a:solidFill>
                            <a:schemeClr val="bg1"/>
                          </a:solidFill>
                          <a:latin typeface="Consolas" panose="020B0609020204030204" pitchFamily="49" charset="0"/>
                        </a:rPr>
                        <a:t>&gt;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cd "[clone</a:t>
                      </a:r>
                      <a:r>
                        <a:rPr lang="ja-JP" altLang="en-US" sz="1200" b="0" dirty="0" smtClean="0">
                          <a:solidFill>
                            <a:schemeClr val="bg1"/>
                          </a:solidFill>
                          <a:latin typeface="Consolas" panose="020B0609020204030204" pitchFamily="49" charset="0"/>
                        </a:rPr>
                        <a:t>先のフォルダ</a:t>
                      </a:r>
                      <a:r>
                        <a:rPr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cd </a:t>
                      </a:r>
                      <a:r>
                        <a:rPr lang="en-US" altLang="ja-JP" sz="1200" b="0" dirty="0" smtClean="0">
                          <a:solidFill>
                            <a:schemeClr val="bg1"/>
                          </a:solidFill>
                          <a:latin typeface="Consolas" panose="020B0609020204030204" pitchFamily="49" charset="0"/>
                        </a:rPr>
                        <a:t>epoch-sample-app</a:t>
                      </a:r>
                      <a:endParaRPr kumimoji="1" lang="en-US" altLang="ja-JP" sz="1200" b="0" dirty="0" smtClean="0">
                        <a:solidFill>
                          <a:schemeClr val="bg1"/>
                        </a:solidFill>
                        <a:latin typeface="Consolas" panose="020B0609020204030204" pitchFamily="49" charset="0"/>
                      </a:endParaRP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add .</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commit -m "</a:t>
                      </a:r>
                      <a:r>
                        <a:rPr kumimoji="1" lang="ja-JP" altLang="en-US" sz="1200" b="0" dirty="0" smtClean="0">
                          <a:solidFill>
                            <a:schemeClr val="bg1"/>
                          </a:solidFill>
                          <a:latin typeface="Consolas" panose="020B0609020204030204" pitchFamily="49" charset="0"/>
                        </a:rPr>
                        <a:t>通貨追加</a:t>
                      </a:r>
                      <a:r>
                        <a:rPr kumimoji="1" lang="en-US" altLang="ja-JP" sz="1200" b="0" dirty="0" smtClean="0">
                          <a:solidFill>
                            <a:schemeClr val="bg1"/>
                          </a:solidFill>
                          <a:latin typeface="Consolas" panose="020B0609020204030204" pitchFamily="49" charset="0"/>
                        </a:rPr>
                        <a:t>(EUR)"</a:t>
                      </a:r>
                    </a:p>
                    <a:p>
                      <a:pPr algn="l"/>
                      <a:r>
                        <a:rPr kumimoji="1" lang="en-US" altLang="ja-JP" sz="1200" b="0" dirty="0" err="1" smtClean="0">
                          <a:solidFill>
                            <a:schemeClr val="bg1"/>
                          </a:solidFill>
                          <a:latin typeface="Consolas" panose="020B0609020204030204" pitchFamily="49" charset="0"/>
                        </a:rPr>
                        <a:t>git</a:t>
                      </a:r>
                      <a:r>
                        <a:rPr kumimoji="1" lang="en-US" altLang="ja-JP" sz="1200" b="0" dirty="0" smtClean="0">
                          <a:solidFill>
                            <a:schemeClr val="bg1"/>
                          </a:solidFill>
                          <a:latin typeface="Consolas" panose="020B0609020204030204" pitchFamily="49" charset="0"/>
                        </a:rPr>
                        <a:t> push origin master</a:t>
                      </a:r>
                    </a:p>
                    <a:p>
                      <a:pPr algn="l"/>
                      <a:endParaRPr kumimoji="1" lang="en-US" altLang="ja-JP" sz="1200" b="0" dirty="0" smtClean="0">
                        <a:solidFill>
                          <a:schemeClr val="bg1"/>
                        </a:solidFill>
                        <a:latin typeface="Consolas" panose="020B0609020204030204" pitchFamily="49" charset="0"/>
                      </a:endParaRPr>
                    </a:p>
                    <a:p>
                      <a:pPr algn="l"/>
                      <a:r>
                        <a:rPr kumimoji="1" lang="en-US" altLang="ja-JP" sz="1200" b="0" dirty="0" smtClean="0">
                          <a:solidFill>
                            <a:schemeClr val="bg1"/>
                          </a:solidFill>
                          <a:latin typeface="Consolas" panose="020B0609020204030204" pitchFamily="49" charset="0"/>
                        </a:rPr>
                        <a:t>Username for 'https://github.com':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ユーザ名を入力</a:t>
                      </a:r>
                      <a:r>
                        <a:rPr kumimoji="1" lang="en-US" altLang="ja-JP" sz="1200" b="0" dirty="0" smtClean="0">
                          <a:solidFill>
                            <a:schemeClr val="bg1"/>
                          </a:solidFill>
                          <a:latin typeface="Consolas" panose="020B0609020204030204" pitchFamily="49" charset="0"/>
                        </a:rPr>
                        <a:t>]</a:t>
                      </a:r>
                    </a:p>
                    <a:p>
                      <a:pPr algn="l"/>
                      <a:r>
                        <a:rPr kumimoji="1" lang="en-US" altLang="ja-JP" sz="1200" b="0" dirty="0" smtClean="0">
                          <a:solidFill>
                            <a:schemeClr val="bg1"/>
                          </a:solidFill>
                          <a:latin typeface="Consolas" panose="020B0609020204030204" pitchFamily="49" charset="0"/>
                        </a:rPr>
                        <a:t>Password for 'https://xxxxxx@github.com': [</a:t>
                      </a:r>
                      <a:r>
                        <a:rPr kumimoji="1" lang="ja-JP" altLang="en-US" sz="1200" b="0" dirty="0" smtClean="0">
                          <a:solidFill>
                            <a:schemeClr val="bg1"/>
                          </a:solidFill>
                          <a:latin typeface="Consolas" panose="020B0609020204030204" pitchFamily="49" charset="0"/>
                        </a:rPr>
                        <a:t>自身の</a:t>
                      </a:r>
                      <a:r>
                        <a:rPr kumimoji="1" lang="en-US" altLang="ja-JP" sz="1200" b="0" dirty="0" smtClean="0">
                          <a:solidFill>
                            <a:schemeClr val="bg1"/>
                          </a:solidFill>
                          <a:latin typeface="Consolas" panose="020B0609020204030204" pitchFamily="49" charset="0"/>
                        </a:rPr>
                        <a:t>GitHub</a:t>
                      </a:r>
                      <a:r>
                        <a:rPr kumimoji="1" lang="ja-JP" altLang="en-US" sz="1200" b="0" dirty="0" smtClean="0">
                          <a:solidFill>
                            <a:schemeClr val="bg1"/>
                          </a:solidFill>
                          <a:latin typeface="Consolas" panose="020B0609020204030204" pitchFamily="49" charset="0"/>
                        </a:rPr>
                        <a:t>パスワードを入力</a:t>
                      </a:r>
                      <a:r>
                        <a:rPr kumimoji="1" lang="en-US" altLang="ja-JP" sz="1200" b="0" dirty="0" smtClean="0">
                          <a:solidFill>
                            <a:schemeClr val="bg1"/>
                          </a:solidFill>
                          <a:latin typeface="Consolas" panose="020B0609020204030204" pitchFamily="49" charset="0"/>
                        </a:rPr>
                        <a:t>]</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
        <p:nvSpPr>
          <p:cNvPr id="3" name="コンテンツ プレースホルダー 2"/>
          <p:cNvSpPr>
            <a:spLocks noGrp="1"/>
          </p:cNvSpPr>
          <p:nvPr>
            <p:ph sz="quarter" idx="10"/>
          </p:nvPr>
        </p:nvSpPr>
        <p:spPr>
          <a:xfrm>
            <a:off x="239350" y="836640"/>
            <a:ext cx="11713301" cy="5616696"/>
          </a:xfrm>
        </p:spPr>
        <p:txBody>
          <a:bodyPr>
            <a:normAutofit/>
          </a:bodyPr>
          <a:lstStyle/>
          <a:p>
            <a:r>
              <a:rPr lang="ja-JP" altLang="en-US" dirty="0"/>
              <a:t>アプリケーションコード </a:t>
            </a:r>
            <a:r>
              <a:rPr lang="en-US" altLang="ja-JP" dirty="0"/>
              <a:t>Commit &amp; Push</a:t>
            </a:r>
            <a:endParaRPr lang="en-US" altLang="ja-JP" dirty="0" smtClean="0"/>
          </a:p>
          <a:p>
            <a:pPr marL="180000" lvl="1" indent="0">
              <a:buNone/>
            </a:pPr>
            <a:r>
              <a:rPr lang="ja-JP" altLang="en-US" dirty="0" smtClean="0"/>
              <a:t>修正した内容を</a:t>
            </a:r>
            <a:r>
              <a:rPr lang="en-US" altLang="ja-JP" dirty="0" err="1" smtClean="0"/>
              <a:t>Commit&amp;Push</a:t>
            </a:r>
            <a:r>
              <a:rPr kumimoji="1" lang="ja-JP" altLang="en-US" dirty="0" smtClean="0"/>
              <a:t>します。</a:t>
            </a:r>
            <a:endParaRPr kumimoji="1" lang="en-US" altLang="ja-JP" dirty="0" smtClean="0"/>
          </a:p>
          <a:p>
            <a:pPr marL="180000" lvl="1" indent="0">
              <a:buNone/>
            </a:pPr>
            <a:endParaRPr kumimoji="1" lang="en-US" altLang="ja-JP" dirty="0" smtClean="0"/>
          </a:p>
          <a:p>
            <a:pPr marL="180000" lvl="1" indent="0">
              <a:buNone/>
            </a:pPr>
            <a:r>
              <a:rPr lang="ja-JP" altLang="en-US" dirty="0" smtClean="0"/>
              <a:t>コマンドプロンプトで、</a:t>
            </a:r>
            <a:r>
              <a:rPr lang="ja-JP" altLang="en-US" dirty="0"/>
              <a:t>以下</a:t>
            </a:r>
            <a:r>
              <a:rPr lang="ja-JP" altLang="en-US" dirty="0" smtClean="0"/>
              <a:t>の様に実行します</a:t>
            </a:r>
            <a:r>
              <a:rPr lang="ja-JP" altLang="en-US" dirty="0"/>
              <a:t>。</a:t>
            </a:r>
            <a:endParaRPr lang="en-US" altLang="ja-JP" dirty="0"/>
          </a:p>
          <a:p>
            <a:pPr lvl="1"/>
            <a:endParaRPr kumimoji="1" lang="ja-JP" altLang="en-US" dirty="0" smtClean="0"/>
          </a:p>
        </p:txBody>
      </p:sp>
      <p:sp>
        <p:nvSpPr>
          <p:cNvPr id="6" name="タイトル 5"/>
          <p:cNvSpPr>
            <a:spLocks noGrp="1"/>
          </p:cNvSpPr>
          <p:nvPr>
            <p:ph type="title"/>
          </p:nvPr>
        </p:nvSpPr>
        <p:spPr/>
        <p:txBody>
          <a:bodyPr>
            <a:normAutofit/>
          </a:bodyPr>
          <a:lstStyle/>
          <a:p>
            <a:r>
              <a:rPr lang="en-US" altLang="ja-JP" b="1" dirty="0" smtClean="0"/>
              <a:t>4.6 </a:t>
            </a:r>
            <a:r>
              <a:rPr lang="en-US" altLang="ja-JP" b="1" dirty="0"/>
              <a:t>2</a:t>
            </a:r>
            <a:r>
              <a:rPr lang="ja-JP" altLang="en-US" b="1" dirty="0"/>
              <a:t>回目の</a:t>
            </a:r>
            <a:r>
              <a:rPr lang="en-US" altLang="ja-JP" b="1" dirty="0"/>
              <a:t>CI/CD</a:t>
            </a:r>
            <a:r>
              <a:rPr lang="ja-JP" altLang="en-US" b="1" dirty="0"/>
              <a:t>ワークフロー手順</a:t>
            </a:r>
            <a:r>
              <a:rPr lang="en-US" altLang="ja-JP" b="1" dirty="0" smtClean="0"/>
              <a:t>(3/21)</a:t>
            </a:r>
            <a:endParaRPr kumimoji="1" lang="ja-JP" altLang="en-US" dirty="0"/>
          </a:p>
        </p:txBody>
      </p:sp>
      <p:pic>
        <p:nvPicPr>
          <p:cNvPr id="7" name="図 6"/>
          <p:cNvPicPr>
            <a:picLocks noChangeAspect="1"/>
          </p:cNvPicPr>
          <p:nvPr/>
        </p:nvPicPr>
        <p:blipFill>
          <a:blip r:embed="rId2"/>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7680176" y="490352"/>
            <a:ext cx="864096" cy="41275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434537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2341929" y="1163896"/>
                </a:moveTo>
                <a:cubicBezTo>
                  <a:pt x="2339543" y="1355511"/>
                  <a:pt x="2344315" y="1274088"/>
                  <a:pt x="2341929" y="1465703"/>
                </a:cubicBezTo>
                <a:lnTo>
                  <a:pt x="4892223" y="1458518"/>
                </a:lnTo>
                <a:cubicBezTo>
                  <a:pt x="4892223" y="1357916"/>
                  <a:pt x="4892224" y="1257313"/>
                  <a:pt x="4892224" y="1156711"/>
                </a:cubicBezTo>
                <a:lnTo>
                  <a:pt x="2341929" y="116389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CI</a:t>
            </a:r>
            <a:r>
              <a:rPr lang="ja-JP" altLang="en-US" dirty="0" smtClean="0"/>
              <a:t>結果確認</a:t>
            </a:r>
            <a:endParaRPr lang="en-US" altLang="ja-JP" dirty="0" smtClean="0"/>
          </a:p>
          <a:p>
            <a:pPr lvl="1"/>
            <a:r>
              <a:rPr lang="ja-JP" altLang="en-US" dirty="0"/>
              <a:t>アプリケーションコードのビルド結果を確認します。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(4/21)</a:t>
            </a:r>
            <a:endParaRPr kumimoji="1" lang="ja-JP" altLang="en-US" dirty="0"/>
          </a:p>
        </p:txBody>
      </p:sp>
      <p:sp>
        <p:nvSpPr>
          <p:cNvPr id="47" name="角丸四角形 46"/>
          <p:cNvSpPr/>
          <p:nvPr/>
        </p:nvSpPr>
        <p:spPr bwMode="auto">
          <a:xfrm>
            <a:off x="4583832" y="3376488"/>
            <a:ext cx="4176464" cy="55656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5447928" y="4118692"/>
            <a:ext cx="4176464" cy="792088"/>
          </a:xfrm>
          <a:prstGeom prst="wedgeRoundRectCallout">
            <a:avLst>
              <a:gd name="adj1" fmla="val -41183"/>
              <a:gd name="adj2" fmla="val -8820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a:latin typeface="+mn-ea"/>
              </a:rPr>
              <a:t> </a:t>
            </a:r>
            <a:r>
              <a:rPr lang="en-US" altLang="ja-JP" sz="1300" b="1" dirty="0" err="1" smtClean="0">
                <a:latin typeface="+mn-ea"/>
              </a:rPr>
              <a:t>g</a:t>
            </a:r>
            <a:r>
              <a:rPr kumimoji="1" lang="en-US" altLang="ja-JP" sz="1300" b="1" dirty="0" err="1" smtClean="0">
                <a:latin typeface="+mn-ea"/>
              </a:rPr>
              <a:t>it</a:t>
            </a:r>
            <a:r>
              <a:rPr kumimoji="1" lang="en-US" altLang="ja-JP" sz="1300" b="1" dirty="0" smtClean="0">
                <a:latin typeface="+mn-ea"/>
              </a:rPr>
              <a:t> push</a:t>
            </a:r>
            <a:r>
              <a:rPr kumimoji="1" lang="ja-JP" altLang="en-US" sz="1300" b="1" dirty="0" smtClean="0">
                <a:latin typeface="+mn-ea"/>
              </a:rPr>
              <a:t>すると</a:t>
            </a:r>
            <a:r>
              <a:rPr kumimoji="1" lang="en-US" altLang="ja-JP" sz="1300" b="1" dirty="0" smtClean="0">
                <a:latin typeface="+mn-ea"/>
              </a:rPr>
              <a:t>CI</a:t>
            </a:r>
            <a:r>
              <a:rPr kumimoji="1" lang="ja-JP" altLang="en-US" sz="1300" b="1" dirty="0" smtClean="0">
                <a:latin typeface="+mn-ea"/>
              </a:rPr>
              <a:t>パイプラインが実行されます。</a:t>
            </a:r>
            <a:endParaRPr kumimoji="1" lang="en-US" altLang="ja-JP" sz="1300" b="1" dirty="0" smtClean="0">
              <a:latin typeface="+mn-ea"/>
            </a:endParaRPr>
          </a:p>
          <a:p>
            <a:r>
              <a:rPr lang="ja-JP" altLang="en-US" sz="1300" b="1" dirty="0" smtClean="0">
                <a:latin typeface="+mn-ea"/>
              </a:rPr>
              <a:t>実行結果はアイコンをクリックして確認できます。</a:t>
            </a:r>
            <a:endParaRPr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27646" y="566821"/>
            <a:ext cx="864096" cy="242219"/>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7431624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p:cNvPicPr>
            <a:picLocks noChangeAspect="1"/>
          </p:cNvPicPr>
          <p:nvPr/>
        </p:nvPicPr>
        <p:blipFill>
          <a:blip r:embed="rId2"/>
          <a:stretch>
            <a:fillRect/>
          </a:stretch>
        </p:blipFill>
        <p:spPr>
          <a:xfrm>
            <a:off x="6600056" y="2237493"/>
            <a:ext cx="5477828" cy="2563178"/>
          </a:xfrm>
          <a:prstGeom prst="rect">
            <a:avLst/>
          </a:prstGeom>
        </p:spPr>
      </p:pic>
      <p:sp>
        <p:nvSpPr>
          <p:cNvPr id="3" name="コンテンツ プレースホルダー 2"/>
          <p:cNvSpPr>
            <a:spLocks noGrp="1"/>
          </p:cNvSpPr>
          <p:nvPr>
            <p:ph sz="quarter" idx="10"/>
          </p:nvPr>
        </p:nvSpPr>
        <p:spPr/>
        <p:txBody>
          <a:bodyPr>
            <a:normAutofit/>
          </a:bodyPr>
          <a:lstStyle/>
          <a:p>
            <a:r>
              <a:rPr lang="ja-JP" altLang="en-US" dirty="0" smtClean="0"/>
              <a:t>パイプライン</a:t>
            </a:r>
            <a:r>
              <a:rPr lang="en-US" altLang="ja-JP" dirty="0" smtClean="0"/>
              <a:t>TEKTON</a:t>
            </a:r>
            <a:r>
              <a:rPr lang="ja-JP" altLang="en-US" dirty="0" smtClean="0"/>
              <a:t>の結果確認</a:t>
            </a:r>
            <a:endParaRPr lang="en-US" altLang="ja-JP" dirty="0" smtClean="0"/>
          </a:p>
          <a:p>
            <a:pPr lvl="1"/>
            <a:r>
              <a:rPr lang="en-US" altLang="ja-JP" dirty="0" smtClean="0"/>
              <a:t>TEKTON</a:t>
            </a:r>
            <a:r>
              <a:rPr lang="ja-JP" altLang="en-US" dirty="0" smtClean="0"/>
              <a:t>のパイプラインを実際に確認し、ビルドが正常に終了したか確認します。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(5/21)</a:t>
            </a:r>
            <a:endParaRPr kumimoji="1" lang="ja-JP" altLang="en-US" dirty="0"/>
          </a:p>
        </p:txBody>
      </p:sp>
      <p:pic>
        <p:nvPicPr>
          <p:cNvPr id="11" name="図 10"/>
          <p:cNvPicPr>
            <a:picLocks noChangeAspect="1"/>
          </p:cNvPicPr>
          <p:nvPr/>
        </p:nvPicPr>
        <p:blipFill>
          <a:blip r:embed="rId3"/>
          <a:stretch>
            <a:fillRect/>
          </a:stretch>
        </p:blipFill>
        <p:spPr>
          <a:xfrm>
            <a:off x="576000" y="1548000"/>
            <a:ext cx="5868000" cy="2983730"/>
          </a:xfrm>
          <a:prstGeom prst="rect">
            <a:avLst/>
          </a:prstGeom>
        </p:spPr>
      </p:pic>
      <p:sp>
        <p:nvSpPr>
          <p:cNvPr id="47" name="角丸四角形 46"/>
          <p:cNvSpPr/>
          <p:nvPr/>
        </p:nvSpPr>
        <p:spPr bwMode="auto">
          <a:xfrm>
            <a:off x="3852000" y="2736000"/>
            <a:ext cx="216024" cy="204663"/>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フリーフォーム 19"/>
          <p:cNvSpPr/>
          <p:nvPr/>
        </p:nvSpPr>
        <p:spPr bwMode="auto">
          <a:xfrm>
            <a:off x="583604" y="1509693"/>
            <a:ext cx="5868000" cy="3022037"/>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000" h="3022037">
                <a:moveTo>
                  <a:pt x="2363400" y="1178266"/>
                </a:moveTo>
                <a:lnTo>
                  <a:pt x="2363400" y="1487259"/>
                </a:lnTo>
                <a:lnTo>
                  <a:pt x="3503776" y="1487259"/>
                </a:lnTo>
                <a:lnTo>
                  <a:pt x="3503776" y="1178266"/>
                </a:lnTo>
                <a:close/>
                <a:moveTo>
                  <a:pt x="0" y="0"/>
                </a:moveTo>
                <a:lnTo>
                  <a:pt x="5868000" y="0"/>
                </a:lnTo>
                <a:lnTo>
                  <a:pt x="5868000" y="3022037"/>
                </a:lnTo>
                <a:lnTo>
                  <a:pt x="0" y="3022037"/>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 name="角丸四角形吹き出し 31"/>
          <p:cNvSpPr/>
          <p:nvPr/>
        </p:nvSpPr>
        <p:spPr bwMode="auto">
          <a:xfrm>
            <a:off x="9207510" y="1566526"/>
            <a:ext cx="2616291" cy="1341935"/>
          </a:xfrm>
          <a:prstGeom prst="wedgeRoundRectCallout">
            <a:avLst>
              <a:gd name="adj1" fmla="val -71829"/>
              <a:gd name="adj2" fmla="val 8406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a:t>CI</a:t>
            </a:r>
            <a:r>
              <a:rPr lang="ja-JP" altLang="en-US" sz="1050" b="1" dirty="0"/>
              <a:t>パイプラインの動作は</a:t>
            </a:r>
            <a:r>
              <a:rPr lang="ja-JP" altLang="en-US" sz="1050" b="1" dirty="0" smtClean="0"/>
              <a:t>、</a:t>
            </a:r>
            <a:endParaRPr lang="en-US" altLang="ja-JP" sz="1050" b="1" dirty="0" smtClean="0"/>
          </a:p>
          <a:p>
            <a:r>
              <a:rPr lang="en-US" altLang="ja-JP" sz="1050" b="1" dirty="0" smtClean="0"/>
              <a:t>TEKTON</a:t>
            </a:r>
            <a:r>
              <a:rPr lang="ja-JP" altLang="en-US" sz="1050" b="1" dirty="0"/>
              <a:t>ダッシュボード</a:t>
            </a:r>
            <a:r>
              <a:rPr lang="ja-JP" altLang="en-US" sz="1050" b="1" dirty="0" smtClean="0"/>
              <a:t>にて確認</a:t>
            </a:r>
            <a:r>
              <a:rPr lang="ja-JP" altLang="en-US" sz="1050" b="1" dirty="0"/>
              <a:t>することができます</a:t>
            </a:r>
            <a:r>
              <a:rPr lang="ja-JP" altLang="en-US" sz="1050" b="1" dirty="0" smtClean="0"/>
              <a:t>。</a:t>
            </a:r>
            <a:endParaRPr lang="en-US" altLang="ja-JP" sz="1050" b="1" dirty="0" smtClean="0"/>
          </a:p>
          <a:p>
            <a:r>
              <a:rPr lang="en-US" altLang="ja-JP" sz="1050" b="1" dirty="0" smtClean="0"/>
              <a:t>Name</a:t>
            </a:r>
            <a:r>
              <a:rPr lang="ja-JP" altLang="en-US" sz="1050" b="1" dirty="0" smtClean="0"/>
              <a:t>をクリックすることにより、より詳細な</a:t>
            </a:r>
            <a:r>
              <a:rPr lang="en-US" altLang="ja-JP" sz="1050" b="1" dirty="0" smtClean="0"/>
              <a:t>CI</a:t>
            </a:r>
            <a:r>
              <a:rPr lang="ja-JP" altLang="en-US" sz="1050" b="1" dirty="0" smtClean="0"/>
              <a:t>パイプラインの内容を確認することができます。</a:t>
            </a:r>
            <a:endParaRPr lang="ja-JP" altLang="en-US" sz="1050" b="1" dirty="0"/>
          </a:p>
        </p:txBody>
      </p:sp>
      <p:sp>
        <p:nvSpPr>
          <p:cNvPr id="21" name="角丸四角形吹き出し 20"/>
          <p:cNvSpPr/>
          <p:nvPr/>
        </p:nvSpPr>
        <p:spPr bwMode="auto">
          <a:xfrm>
            <a:off x="7608168" y="4005064"/>
            <a:ext cx="2616291" cy="736125"/>
          </a:xfrm>
          <a:prstGeom prst="wedgeRoundRectCallout">
            <a:avLst>
              <a:gd name="adj1" fmla="val -40415"/>
              <a:gd name="adj2" fmla="val -100049"/>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050" b="1" dirty="0" smtClean="0"/>
              <a:t>Status</a:t>
            </a:r>
            <a:r>
              <a:rPr lang="ja-JP" altLang="en-US" sz="1050" b="1" dirty="0" smtClean="0"/>
              <a:t>欄にチェックマークが表示されていれば正常終了となります。</a:t>
            </a:r>
            <a:endParaRPr lang="ja-JP" altLang="en-US" sz="1050" b="1" dirty="0"/>
          </a:p>
        </p:txBody>
      </p:sp>
      <p:cxnSp>
        <p:nvCxnSpPr>
          <p:cNvPr id="28" name="直線矢印コネクタ 27"/>
          <p:cNvCxnSpPr>
            <a:stCxn id="47" idx="3"/>
          </p:cNvCxnSpPr>
          <p:nvPr/>
        </p:nvCxnSpPr>
        <p:spPr bwMode="auto">
          <a:xfrm>
            <a:off x="4068024" y="2838332"/>
            <a:ext cx="2532032" cy="1460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5861459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576000" y="1548000"/>
            <a:ext cx="5868000" cy="2983730"/>
            <a:chOff x="357150" y="3429000"/>
            <a:chExt cx="5880006" cy="2983730"/>
          </a:xfrm>
        </p:grpSpPr>
        <p:pic>
          <p:nvPicPr>
            <p:cNvPr id="13" name="図 12"/>
            <p:cNvPicPr>
              <a:picLocks noChangeAspect="1"/>
            </p:cNvPicPr>
            <p:nvPr/>
          </p:nvPicPr>
          <p:blipFill>
            <a:blip r:embed="rId2"/>
            <a:stretch>
              <a:fillRect/>
            </a:stretch>
          </p:blipFill>
          <p:spPr>
            <a:xfrm>
              <a:off x="369156" y="3429000"/>
              <a:ext cx="5868000" cy="2983730"/>
            </a:xfrm>
            <a:prstGeom prst="rect">
              <a:avLst/>
            </a:prstGeom>
          </p:spPr>
        </p:pic>
        <p:sp>
          <p:nvSpPr>
            <p:cNvPr id="16" name="フリーフォーム 15"/>
            <p:cNvSpPr>
              <a:spLocks noChangeAspect="1"/>
            </p:cNvSpPr>
            <p:nvPr/>
          </p:nvSpPr>
          <p:spPr bwMode="auto">
            <a:xfrm>
              <a:off x="357150" y="3429000"/>
              <a:ext cx="5880006" cy="2983730"/>
            </a:xfrm>
            <a:custGeom>
              <a:avLst/>
              <a:gdLst>
                <a:gd name="connsiteX0" fmla="*/ 3746748 w 5880006"/>
                <a:gd name="connsiteY0" fmla="*/ 1152128 h 2983730"/>
                <a:gd name="connsiteX1" fmla="*/ 3746748 w 5880006"/>
                <a:gd name="connsiteY1" fmla="*/ 1440160 h 2983730"/>
                <a:gd name="connsiteX2" fmla="*/ 4862748 w 5880006"/>
                <a:gd name="connsiteY2" fmla="*/ 1440160 h 2983730"/>
                <a:gd name="connsiteX3" fmla="*/ 4862748 w 5880006"/>
                <a:gd name="connsiteY3" fmla="*/ 1152128 h 2983730"/>
                <a:gd name="connsiteX4" fmla="*/ 0 w 5880006"/>
                <a:gd name="connsiteY4" fmla="*/ 0 h 2983730"/>
                <a:gd name="connsiteX5" fmla="*/ 5880006 w 5880006"/>
                <a:gd name="connsiteY5" fmla="*/ 0 h 2983730"/>
                <a:gd name="connsiteX6" fmla="*/ 5880006 w 5880006"/>
                <a:gd name="connsiteY6" fmla="*/ 2983730 h 2983730"/>
                <a:gd name="connsiteX7" fmla="*/ 0 w 5880006"/>
                <a:gd name="connsiteY7" fmla="*/ 2983730 h 29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0006" h="2983730">
                  <a:moveTo>
                    <a:pt x="3746748" y="1152128"/>
                  </a:moveTo>
                  <a:lnTo>
                    <a:pt x="3746748" y="1440160"/>
                  </a:lnTo>
                  <a:lnTo>
                    <a:pt x="4862748" y="1440160"/>
                  </a:lnTo>
                  <a:lnTo>
                    <a:pt x="4862748" y="1152128"/>
                  </a:lnTo>
                  <a:close/>
                  <a:moveTo>
                    <a:pt x="0" y="0"/>
                  </a:moveTo>
                  <a:lnTo>
                    <a:pt x="5880006" y="0"/>
                  </a:lnTo>
                  <a:lnTo>
                    <a:pt x="5880006" y="2983730"/>
                  </a:lnTo>
                  <a:lnTo>
                    <a:pt x="0" y="29837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ja-JP" altLang="en-US" dirty="0" smtClean="0"/>
              <a:t>コンテナイメージのタグ名の確認</a:t>
            </a:r>
            <a:endParaRPr lang="ja-JP" altLang="en-US" dirty="0"/>
          </a:p>
          <a:p>
            <a:pPr lvl="1"/>
            <a:r>
              <a:rPr lang="ja-JP" altLang="en-US" dirty="0" smtClean="0"/>
              <a:t>レジストリサービスの画面を開き、ビルドしたコンテナイメージの</a:t>
            </a:r>
            <a:r>
              <a:rPr lang="en-US" altLang="ja-JP" dirty="0" smtClean="0"/>
              <a:t>Tag</a:t>
            </a:r>
            <a:r>
              <a:rPr lang="ja-JP" altLang="en-US" dirty="0" smtClean="0"/>
              <a:t>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(6/21)</a:t>
            </a:r>
            <a:endParaRPr kumimoji="1" lang="ja-JP" altLang="en-US" dirty="0"/>
          </a:p>
        </p:txBody>
      </p:sp>
      <p:sp>
        <p:nvSpPr>
          <p:cNvPr id="10" name="角丸四角形 9"/>
          <p:cNvSpPr/>
          <p:nvPr/>
        </p:nvSpPr>
        <p:spPr bwMode="auto">
          <a:xfrm>
            <a:off x="5231905" y="2708920"/>
            <a:ext cx="216023" cy="21602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a:off x="5447928" y="2816932"/>
            <a:ext cx="1223203" cy="0"/>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7" name="図 6"/>
          <p:cNvPicPr>
            <a:picLocks noChangeAspect="1"/>
          </p:cNvPicPr>
          <p:nvPr/>
        </p:nvPicPr>
        <p:blipFill>
          <a:blip r:embed="rId3"/>
          <a:stretch>
            <a:fillRect/>
          </a:stretch>
        </p:blipFill>
        <p:spPr>
          <a:xfrm>
            <a:off x="6671131" y="1604025"/>
            <a:ext cx="5473541" cy="3617595"/>
          </a:xfrm>
          <a:prstGeom prst="rect">
            <a:avLst/>
          </a:prstGeom>
          <a:noFill/>
          <a:ln>
            <a:solidFill>
              <a:schemeClr val="tx1"/>
            </a:solidFill>
          </a:ln>
        </p:spPr>
      </p:pic>
      <p:sp>
        <p:nvSpPr>
          <p:cNvPr id="20" name="角丸四角形 19"/>
          <p:cNvSpPr/>
          <p:nvPr/>
        </p:nvSpPr>
        <p:spPr bwMode="auto">
          <a:xfrm>
            <a:off x="6806001" y="3789364"/>
            <a:ext cx="802167" cy="169688"/>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155696" y="2708920"/>
            <a:ext cx="3618857" cy="1152128"/>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err="1" smtClean="0">
                <a:latin typeface="+mn-ea"/>
              </a:rPr>
              <a:t>Dockerhub</a:t>
            </a:r>
            <a:r>
              <a:rPr lang="ja-JP" altLang="en-US" sz="1100" b="1" dirty="0" smtClean="0">
                <a:latin typeface="+mn-ea"/>
              </a:rPr>
              <a:t>の画面で</a:t>
            </a:r>
            <a:r>
              <a:rPr lang="en-US" altLang="ja-JP" sz="1100" b="1" dirty="0" smtClean="0">
                <a:latin typeface="+mn-ea"/>
              </a:rPr>
              <a:t>epoch-sample-</a:t>
            </a:r>
            <a:r>
              <a:rPr lang="en-US" altLang="ja-JP" sz="1100" b="1" dirty="0" err="1" smtClean="0">
                <a:latin typeface="+mn-ea"/>
              </a:rPr>
              <a:t>api</a:t>
            </a:r>
            <a:r>
              <a:rPr lang="ja-JP" altLang="en-US" sz="1100" b="1" dirty="0" smtClean="0">
                <a:latin typeface="+mn-ea"/>
              </a:rPr>
              <a:t>の</a:t>
            </a:r>
            <a:endParaRPr lang="en-US" altLang="ja-JP" sz="1100" b="1" dirty="0" smtClean="0">
              <a:latin typeface="+mn-ea"/>
            </a:endParaRPr>
          </a:p>
          <a:p>
            <a:r>
              <a:rPr lang="en-US" altLang="ja-JP" sz="1100" b="1" dirty="0" smtClean="0">
                <a:latin typeface="+mn-ea"/>
              </a:rPr>
              <a:t>Tag</a:t>
            </a:r>
            <a:r>
              <a:rPr lang="ja-JP" altLang="en-US" sz="1100" b="1" dirty="0" smtClean="0">
                <a:latin typeface="+mn-ea"/>
              </a:rPr>
              <a:t>を確認します</a:t>
            </a:r>
            <a:endParaRPr lang="en-US" altLang="ja-JP" sz="1100" b="1" dirty="0" smtClean="0">
              <a:latin typeface="+mn-ea"/>
            </a:endParaRPr>
          </a:p>
          <a:p>
            <a:endParaRPr lang="en-US" altLang="ja-JP" sz="1100" b="1" dirty="0" smtClean="0">
              <a:latin typeface="+mn-ea"/>
            </a:endParaRPr>
          </a:p>
          <a:p>
            <a:r>
              <a:rPr lang="en-US" altLang="ja-JP" sz="1100" b="1" dirty="0" smtClean="0">
                <a:latin typeface="+mn-ea"/>
              </a:rPr>
              <a:t>※</a:t>
            </a:r>
            <a:r>
              <a:rPr lang="ja-JP" altLang="en-US" sz="1100" b="1" dirty="0" smtClean="0">
                <a:latin typeface="+mn-ea"/>
              </a:rPr>
              <a:t>イメージが登録されていないときは、パイプライン</a:t>
            </a:r>
            <a:r>
              <a:rPr lang="en-US" altLang="ja-JP" sz="1100" b="1" dirty="0" smtClean="0">
                <a:latin typeface="+mn-ea"/>
              </a:rPr>
              <a:t>TEKTON</a:t>
            </a:r>
            <a:r>
              <a:rPr lang="ja-JP" altLang="en-US" sz="1100" b="1" dirty="0" smtClean="0">
                <a:latin typeface="+mn-ea"/>
              </a:rPr>
              <a:t>から結果を確認してください</a:t>
            </a:r>
            <a:endParaRPr lang="en-US" altLang="ja-JP" sz="1100" b="1" dirty="0" smtClean="0">
              <a:latin typeface="+mn-ea"/>
            </a:endParaRPr>
          </a:p>
        </p:txBody>
      </p:sp>
      <p:sp>
        <p:nvSpPr>
          <p:cNvPr id="4" name="フローチャート: 処理 3"/>
          <p:cNvSpPr/>
          <p:nvPr/>
        </p:nvSpPr>
        <p:spPr bwMode="auto">
          <a:xfrm>
            <a:off x="6671131" y="5329632"/>
            <a:ext cx="5280220" cy="792088"/>
          </a:xfrm>
          <a:prstGeom prst="flowChartProcess">
            <a:avLst/>
          </a:prstGeom>
          <a:solidFill>
            <a:schemeClr val="accent1">
              <a:lumMod val="20000"/>
              <a:lumOff val="80000"/>
            </a:schemeClr>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ここで確認したイメージの</a:t>
            </a:r>
            <a:r>
              <a:rPr kumimoji="1" lang="en-US" altLang="ja-JP" sz="1400" b="1" dirty="0" smtClean="0">
                <a:latin typeface="+mn-ea"/>
              </a:rPr>
              <a:t>Tag</a:t>
            </a:r>
            <a:r>
              <a:rPr kumimoji="1" lang="ja-JP" altLang="en-US" sz="1400" b="1" dirty="0" smtClean="0">
                <a:latin typeface="+mn-ea"/>
              </a:rPr>
              <a:t>は、</a:t>
            </a:r>
            <a:endParaRPr kumimoji="1" lang="en-US" altLang="ja-JP" sz="1400" b="1" dirty="0" smtClean="0">
              <a:latin typeface="+mn-ea"/>
            </a:endParaRPr>
          </a:p>
          <a:p>
            <a:pPr algn="ctr"/>
            <a:r>
              <a:rPr kumimoji="1" lang="ja-JP" altLang="en-US" sz="1400" b="1" dirty="0" smtClean="0">
                <a:latin typeface="+mn-ea"/>
              </a:rPr>
              <a:t>次の手順で、</a:t>
            </a:r>
            <a:r>
              <a:rPr lang="en-US" altLang="ja-JP" sz="1400" b="1" dirty="0" smtClean="0">
                <a:latin typeface="+mn-ea"/>
              </a:rPr>
              <a:t>Manifest</a:t>
            </a:r>
            <a:r>
              <a:rPr lang="ja-JP" altLang="en-US" sz="1400" b="1" dirty="0">
                <a:latin typeface="+mn-ea"/>
              </a:rPr>
              <a:t>パラメータ</a:t>
            </a:r>
            <a:r>
              <a:rPr lang="en-US" altLang="ja-JP" sz="1400" b="1" dirty="0">
                <a:latin typeface="+mn-ea"/>
              </a:rPr>
              <a:t>(</a:t>
            </a:r>
            <a:r>
              <a:rPr lang="en-US" altLang="ja-JP" sz="1400" b="1" dirty="0" err="1">
                <a:latin typeface="+mn-ea"/>
              </a:rPr>
              <a:t>image_tag</a:t>
            </a:r>
            <a:r>
              <a:rPr lang="en-US" altLang="ja-JP" sz="1400" b="1" dirty="0" smtClean="0">
                <a:latin typeface="+mn-ea"/>
              </a:rPr>
              <a:t>)</a:t>
            </a:r>
            <a:r>
              <a:rPr lang="ja-JP" altLang="en-US" sz="1400" b="1" dirty="0" smtClean="0">
                <a:latin typeface="+mn-ea"/>
              </a:rPr>
              <a:t>に</a:t>
            </a:r>
            <a:endParaRPr lang="en-US" altLang="ja-JP" sz="1400" b="1" dirty="0" smtClean="0">
              <a:latin typeface="+mn-ea"/>
            </a:endParaRPr>
          </a:p>
          <a:p>
            <a:pPr algn="ctr"/>
            <a:r>
              <a:rPr kumimoji="1" lang="ja-JP" altLang="en-US" sz="1400" b="1" dirty="0" smtClean="0">
                <a:latin typeface="+mn-ea"/>
              </a:rPr>
              <a:t>手入力が必要になるため</a:t>
            </a:r>
            <a:r>
              <a:rPr lang="ja-JP" altLang="en-US" sz="1400" b="1" dirty="0" smtClean="0">
                <a:latin typeface="+mn-ea"/>
              </a:rPr>
              <a:t>控えておいてください</a:t>
            </a:r>
            <a:endParaRPr lang="en-US" altLang="ja-JP" sz="1400" b="1" dirty="0" smtClean="0">
              <a:latin typeface="+mn-ea"/>
            </a:endParaRPr>
          </a:p>
        </p:txBody>
      </p:sp>
      <p:sp>
        <p:nvSpPr>
          <p:cNvPr id="15" name="正方形/長方形 14"/>
          <p:cNvSpPr/>
          <p:nvPr/>
        </p:nvSpPr>
        <p:spPr>
          <a:xfrm>
            <a:off x="5952500" y="6121720"/>
            <a:ext cx="6025404" cy="253916"/>
          </a:xfrm>
          <a:prstGeom prst="rect">
            <a:avLst/>
          </a:prstGeom>
        </p:spPr>
        <p:txBody>
          <a:bodyPr wrap="square">
            <a:spAutoFit/>
          </a:bodyPr>
          <a:lstStyle/>
          <a:p>
            <a:pPr marL="288000" lvl="2" indent="0" algn="r">
              <a:buNone/>
            </a:pPr>
            <a:r>
              <a:rPr lang="en-US" altLang="ja-JP" sz="1000" dirty="0" smtClean="0"/>
              <a:t>※</a:t>
            </a:r>
            <a:r>
              <a:rPr lang="ja-JP" altLang="en-US" sz="1000" dirty="0" smtClean="0"/>
              <a:t>今後、パイプラインで生成された</a:t>
            </a:r>
            <a:r>
              <a:rPr lang="en-US" altLang="ja-JP" sz="1000" dirty="0" err="1" smtClean="0"/>
              <a:t>image_tag</a:t>
            </a:r>
            <a:r>
              <a:rPr lang="ja-JP" altLang="en-US" sz="1000" dirty="0" smtClean="0"/>
              <a:t>は選択できるように変更する予定です</a:t>
            </a:r>
            <a:endParaRPr lang="en-US" altLang="ja-JP" sz="600" dirty="0"/>
          </a:p>
        </p:txBody>
      </p:sp>
    </p:spTree>
    <p:extLst>
      <p:ext uri="{BB962C8B-B14F-4D97-AF65-F5344CB8AC3E}">
        <p14:creationId xmlns:p14="http://schemas.microsoft.com/office/powerpoint/2010/main" val="11799298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1" name="フリーフォーム 20"/>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1922 w 5868000"/>
              <a:gd name="connsiteY3" fmla="*/ 2272818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17375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23348 w 5868000"/>
              <a:gd name="connsiteY0" fmla="*/ 2229021 h 3022037"/>
              <a:gd name="connsiteX1" fmla="*/ 1025052 w 5868000"/>
              <a:gd name="connsiteY1" fmla="*/ 2514747 h 3022037"/>
              <a:gd name="connsiteX2" fmla="*/ 2101016 w 5868000"/>
              <a:gd name="connsiteY2" fmla="*/ 2514748 h 3022037"/>
              <a:gd name="connsiteX3" fmla="*/ 2101017 w 5868000"/>
              <a:gd name="connsiteY3" fmla="*/ 2234497 h 3022037"/>
              <a:gd name="connsiteX4" fmla="*/ 1023348 w 5868000"/>
              <a:gd name="connsiteY4" fmla="*/ 2229021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8000" h="3022037">
                <a:moveTo>
                  <a:pt x="1023348" y="2229021"/>
                </a:moveTo>
                <a:cubicBezTo>
                  <a:pt x="1020962" y="2420636"/>
                  <a:pt x="1027438" y="2323132"/>
                  <a:pt x="1025052" y="2514747"/>
                </a:cubicBezTo>
                <a:lnTo>
                  <a:pt x="2101016" y="2514748"/>
                </a:lnTo>
                <a:cubicBezTo>
                  <a:pt x="2101016" y="2421331"/>
                  <a:pt x="2101017" y="2327914"/>
                  <a:pt x="2101017" y="2234497"/>
                </a:cubicBezTo>
                <a:lnTo>
                  <a:pt x="1023348" y="2229021"/>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b="1" dirty="0" smtClean="0">
                <a:latin typeface="+mn-ea"/>
              </a:rPr>
              <a:t>え</a:t>
            </a:r>
          </a:p>
        </p:txBody>
      </p:sp>
      <p:sp>
        <p:nvSpPr>
          <p:cNvPr id="3" name="コンテンツ プレースホルダー 2"/>
          <p:cNvSpPr>
            <a:spLocks noGrp="1"/>
          </p:cNvSpPr>
          <p:nvPr>
            <p:ph sz="quarter" idx="10"/>
          </p:nvPr>
        </p:nvSpPr>
        <p:spPr/>
        <p:txBody>
          <a:bodyPr>
            <a:normAutofit/>
          </a:bodyPr>
          <a:lstStyle/>
          <a:p>
            <a:r>
              <a:rPr lang="en-US" altLang="ja-JP" dirty="0"/>
              <a:t>Manifest</a:t>
            </a:r>
            <a:r>
              <a:rPr lang="ja-JP" altLang="en-US" dirty="0"/>
              <a:t>パラメータ設定</a:t>
            </a:r>
            <a:endParaRPr lang="en-US" altLang="ja-JP" dirty="0" smtClean="0"/>
          </a:p>
          <a:p>
            <a:pPr lvl="1"/>
            <a:r>
              <a:rPr lang="en-US" altLang="ja-JP" dirty="0" smtClean="0"/>
              <a:t>Manifest</a:t>
            </a:r>
            <a:r>
              <a:rPr lang="ja-JP" altLang="en-US" dirty="0" smtClean="0"/>
              <a:t>パラメータの設定のイメージタグを更新します。</a:t>
            </a:r>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(7/21)</a:t>
            </a:r>
            <a:endParaRPr kumimoji="1" lang="ja-JP" altLang="en-US" dirty="0"/>
          </a:p>
        </p:txBody>
      </p:sp>
      <p:sp>
        <p:nvSpPr>
          <p:cNvPr id="22" name="角丸四角形 21"/>
          <p:cNvSpPr/>
          <p:nvPr/>
        </p:nvSpPr>
        <p:spPr bwMode="auto">
          <a:xfrm>
            <a:off x="2495600" y="5085184"/>
            <a:ext cx="1800200" cy="504056"/>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吹き出し 22"/>
          <p:cNvSpPr/>
          <p:nvPr/>
        </p:nvSpPr>
        <p:spPr bwMode="auto">
          <a:xfrm>
            <a:off x="3071664" y="3803306"/>
            <a:ext cx="4896544" cy="792088"/>
          </a:xfrm>
          <a:prstGeom prst="wedgeRoundRectCallout">
            <a:avLst>
              <a:gd name="adj1" fmla="val -34453"/>
              <a:gd name="adj2" fmla="val 11922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300" b="1" dirty="0" smtClean="0">
                <a:latin typeface="+mn-ea"/>
              </a:rPr>
              <a:t>2</a:t>
            </a:r>
            <a:r>
              <a:rPr kumimoji="1" lang="ja-JP" altLang="en-US" sz="1300" b="1" dirty="0" smtClean="0">
                <a:latin typeface="+mn-ea"/>
              </a:rPr>
              <a:t>回目の</a:t>
            </a:r>
            <a:r>
              <a:rPr kumimoji="1" lang="en-US" altLang="ja-JP" sz="1300" b="1" dirty="0" smtClean="0">
                <a:latin typeface="+mn-ea"/>
              </a:rPr>
              <a:t>CD</a:t>
            </a:r>
            <a:r>
              <a:rPr kumimoji="1" lang="ja-JP" altLang="en-US" sz="1300" b="1" dirty="0" smtClean="0">
                <a:latin typeface="+mn-ea"/>
              </a:rPr>
              <a:t>パイプラインを実行するために、</a:t>
            </a:r>
            <a:endParaRPr kumimoji="1" lang="en-US" altLang="ja-JP" sz="1300" b="1" dirty="0" smtClean="0">
              <a:latin typeface="+mn-ea"/>
            </a:endParaRPr>
          </a:p>
          <a:p>
            <a:r>
              <a:rPr kumimoji="1" lang="en-US" altLang="ja-JP" sz="1300" b="1" dirty="0" smtClean="0">
                <a:latin typeface="+mn-ea"/>
              </a:rPr>
              <a:t>Manifest</a:t>
            </a:r>
            <a:r>
              <a:rPr kumimoji="1" lang="ja-JP" altLang="en-US" sz="1300" b="1" dirty="0" smtClean="0">
                <a:latin typeface="+mn-ea"/>
              </a:rPr>
              <a:t>パラメータのイメージ</a:t>
            </a:r>
            <a:r>
              <a:rPr lang="ja-JP" altLang="en-US" sz="1300" b="1" dirty="0">
                <a:latin typeface="+mn-ea"/>
              </a:rPr>
              <a:t>タグ</a:t>
            </a:r>
            <a:r>
              <a:rPr kumimoji="1" lang="ja-JP" altLang="en-US" sz="1300" b="1" dirty="0" smtClean="0">
                <a:latin typeface="+mn-ea"/>
              </a:rPr>
              <a:t>を更新します。</a:t>
            </a:r>
            <a:endParaRPr kumimoji="1" lang="en-US" altLang="ja-JP" sz="1300" b="1" dirty="0" smtClean="0">
              <a:latin typeface="+mn-ea"/>
            </a:endParaRPr>
          </a:p>
          <a:p>
            <a:r>
              <a:rPr lang="ja-JP" altLang="en-US" sz="1300" b="1" dirty="0" smtClean="0"/>
              <a:t>（</a:t>
            </a:r>
            <a:r>
              <a:rPr lang="en-US" altLang="ja-JP" sz="1300" b="1" dirty="0" smtClean="0"/>
              <a:t>2</a:t>
            </a:r>
            <a:r>
              <a:rPr lang="ja-JP" altLang="en-US" sz="1300" b="1" dirty="0"/>
              <a:t>回目は</a:t>
            </a:r>
            <a:r>
              <a:rPr lang="en-US" altLang="ja-JP" sz="1300" b="1" dirty="0"/>
              <a:t>Manifest</a:t>
            </a:r>
            <a:r>
              <a:rPr lang="ja-JP" altLang="en-US" sz="1300" b="1" dirty="0"/>
              <a:t>テンプレートアップロードは不要</a:t>
            </a:r>
            <a:r>
              <a:rPr lang="ja-JP" altLang="en-US" sz="1300" b="1" dirty="0" smtClean="0"/>
              <a:t>です）</a:t>
            </a:r>
            <a:endParaRPr kumimoji="1" lang="en-US" altLang="ja-JP" sz="1300" b="1" dirty="0" smtClean="0">
              <a:latin typeface="+mn-ea"/>
            </a:endParaRPr>
          </a:p>
        </p:txBody>
      </p:sp>
      <p:pic>
        <p:nvPicPr>
          <p:cNvPr id="10" name="図 9"/>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5" name="角丸四角形 14"/>
          <p:cNvSpPr/>
          <p:nvPr/>
        </p:nvSpPr>
        <p:spPr bwMode="auto">
          <a:xfrm>
            <a:off x="8533188" y="1061484"/>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470435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7023547" y="1552023"/>
            <a:ext cx="4939658" cy="3016552"/>
          </a:xfrm>
          <a:prstGeom prst="rect">
            <a:avLst/>
          </a:prstGeom>
          <a:ln>
            <a:solidFill>
              <a:schemeClr val="tx1"/>
            </a:solidFill>
          </a:ln>
        </p:spPr>
      </p:pic>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パラメータ</a:t>
            </a:r>
            <a:r>
              <a:rPr lang="en-US" altLang="ja-JP" dirty="0" smtClean="0"/>
              <a:t>(</a:t>
            </a:r>
            <a:r>
              <a:rPr lang="en-US" altLang="ja-JP" dirty="0" err="1" smtClean="0"/>
              <a:t>image_tag</a:t>
            </a:r>
            <a:r>
              <a:rPr lang="en-US" altLang="ja-JP" dirty="0" smtClean="0"/>
              <a:t>)</a:t>
            </a:r>
            <a:r>
              <a:rPr lang="ja-JP" altLang="en-US" dirty="0" smtClean="0"/>
              <a:t>の修正</a:t>
            </a:r>
            <a:endParaRPr lang="ja-JP" altLang="en-US" dirty="0"/>
          </a:p>
          <a:p>
            <a:pPr lvl="1"/>
            <a:r>
              <a:rPr lang="en-US" altLang="ja-JP" dirty="0" smtClean="0"/>
              <a:t>Manifest</a:t>
            </a:r>
            <a:r>
              <a:rPr lang="ja-JP" altLang="en-US" dirty="0" smtClean="0"/>
              <a:t>パラメータで</a:t>
            </a:r>
            <a:r>
              <a:rPr lang="ja-JP" altLang="en-US" dirty="0"/>
              <a:t>、</a:t>
            </a:r>
            <a:r>
              <a:rPr lang="en-US" altLang="ja-JP" dirty="0" smtClean="0"/>
              <a:t>staging, production</a:t>
            </a:r>
            <a:r>
              <a:rPr lang="ja-JP" altLang="en-US" dirty="0" smtClean="0"/>
              <a:t>環境のイメージのタグ名を修正します。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(8/21)</a:t>
            </a:r>
            <a:endParaRPr kumimoji="1" lang="ja-JP" altLang="en-US" dirty="0"/>
          </a:p>
        </p:txBody>
      </p:sp>
      <p:graphicFrame>
        <p:nvGraphicFramePr>
          <p:cNvPr id="11" name="表 10"/>
          <p:cNvGraphicFramePr>
            <a:graphicFrameLocks noGrp="1"/>
          </p:cNvGraphicFramePr>
          <p:nvPr>
            <p:extLst/>
          </p:nvPr>
        </p:nvGraphicFramePr>
        <p:xfrm>
          <a:off x="805643" y="5616308"/>
          <a:ext cx="7632774" cy="745250"/>
        </p:xfrm>
        <a:graphic>
          <a:graphicData uri="http://schemas.openxmlformats.org/drawingml/2006/table">
            <a:tbl>
              <a:tblPr firstRow="1" bandRow="1">
                <a:tableStyleId>{93296810-A885-4BE3-A3E7-6D5BEEA58F35}</a:tableStyleId>
              </a:tblPr>
              <a:tblGrid>
                <a:gridCol w="1789152">
                  <a:extLst>
                    <a:ext uri="{9D8B030D-6E8A-4147-A177-3AD203B41FA5}">
                      <a16:colId xmlns:a16="http://schemas.microsoft.com/office/drawing/2014/main" val="1081318694"/>
                    </a:ext>
                  </a:extLst>
                </a:gridCol>
                <a:gridCol w="2082746">
                  <a:extLst>
                    <a:ext uri="{9D8B030D-6E8A-4147-A177-3AD203B41FA5}">
                      <a16:colId xmlns:a16="http://schemas.microsoft.com/office/drawing/2014/main" val="1720054621"/>
                    </a:ext>
                  </a:extLst>
                </a:gridCol>
                <a:gridCol w="2082746">
                  <a:extLst>
                    <a:ext uri="{9D8B030D-6E8A-4147-A177-3AD203B41FA5}">
                      <a16:colId xmlns:a16="http://schemas.microsoft.com/office/drawing/2014/main" val="2739394067"/>
                    </a:ext>
                  </a:extLst>
                </a:gridCol>
                <a:gridCol w="1678130">
                  <a:extLst>
                    <a:ext uri="{9D8B030D-6E8A-4147-A177-3AD203B41FA5}">
                      <a16:colId xmlns:a16="http://schemas.microsoft.com/office/drawing/2014/main" val="3967402424"/>
                    </a:ext>
                  </a:extLst>
                </a:gridCol>
              </a:tblGrid>
              <a:tr h="318530">
                <a:tc>
                  <a:txBody>
                    <a:bodyPr/>
                    <a:lstStyle/>
                    <a:p>
                      <a:r>
                        <a:rPr kumimoji="1" lang="ja-JP" altLang="en-US" sz="1100" dirty="0" smtClean="0"/>
                        <a:t>項目</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staging</a:t>
                      </a:r>
                      <a:r>
                        <a:rPr kumimoji="1" lang="en-US" altLang="ja-JP" sz="1100" dirty="0" smtClean="0"/>
                        <a:t>)</a:t>
                      </a:r>
                      <a:endParaRPr kumimoji="1" lang="ja-JP" altLang="en-US" sz="1100" dirty="0"/>
                    </a:p>
                  </a:txBody>
                  <a:tcPr/>
                </a:tc>
                <a:tc>
                  <a:txBody>
                    <a:bodyPr/>
                    <a:lstStyle/>
                    <a:p>
                      <a:r>
                        <a:rPr kumimoji="1" lang="ja-JP" altLang="en-US" sz="1100" dirty="0" smtClean="0"/>
                        <a:t>入力内容</a:t>
                      </a:r>
                      <a:r>
                        <a:rPr kumimoji="1" lang="en-US" altLang="ja-JP" sz="1100" dirty="0" smtClean="0"/>
                        <a:t>(</a:t>
                      </a:r>
                      <a:r>
                        <a:rPr kumimoji="1" lang="en-US" altLang="ja-JP" sz="1100" dirty="0" smtClean="0">
                          <a:solidFill>
                            <a:srgbClr val="FF0000"/>
                          </a:solidFill>
                        </a:rPr>
                        <a:t>production</a:t>
                      </a:r>
                      <a:r>
                        <a:rPr kumimoji="1" lang="en-US" altLang="ja-JP" sz="1100" dirty="0" smtClean="0"/>
                        <a:t>)</a:t>
                      </a:r>
                      <a:endParaRPr kumimoji="1" lang="ja-JP" altLang="en-US" sz="1100" dirty="0"/>
                    </a:p>
                  </a:txBody>
                  <a:tcPr/>
                </a:tc>
                <a:tc>
                  <a:txBody>
                    <a:bodyPr/>
                    <a:lstStyle/>
                    <a:p>
                      <a:r>
                        <a:rPr kumimoji="1" lang="ja-JP" altLang="en-US" sz="1100" dirty="0" smtClean="0"/>
                        <a:t>説明</a:t>
                      </a:r>
                      <a:endParaRPr kumimoji="1" lang="ja-JP" altLang="en-US" sz="1100" dirty="0"/>
                    </a:p>
                  </a:txBody>
                  <a:tcPr/>
                </a:tc>
                <a:extLst>
                  <a:ext uri="{0D108BD9-81ED-4DB2-BD59-A6C34878D82A}">
                    <a16:rowId xmlns:a16="http://schemas.microsoft.com/office/drawing/2014/main" val="2364561524"/>
                  </a:ext>
                </a:extLst>
              </a:tr>
              <a:tr h="300149">
                <a:tc>
                  <a:txBody>
                    <a:bodyPr/>
                    <a:lstStyle/>
                    <a:p>
                      <a:r>
                        <a:rPr lang="en-US" altLang="ja-JP" sz="1100" dirty="0" smtClean="0"/>
                        <a:t>{{ </a:t>
                      </a:r>
                      <a:r>
                        <a:rPr lang="en-US" altLang="ja-JP" sz="1100" dirty="0" err="1" smtClean="0"/>
                        <a:t>image_tag</a:t>
                      </a:r>
                      <a:r>
                        <a:rPr lang="en-US" altLang="ja-JP" sz="1100" dirty="0" smtClean="0"/>
                        <a:t> }}</a:t>
                      </a:r>
                      <a:r>
                        <a:rPr lang="ja-JP" altLang="en-US" sz="1100" dirty="0" smtClean="0"/>
                        <a:t> </a:t>
                      </a:r>
                      <a:endParaRPr kumimoji="1" lang="ja-JP" alt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メイリオ"/>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a:t>
                      </a:r>
                      <a:r>
                        <a:rPr kumimoji="1" lang="ja-JP" altLang="en-US" sz="1100" b="0" i="0" u="none" strike="noStrike" kern="1200" cap="none" spc="0" normalizeH="0" baseline="0" noProof="0" dirty="0" smtClean="0">
                          <a:ln>
                            <a:noFill/>
                          </a:ln>
                          <a:solidFill>
                            <a:srgbClr val="000000"/>
                          </a:solidFill>
                          <a:effectLst/>
                          <a:uLnTx/>
                          <a:uFillTx/>
                          <a:latin typeface="+mn-lt"/>
                          <a:ea typeface="+mn-ea"/>
                          <a:cs typeface="+mn-cs"/>
                        </a:rPr>
                        <a:t>レジストリサービスで確認した最新のイメージのタグ名</a:t>
                      </a:r>
                      <a:r>
                        <a:rPr kumimoji="1" lang="en-US" altLang="ja-JP" sz="1100" b="0" i="0" u="none" strike="noStrike" kern="1200" cap="none" spc="0" normalizeH="0" baseline="0" noProof="0" dirty="0" smtClean="0">
                          <a:ln>
                            <a:noFill/>
                          </a:ln>
                          <a:solidFill>
                            <a:srgbClr val="000000"/>
                          </a:solidFill>
                          <a:effectLst/>
                          <a:uLnTx/>
                          <a:uFillTx/>
                          <a:latin typeface="+mn-lt"/>
                          <a:ea typeface="+mn-ea"/>
                          <a:cs typeface="+mn-cs"/>
                        </a:rPr>
                        <a:t>] </a:t>
                      </a:r>
                      <a:endParaRPr kumimoji="1" lang="en-US" altLang="ja-JP" sz="1100" b="0" i="0" u="none" strike="noStrike" kern="1200" cap="none" spc="0" normalizeH="0" baseline="0" noProof="0" dirty="0" smtClean="0">
                        <a:ln>
                          <a:noFill/>
                        </a:ln>
                        <a:solidFill>
                          <a:srgbClr val="000000"/>
                        </a:solidFill>
                        <a:effectLst/>
                        <a:uLnTx/>
                        <a:uFillTx/>
                        <a:latin typeface="+mn-lt"/>
                        <a:ea typeface="メイリオ"/>
                        <a:cs typeface="+mn-cs"/>
                      </a:endParaRPr>
                    </a:p>
                  </a:txBody>
                  <a:tcPr/>
                </a:tc>
                <a:tc>
                  <a:txBody>
                    <a:bodyPr/>
                    <a:lstStyle/>
                    <a:p>
                      <a:r>
                        <a:rPr lang="ja-JP" altLang="en-US" sz="1100" dirty="0" smtClean="0"/>
                        <a:t>コンテナイメージの</a:t>
                      </a:r>
                      <a:endParaRPr lang="en-US" altLang="ja-JP" sz="1100" dirty="0" smtClean="0"/>
                    </a:p>
                    <a:p>
                      <a:r>
                        <a:rPr lang="ja-JP" altLang="en-US" sz="1100" dirty="0" smtClean="0"/>
                        <a:t>タグ</a:t>
                      </a:r>
                      <a:endParaRPr lang="ja-JP" altLang="en-US" sz="1100" dirty="0"/>
                    </a:p>
                  </a:txBody>
                  <a:tcPr/>
                </a:tc>
                <a:extLst>
                  <a:ext uri="{0D108BD9-81ED-4DB2-BD59-A6C34878D82A}">
                    <a16:rowId xmlns:a16="http://schemas.microsoft.com/office/drawing/2014/main" val="361206398"/>
                  </a:ext>
                </a:extLst>
              </a:tr>
            </a:tbl>
          </a:graphicData>
        </a:graphic>
      </p:graphicFrame>
      <p:sp>
        <p:nvSpPr>
          <p:cNvPr id="13" name="角丸四角形 12"/>
          <p:cNvSpPr/>
          <p:nvPr/>
        </p:nvSpPr>
        <p:spPr bwMode="auto">
          <a:xfrm>
            <a:off x="823724" y="5333878"/>
            <a:ext cx="1440733" cy="282429"/>
          </a:xfrm>
          <a:prstGeom prst="roundRect">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just"/>
            <a:r>
              <a:rPr lang="en-US" altLang="ja-JP" sz="1400" b="1" dirty="0" err="1" smtClean="0">
                <a:solidFill>
                  <a:srgbClr val="FF0000"/>
                </a:solidFill>
                <a:latin typeface="+mn-ea"/>
              </a:rPr>
              <a:t>api</a:t>
            </a:r>
            <a:r>
              <a:rPr kumimoji="1" lang="en-US" altLang="ja-JP" sz="1400" b="1" dirty="0" err="1" smtClean="0">
                <a:solidFill>
                  <a:srgbClr val="FF0000"/>
                </a:solidFill>
                <a:latin typeface="+mn-ea"/>
              </a:rPr>
              <a:t>-app.yaml</a:t>
            </a:r>
            <a:endParaRPr kumimoji="1" lang="ja-JP" altLang="en-US" sz="1400" b="1" dirty="0" smtClean="0">
              <a:solidFill>
                <a:srgbClr val="FF0000"/>
              </a:solidFill>
              <a:latin typeface="+mn-ea"/>
            </a:endParaRPr>
          </a:p>
        </p:txBody>
      </p:sp>
      <p:sp>
        <p:nvSpPr>
          <p:cNvPr id="15" name="角丸四角形 14"/>
          <p:cNvSpPr/>
          <p:nvPr/>
        </p:nvSpPr>
        <p:spPr bwMode="auto">
          <a:xfrm>
            <a:off x="9480838" y="1798249"/>
            <a:ext cx="719876"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角丸四角形 16"/>
          <p:cNvSpPr/>
          <p:nvPr/>
        </p:nvSpPr>
        <p:spPr bwMode="auto">
          <a:xfrm>
            <a:off x="8184232" y="2521393"/>
            <a:ext cx="2092478" cy="25072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吹き出し 17"/>
          <p:cNvSpPr/>
          <p:nvPr/>
        </p:nvSpPr>
        <p:spPr bwMode="auto">
          <a:xfrm>
            <a:off x="10276710" y="1484990"/>
            <a:ext cx="1674641" cy="439289"/>
          </a:xfrm>
          <a:prstGeom prst="wedgeRoundRectCallout">
            <a:avLst>
              <a:gd name="adj1" fmla="val -62027"/>
              <a:gd name="adj2" fmla="val 4165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err="1" smtClean="0">
                <a:latin typeface="+mn-ea"/>
              </a:rPr>
              <a:t>api-app.yaml</a:t>
            </a:r>
            <a:r>
              <a:rPr lang="ja-JP" altLang="en-US" sz="1100" b="1" dirty="0" smtClean="0">
                <a:latin typeface="+mn-ea"/>
              </a:rPr>
              <a:t>を選択</a:t>
            </a:r>
            <a:endParaRPr lang="ja-JP" altLang="en-US" sz="1100" b="1" dirty="0">
              <a:latin typeface="+mn-ea"/>
            </a:endParaRPr>
          </a:p>
        </p:txBody>
      </p:sp>
      <p:sp>
        <p:nvSpPr>
          <p:cNvPr id="23" name="角丸四角形吹き出し 22"/>
          <p:cNvSpPr/>
          <p:nvPr/>
        </p:nvSpPr>
        <p:spPr bwMode="auto">
          <a:xfrm>
            <a:off x="9048328" y="3545468"/>
            <a:ext cx="1863853" cy="721746"/>
          </a:xfrm>
          <a:prstGeom prst="wedgeRoundRectCallout">
            <a:avLst>
              <a:gd name="adj1" fmla="val 7036"/>
              <a:gd name="adj2" fmla="val -154531"/>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100" b="1" dirty="0" smtClean="0">
                <a:latin typeface="+mn-ea"/>
              </a:rPr>
              <a:t> </a:t>
            </a:r>
            <a:r>
              <a:rPr lang="en-US" altLang="ja-JP" sz="1100" b="1" dirty="0" smtClean="0">
                <a:latin typeface="+mn-ea"/>
              </a:rPr>
              <a:t>staging, production</a:t>
            </a:r>
            <a:r>
              <a:rPr lang="ja-JP" altLang="en-US" sz="1100" b="1" dirty="0" smtClean="0">
                <a:latin typeface="+mn-ea"/>
              </a:rPr>
              <a:t>の</a:t>
            </a:r>
            <a:endParaRPr lang="en-US" altLang="ja-JP" sz="1100" b="1" dirty="0" smtClean="0">
              <a:latin typeface="+mn-ea"/>
            </a:endParaRPr>
          </a:p>
          <a:p>
            <a:pPr algn="ctr"/>
            <a:r>
              <a:rPr lang="en-US" altLang="ja-JP" sz="1100" b="1" dirty="0" err="1" smtClean="0">
                <a:latin typeface="+mn-ea"/>
              </a:rPr>
              <a:t>image_tag</a:t>
            </a:r>
            <a:r>
              <a:rPr lang="ja-JP" altLang="en-US" sz="1100" b="1" dirty="0" smtClean="0">
                <a:latin typeface="+mn-ea"/>
              </a:rPr>
              <a:t>を</a:t>
            </a:r>
            <a:r>
              <a:rPr lang="ja-JP" altLang="en-US" sz="1100" b="1" dirty="0">
                <a:latin typeface="+mn-ea"/>
              </a:rPr>
              <a:t>修正</a:t>
            </a:r>
          </a:p>
        </p:txBody>
      </p:sp>
      <p:grpSp>
        <p:nvGrpSpPr>
          <p:cNvPr id="25" name="グループ化 24"/>
          <p:cNvGrpSpPr>
            <a:grpSpLocks noChangeAspect="1"/>
          </p:cNvGrpSpPr>
          <p:nvPr/>
        </p:nvGrpSpPr>
        <p:grpSpPr>
          <a:xfrm>
            <a:off x="575999" y="1547984"/>
            <a:ext cx="5868000" cy="2983726"/>
            <a:chOff x="1047580" y="1576885"/>
            <a:chExt cx="9486866" cy="4823830"/>
          </a:xfrm>
        </p:grpSpPr>
        <p:pic>
          <p:nvPicPr>
            <p:cNvPr id="26" name="図 25"/>
            <p:cNvPicPr>
              <a:picLocks noChangeAspect="1"/>
            </p:cNvPicPr>
            <p:nvPr/>
          </p:nvPicPr>
          <p:blipFill>
            <a:blip r:embed="rId3"/>
            <a:stretch>
              <a:fillRect/>
            </a:stretch>
          </p:blipFill>
          <p:spPr>
            <a:xfrm>
              <a:off x="1047580" y="1576885"/>
              <a:ext cx="9486866" cy="4823830"/>
            </a:xfrm>
            <a:prstGeom prst="rect">
              <a:avLst/>
            </a:prstGeom>
          </p:spPr>
        </p:pic>
        <p:sp>
          <p:nvSpPr>
            <p:cNvPr id="27" name="フリーフォーム 26"/>
            <p:cNvSpPr/>
            <p:nvPr/>
          </p:nvSpPr>
          <p:spPr bwMode="auto">
            <a:xfrm>
              <a:off x="1047580" y="1576885"/>
              <a:ext cx="9486866" cy="4823830"/>
            </a:xfrm>
            <a:custGeom>
              <a:avLst/>
              <a:gdLst>
                <a:gd name="connsiteX0" fmla="*/ 1592036 w 9486866"/>
                <a:gd name="connsiteY0" fmla="*/ 3580307 h 4823830"/>
                <a:gd name="connsiteX1" fmla="*/ 1592036 w 9486866"/>
                <a:gd name="connsiteY1" fmla="*/ 4012355 h 4823830"/>
                <a:gd name="connsiteX2" fmla="*/ 3464244 w 9486866"/>
                <a:gd name="connsiteY2" fmla="*/ 4012355 h 4823830"/>
                <a:gd name="connsiteX3" fmla="*/ 3464244 w 9486866"/>
                <a:gd name="connsiteY3" fmla="*/ 358030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1592036" y="3580307"/>
                  </a:moveTo>
                  <a:lnTo>
                    <a:pt x="1592036" y="4012355"/>
                  </a:lnTo>
                  <a:lnTo>
                    <a:pt x="3464244" y="4012355"/>
                  </a:lnTo>
                  <a:lnTo>
                    <a:pt x="3464244" y="358030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0" name="角丸四角形 9"/>
          <p:cNvSpPr/>
          <p:nvPr/>
        </p:nvSpPr>
        <p:spPr bwMode="auto">
          <a:xfrm>
            <a:off x="2417055" y="3789363"/>
            <a:ext cx="294569" cy="252061"/>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10" idx="3"/>
          </p:cNvCxnSpPr>
          <p:nvPr/>
        </p:nvCxnSpPr>
        <p:spPr bwMode="auto">
          <a:xfrm flipV="1">
            <a:off x="2711624" y="3299077"/>
            <a:ext cx="4311923" cy="616317"/>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5202074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実行で、実際に</a:t>
            </a:r>
            <a:r>
              <a:rPr lang="en-US" altLang="ja-JP" dirty="0"/>
              <a:t>Staging</a:t>
            </a:r>
            <a:r>
              <a:rPr lang="ja-JP" altLang="en-US" dirty="0"/>
              <a:t>環境</a:t>
            </a:r>
            <a:r>
              <a:rPr lang="ja-JP" altLang="en-US" dirty="0" smtClean="0"/>
              <a:t>へ</a:t>
            </a:r>
            <a:r>
              <a:rPr lang="en-US" altLang="ja-JP" dirty="0" smtClean="0"/>
              <a:t>Deploy</a:t>
            </a:r>
            <a:r>
              <a:rPr lang="ja-JP" altLang="en-US" dirty="0" smtClean="0"/>
              <a:t>します</a:t>
            </a:r>
            <a:r>
              <a:rPr lang="ja-JP" altLang="en-US" dirty="0"/>
              <a:t>。</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(9/21)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559496" y="4490376"/>
            <a:ext cx="2304256" cy="792088"/>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1" name="図 10"/>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4" name="角丸四角形 13"/>
          <p:cNvSpPr/>
          <p:nvPr/>
        </p:nvSpPr>
        <p:spPr bwMode="auto">
          <a:xfrm>
            <a:off x="8516600" y="1290928"/>
            <a:ext cx="864096" cy="247970"/>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276227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a:t>EPOCH</a:t>
            </a:r>
            <a:r>
              <a:rPr lang="ja-JP" altLang="en-US" dirty="0"/>
              <a:t>全体図</a:t>
            </a:r>
            <a:endParaRPr lang="en-US" altLang="ja-JP" dirty="0"/>
          </a:p>
          <a:p>
            <a:pPr marL="180000" lvl="1" indent="0">
              <a:buNone/>
            </a:pPr>
            <a:r>
              <a:rPr lang="en-US" altLang="ja-JP" sz="1800" dirty="0"/>
              <a:t>EPOCH</a:t>
            </a:r>
            <a:r>
              <a:rPr lang="ja-JP" altLang="en-US" sz="1800" dirty="0"/>
              <a:t>をインストールおよびワークスペースを作成した後の構成は、以下の図のようになります。</a:t>
            </a:r>
            <a:endParaRPr lang="en-US" altLang="ja-JP" sz="1800"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a:solidFill>
                  <a:prstClr val="white"/>
                </a:solidFill>
                <a:latin typeface="Meiryo UI" panose="020B0604030504040204" pitchFamily="50" charset="-128"/>
                <a:ea typeface="Meiryo UI" panose="020B0604030504040204" pitchFamily="50" charset="-128"/>
              </a:rPr>
              <a:t>2.1</a:t>
            </a:r>
            <a:r>
              <a:rPr kumimoji="0" lang="ja-JP" altLang="en-US" b="1" dirty="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a:solidFill>
                  <a:prstClr val="white"/>
                </a:solidFill>
                <a:latin typeface="Meiryo UI" panose="020B0604030504040204" pitchFamily="50" charset="-128"/>
                <a:ea typeface="Meiryo UI" panose="020B0604030504040204" pitchFamily="50" charset="-128"/>
              </a:rPr>
              <a:t>(1/5)</a:t>
            </a:r>
            <a:endParaRPr kumimoji="1" lang="ja-JP" altLang="en-US" dirty="0"/>
          </a:p>
        </p:txBody>
      </p:sp>
      <p:sp>
        <p:nvSpPr>
          <p:cNvPr id="4" name="直方体 3"/>
          <p:cNvSpPr/>
          <p:nvPr/>
        </p:nvSpPr>
        <p:spPr bwMode="auto">
          <a:xfrm>
            <a:off x="701151" y="4869160"/>
            <a:ext cx="10147377" cy="1167105"/>
          </a:xfrm>
          <a:prstGeom prst="cube">
            <a:avLst>
              <a:gd name="adj" fmla="val 39617"/>
            </a:avLst>
          </a:prstGeom>
          <a:solidFill>
            <a:schemeClr val="accent6">
              <a:lumMod val="10000"/>
              <a:lumOff val="90000"/>
            </a:schemeClr>
          </a:solidFill>
          <a:ln w="381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257" y="5421606"/>
            <a:ext cx="2592288" cy="559885"/>
          </a:xfrm>
          <a:prstGeom prst="rect">
            <a:avLst/>
          </a:prstGeom>
        </p:spPr>
      </p:pic>
      <p:sp>
        <p:nvSpPr>
          <p:cNvPr id="7" name="直方体 6"/>
          <p:cNvSpPr/>
          <p:nvPr/>
        </p:nvSpPr>
        <p:spPr bwMode="auto">
          <a:xfrm>
            <a:off x="983432" y="1880828"/>
            <a:ext cx="9505056" cy="3342565"/>
          </a:xfrm>
          <a:prstGeom prst="cube">
            <a:avLst>
              <a:gd name="adj" fmla="val 8084"/>
            </a:avLst>
          </a:prstGeom>
          <a:solidFill>
            <a:schemeClr val="accent3">
              <a:lumMod val="10000"/>
              <a:lumOff val="90000"/>
            </a:schemeClr>
          </a:solidFill>
          <a:ln w="38100">
            <a:solidFill>
              <a:schemeClr val="accent3">
                <a:lumMod val="90000"/>
                <a:lumOff val="10000"/>
              </a:schemeClr>
            </a:solidFill>
          </a:ln>
          <a:effectLst>
            <a:glow rad="38100">
              <a:schemeClr val="bg1"/>
            </a:glow>
          </a:effec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accent3">
                    <a:lumMod val="90000"/>
                    <a:lumOff val="10000"/>
                  </a:schemeClr>
                </a:solidFill>
                <a:effectLst/>
                <a:uLnTx/>
                <a:uFillTx/>
                <a:latin typeface="メイリオ"/>
                <a:ea typeface="メイリオ"/>
                <a:cs typeface="+mn-cs"/>
              </a:rPr>
              <a:t>EPOCH</a:t>
            </a: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9" name="直方体 8"/>
          <p:cNvSpPr/>
          <p:nvPr/>
        </p:nvSpPr>
        <p:spPr bwMode="auto">
          <a:xfrm>
            <a:off x="4211123" y="3081906"/>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11" name="直方体 10"/>
          <p:cNvSpPr/>
          <p:nvPr/>
        </p:nvSpPr>
        <p:spPr bwMode="auto">
          <a:xfrm>
            <a:off x="6057673" y="3070442"/>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200" b="0" i="0" u="none" strike="noStrike" kern="1200" cap="none" spc="0" normalizeH="0" baseline="0" noProof="0" dirty="0">
              <a:ln>
                <a:noFill/>
              </a:ln>
              <a:solidFill>
                <a:schemeClr val="accent4"/>
              </a:solidFill>
              <a:effectLst/>
              <a:uLnTx/>
              <a:uFillTx/>
              <a:latin typeface="メイリオ"/>
              <a:ea typeface="メイリオ"/>
            </a:endParaRPr>
          </a:p>
        </p:txBody>
      </p:sp>
      <p:pic>
        <p:nvPicPr>
          <p:cNvPr id="1040" name="Picture 16" descr="ファイル:Exastro-ITA-logo1-rgb.png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474" y="3868624"/>
            <a:ext cx="1534783" cy="383057"/>
          </a:xfrm>
          <a:prstGeom prst="rect">
            <a:avLst/>
          </a:prstGeom>
          <a:noFill/>
          <a:extLst>
            <a:ext uri="{909E8E84-426E-40DD-AFC4-6F175D3DCCD1}">
              <a14:hiddenFill xmlns:a14="http://schemas.microsoft.com/office/drawing/2010/main">
                <a:solidFill>
                  <a:srgbClr val="FFFFFF"/>
                </a:solidFill>
              </a14:hiddenFill>
            </a:ext>
          </a:extLst>
        </p:spPr>
      </p:pic>
      <p:sp>
        <p:nvSpPr>
          <p:cNvPr id="27" name="直方体 26"/>
          <p:cNvSpPr/>
          <p:nvPr/>
        </p:nvSpPr>
        <p:spPr bwMode="auto">
          <a:xfrm>
            <a:off x="1451011" y="4023051"/>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noProof="0" dirty="0">
                <a:ln>
                  <a:noFill/>
                </a:ln>
                <a:solidFill>
                  <a:schemeClr val="accent3"/>
                </a:solidFill>
                <a:effectLst/>
                <a:uLnTx/>
                <a:uFillTx/>
                <a:latin typeface="メイリオ"/>
                <a:ea typeface="メイリオ"/>
              </a:rPr>
              <a:t>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8" name="直方体 27"/>
          <p:cNvSpPr/>
          <p:nvPr/>
        </p:nvSpPr>
        <p:spPr bwMode="auto">
          <a:xfrm>
            <a:off x="2666746" y="4032013"/>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CicdAPI</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4" name="直方体 23"/>
          <p:cNvSpPr/>
          <p:nvPr/>
        </p:nvSpPr>
        <p:spPr bwMode="auto">
          <a:xfrm>
            <a:off x="1456124" y="3000777"/>
            <a:ext cx="1252046" cy="1035627"/>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chemeClr val="accent3"/>
                </a:solidFill>
                <a:effectLst/>
                <a:uLnTx/>
                <a:uFillTx/>
                <a:latin typeface="メイリオ"/>
                <a:ea typeface="メイリオ"/>
              </a:rPr>
              <a:t>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5" name="直方体 24"/>
          <p:cNvSpPr/>
          <p:nvPr/>
        </p:nvSpPr>
        <p:spPr bwMode="auto">
          <a:xfrm>
            <a:off x="2677416" y="3002976"/>
            <a:ext cx="1252046" cy="1035628"/>
          </a:xfrm>
          <a:prstGeom prst="cube">
            <a:avLst>
              <a:gd name="adj" fmla="val 14896"/>
            </a:avLst>
          </a:prstGeom>
          <a:solidFill>
            <a:schemeClr val="accent3">
              <a:lumMod val="25000"/>
              <a:lumOff val="75000"/>
            </a:schemeClr>
          </a:solidFill>
          <a:ln w="38100">
            <a:solidFill>
              <a:schemeClr val="accent3"/>
            </a:solidFill>
          </a:ln>
          <a:effectLst>
            <a:glow rad="38100">
              <a:schemeClr val="bg1"/>
            </a:glow>
          </a:effectLst>
        </p:spPr>
        <p:txBody>
          <a:bodyPr rot="0" spcFirstLastPara="0" vertOverflow="overflow" horzOverflow="overflow" vert="horz" wrap="square" lIns="121920" tIns="9600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chemeClr val="accent3"/>
                </a:solidFill>
                <a:effectLst/>
                <a:uLnTx/>
                <a:uFillTx/>
                <a:latin typeface="メイリオ"/>
                <a:ea typeface="メイリオ"/>
              </a:rPr>
              <a:t>Resouce</a:t>
            </a:r>
            <a:endParaRPr kumimoji="1" lang="en-US" altLang="ja-JP" sz="1400" b="1" i="0" u="none" strike="noStrike" kern="1200" cap="none" spc="0" normalizeH="0" baseline="0" noProof="0" dirty="0">
              <a:ln>
                <a:noFill/>
              </a:ln>
              <a:solidFill>
                <a:schemeClr val="accent3"/>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chemeClr val="accent3"/>
                </a:solidFill>
                <a:effectLst/>
                <a:uLnTx/>
                <a:uFillTx/>
                <a:latin typeface="メイリオ"/>
                <a:ea typeface="メイリオ"/>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b="1" dirty="0">
                <a:solidFill>
                  <a:schemeClr val="accent3"/>
                </a:solidFill>
                <a:latin typeface="メイリオ"/>
                <a:ea typeface="メイリオ"/>
              </a:rPr>
              <a:t>(Pod)</a:t>
            </a:r>
            <a:endParaRPr kumimoji="1" lang="ja-JP" altLang="en-US" sz="1600" b="0" i="0" u="none" strike="noStrike" kern="1200" cap="none" spc="0" normalizeH="0" baseline="0" noProof="0" dirty="0">
              <a:ln>
                <a:noFill/>
              </a:ln>
              <a:solidFill>
                <a:schemeClr val="accent3"/>
              </a:solidFill>
              <a:effectLst/>
              <a:uLnTx/>
              <a:uFillTx/>
              <a:latin typeface="メイリオ"/>
              <a:ea typeface="メイリオ"/>
            </a:endParaRPr>
          </a:p>
        </p:txBody>
      </p:sp>
      <p:sp>
        <p:nvSpPr>
          <p:cNvPr id="29" name="角丸四角形 28"/>
          <p:cNvSpPr/>
          <p:nvPr/>
        </p:nvSpPr>
        <p:spPr bwMode="auto">
          <a:xfrm>
            <a:off x="1343472" y="2638799"/>
            <a:ext cx="2699738" cy="2554958"/>
          </a:xfrm>
          <a:prstGeom prst="roundRect">
            <a:avLst>
              <a:gd name="adj" fmla="val 8529"/>
            </a:avLst>
          </a:prstGeom>
          <a:noFill/>
          <a:ln w="3810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0" name="テキスト ボックス 29"/>
          <p:cNvSpPr txBox="1"/>
          <p:nvPr/>
        </p:nvSpPr>
        <p:spPr>
          <a:xfrm>
            <a:off x="1521416" y="2660327"/>
            <a:ext cx="1853392" cy="369332"/>
          </a:xfrm>
          <a:prstGeom prst="rect">
            <a:avLst/>
          </a:prstGeom>
          <a:noFill/>
        </p:spPr>
        <p:txBody>
          <a:bodyPr wrap="none" rtlCol="0">
            <a:spAutoFit/>
          </a:bodyPr>
          <a:lstStyle/>
          <a:p>
            <a:r>
              <a:rPr lang="en-US" altLang="ja-JP" b="1" dirty="0">
                <a:solidFill>
                  <a:srgbClr val="C00000"/>
                </a:solidFill>
                <a:effectLst>
                  <a:glow rad="127000">
                    <a:schemeClr val="bg1"/>
                  </a:glow>
                </a:effectLst>
              </a:rPr>
              <a:t>EPOCH API</a:t>
            </a:r>
            <a:r>
              <a:rPr lang="ja-JP" altLang="en-US" b="1" dirty="0">
                <a:solidFill>
                  <a:srgbClr val="C00000"/>
                </a:solidFill>
                <a:effectLst>
                  <a:glow rad="127000">
                    <a:schemeClr val="bg1"/>
                  </a:glow>
                </a:effectLst>
              </a:rPr>
              <a:t>群</a:t>
            </a:r>
            <a:r>
              <a:rPr kumimoji="1" lang="en-US" altLang="ja-JP" b="1" dirty="0">
                <a:solidFill>
                  <a:srgbClr val="C00000"/>
                </a:solidFill>
                <a:effectLst>
                  <a:glow rad="127000">
                    <a:schemeClr val="bg1"/>
                  </a:glow>
                </a:effectLst>
              </a:rPr>
              <a:t> </a:t>
            </a:r>
          </a:p>
        </p:txBody>
      </p:sp>
      <p:sp>
        <p:nvSpPr>
          <p:cNvPr id="31" name="テキスト ボックス 30"/>
          <p:cNvSpPr txBox="1"/>
          <p:nvPr/>
        </p:nvSpPr>
        <p:spPr>
          <a:xfrm>
            <a:off x="4323214" y="4469275"/>
            <a:ext cx="1415772" cy="338554"/>
          </a:xfrm>
          <a:prstGeom prst="rect">
            <a:avLst/>
          </a:prstGeom>
          <a:noFill/>
        </p:spPr>
        <p:txBody>
          <a:bodyPr wrap="none" rtlCol="0">
            <a:spAutoFit/>
          </a:bodyPr>
          <a:lstStyle/>
          <a:p>
            <a:r>
              <a:rPr kumimoji="1" lang="ja-JP" altLang="en-US" sz="800" b="1" dirty="0">
                <a:solidFill>
                  <a:srgbClr val="002060"/>
                </a:solidFill>
                <a:effectLst>
                  <a:glow rad="127000">
                    <a:schemeClr val="bg1"/>
                  </a:glow>
                </a:effectLst>
              </a:rPr>
              <a:t>アプリケーションのビルド</a:t>
            </a:r>
            <a:endParaRPr kumimoji="1" lang="en-US" altLang="ja-JP" sz="800" b="1" dirty="0">
              <a:solidFill>
                <a:srgbClr val="002060"/>
              </a:solidFill>
              <a:effectLst>
                <a:glow rad="127000">
                  <a:schemeClr val="bg1"/>
                </a:glow>
              </a:effectLst>
            </a:endParaRPr>
          </a:p>
          <a:p>
            <a:r>
              <a:rPr lang="ja-JP" altLang="en-US" sz="800" b="1" dirty="0">
                <a:solidFill>
                  <a:srgbClr val="002060"/>
                </a:solidFill>
                <a:effectLst>
                  <a:glow rad="127000">
                    <a:schemeClr val="bg1"/>
                  </a:glow>
                </a:effectLst>
              </a:rPr>
              <a:t>・イメージ出力</a:t>
            </a:r>
            <a:endParaRPr kumimoji="1" lang="en-US" altLang="ja-JP" sz="800" b="1" dirty="0">
              <a:solidFill>
                <a:srgbClr val="002060"/>
              </a:solidFill>
              <a:effectLst>
                <a:glow rad="127000">
                  <a:schemeClr val="bg1"/>
                </a:glow>
              </a:effectLst>
            </a:endParaRPr>
          </a:p>
        </p:txBody>
      </p:sp>
      <p:sp>
        <p:nvSpPr>
          <p:cNvPr id="33" name="テキスト ボックス 32"/>
          <p:cNvSpPr txBox="1"/>
          <p:nvPr/>
        </p:nvSpPr>
        <p:spPr>
          <a:xfrm>
            <a:off x="6084617" y="4453736"/>
            <a:ext cx="1673856"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テンプレートから</a:t>
            </a:r>
            <a:endParaRPr kumimoji="1" lang="en-US" altLang="ja-JP" sz="800" b="1" dirty="0">
              <a:solidFill>
                <a:srgbClr val="002060"/>
              </a:solidFill>
              <a:effectLst>
                <a:glow rad="127000">
                  <a:schemeClr val="bg1"/>
                </a:glow>
              </a:effectLst>
            </a:endParaRPr>
          </a:p>
          <a:p>
            <a:r>
              <a:rPr kumimoji="1" lang="ja-JP" altLang="en-US" sz="800" b="1" dirty="0">
                <a:solidFill>
                  <a:srgbClr val="002060"/>
                </a:solidFill>
                <a:effectLst>
                  <a:glow rad="127000">
                    <a:schemeClr val="bg1"/>
                  </a:glow>
                </a:effectLst>
              </a:rPr>
              <a:t>環境毎の</a:t>
            </a:r>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ファイル生成</a:t>
            </a:r>
            <a:endParaRPr kumimoji="1" lang="en-US" altLang="ja-JP" sz="800" b="1" dirty="0">
              <a:solidFill>
                <a:srgbClr val="002060"/>
              </a:solidFill>
              <a:effectLst>
                <a:glow rad="127000">
                  <a:schemeClr val="bg1"/>
                </a:glow>
              </a:effectLst>
            </a:endParaRPr>
          </a:p>
        </p:txBody>
      </p:sp>
      <p:sp>
        <p:nvSpPr>
          <p:cNvPr id="10" name="直方体 9"/>
          <p:cNvSpPr/>
          <p:nvPr/>
        </p:nvSpPr>
        <p:spPr bwMode="auto">
          <a:xfrm>
            <a:off x="7904223" y="3066619"/>
            <a:ext cx="1897200" cy="2001022"/>
          </a:xfrm>
          <a:prstGeom prst="cube">
            <a:avLst>
              <a:gd name="adj" fmla="val 14896"/>
            </a:avLst>
          </a:prstGeom>
          <a:solidFill>
            <a:schemeClr val="accent4">
              <a:lumMod val="40000"/>
              <a:lumOff val="60000"/>
            </a:schemeClr>
          </a:solidFill>
          <a:ln w="38100">
            <a:solidFill>
              <a:schemeClr val="accent4"/>
            </a:solidFill>
          </a:ln>
          <a:effectLst>
            <a:glow rad="38100">
              <a:schemeClr val="bg1"/>
            </a:glow>
          </a:effec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chemeClr val="accent4"/>
              </a:solidFill>
              <a:effectLst/>
              <a:uLnTx/>
              <a:uFillTx/>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1" dirty="0">
                <a:solidFill>
                  <a:schemeClr val="accent4"/>
                </a:solidFill>
                <a:latin typeface="メイリオ"/>
                <a:ea typeface="メイリオ"/>
              </a:rPr>
              <a:t>(Pod)</a:t>
            </a:r>
            <a:endParaRPr kumimoji="1" lang="ja-JP" altLang="en-US" sz="1400" b="0" i="0" u="none" strike="noStrike" kern="1200" cap="none" spc="0" normalizeH="0" baseline="0" noProof="0" dirty="0">
              <a:ln>
                <a:noFill/>
              </a:ln>
              <a:solidFill>
                <a:schemeClr val="accent4"/>
              </a:solidFill>
              <a:effectLst/>
              <a:uLnTx/>
              <a:uFillTx/>
              <a:latin typeface="メイリオ"/>
              <a:ea typeface="メイリオ"/>
            </a:endParaRPr>
          </a:p>
        </p:txBody>
      </p:sp>
      <p:sp>
        <p:nvSpPr>
          <p:cNvPr id="32" name="テキスト ボックス 31"/>
          <p:cNvSpPr txBox="1"/>
          <p:nvPr/>
        </p:nvSpPr>
        <p:spPr>
          <a:xfrm>
            <a:off x="8016674" y="4478166"/>
            <a:ext cx="1468672" cy="338554"/>
          </a:xfrm>
          <a:prstGeom prst="rect">
            <a:avLst/>
          </a:prstGeom>
          <a:noFill/>
        </p:spPr>
        <p:txBody>
          <a:bodyPr wrap="none" rtlCol="0">
            <a:spAutoFit/>
          </a:bodyPr>
          <a:lstStyle/>
          <a:p>
            <a:r>
              <a:rPr kumimoji="1" lang="en-US" altLang="ja-JP" sz="800" b="1" dirty="0">
                <a:solidFill>
                  <a:srgbClr val="002060"/>
                </a:solidFill>
                <a:effectLst>
                  <a:glow rad="127000">
                    <a:schemeClr val="bg1"/>
                  </a:glow>
                </a:effectLst>
              </a:rPr>
              <a:t>Manifest</a:t>
            </a:r>
            <a:r>
              <a:rPr kumimoji="1" lang="ja-JP" altLang="en-US" sz="800" b="1" dirty="0">
                <a:solidFill>
                  <a:srgbClr val="002060"/>
                </a:solidFill>
                <a:effectLst>
                  <a:glow rad="127000">
                    <a:schemeClr val="bg1"/>
                  </a:glow>
                </a:effectLst>
              </a:rPr>
              <a:t>ファイル</a:t>
            </a:r>
            <a:r>
              <a:rPr lang="ja-JP" altLang="en-US" sz="800" b="1" dirty="0">
                <a:solidFill>
                  <a:srgbClr val="002060"/>
                </a:solidFill>
                <a:effectLst>
                  <a:glow rad="127000">
                    <a:schemeClr val="bg1"/>
                  </a:glow>
                </a:effectLst>
              </a:rPr>
              <a:t>をもとに</a:t>
            </a:r>
            <a:endParaRPr lang="en-US" altLang="ja-JP" sz="800" b="1" dirty="0">
              <a:solidFill>
                <a:srgbClr val="002060"/>
              </a:solidFill>
              <a:effectLst>
                <a:glow rad="127000">
                  <a:schemeClr val="bg1"/>
                </a:glow>
              </a:effectLst>
            </a:endParaRPr>
          </a:p>
          <a:p>
            <a:r>
              <a:rPr lang="en-US" altLang="ja-JP" sz="800" b="1" dirty="0">
                <a:solidFill>
                  <a:srgbClr val="002060"/>
                </a:solidFill>
                <a:effectLst>
                  <a:glow rad="127000">
                    <a:schemeClr val="bg1"/>
                  </a:glow>
                </a:effectLst>
              </a:rPr>
              <a:t>K8s</a:t>
            </a:r>
            <a:r>
              <a:rPr lang="ja-JP" altLang="en-US" sz="800" b="1" dirty="0">
                <a:solidFill>
                  <a:srgbClr val="002060"/>
                </a:solidFill>
                <a:effectLst>
                  <a:glow rad="127000">
                    <a:schemeClr val="bg1"/>
                  </a:glow>
                </a:effectLst>
              </a:rPr>
              <a:t>環境へ</a:t>
            </a:r>
            <a:r>
              <a:rPr kumimoji="1" lang="en-US" altLang="ja-JP" sz="800" b="1" dirty="0">
                <a:solidFill>
                  <a:srgbClr val="002060"/>
                </a:solidFill>
                <a:effectLst>
                  <a:glow rad="127000">
                    <a:schemeClr val="bg1"/>
                  </a:glow>
                </a:effectLst>
              </a:rPr>
              <a:t>Deploy</a:t>
            </a:r>
          </a:p>
        </p:txBody>
      </p:sp>
      <p:pic>
        <p:nvPicPr>
          <p:cNvPr id="23" name="Graphic 4">
            <a:extLst>
              <a:ext uri="{FF2B5EF4-FFF2-40B4-BE49-F238E27FC236}">
                <a16:creationId xmlns:a16="http://schemas.microsoft.com/office/drawing/2014/main" id="{D101F400-5DD5-4EFF-88C8-B56608031B6D}"/>
              </a:ext>
            </a:extLst>
          </p:cNvPr>
          <p:cNvPicPr>
            <a:picLocks noChangeAspect="1"/>
          </p:cNvPicPr>
          <p:nvPr/>
        </p:nvPicPr>
        <p:blipFill>
          <a:blip r:embed="rId5">
            <a:extLst>
              <a:ext uri="{96DAC541-7B7A-43D3-8B79-37D633B846F1}">
                <asvg:svgBlip xmlns="" xmlns:asvg="http://schemas.microsoft.com/office/drawing/2016/SVG/main" r:embed="rId8"/>
              </a:ext>
            </a:extLst>
          </a:blip>
          <a:stretch>
            <a:fillRect/>
          </a:stretch>
        </p:blipFill>
        <p:spPr>
          <a:xfrm>
            <a:off x="4600734" y="3436742"/>
            <a:ext cx="877199" cy="1004220"/>
          </a:xfrm>
          <a:prstGeom prst="rect">
            <a:avLst/>
          </a:prstGeom>
        </p:spPr>
      </p:pic>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9339" y="3410810"/>
            <a:ext cx="703565" cy="1030152"/>
          </a:xfrm>
          <a:prstGeom prst="rect">
            <a:avLst/>
          </a:prstGeom>
        </p:spPr>
      </p:pic>
    </p:spTree>
    <p:extLst>
      <p:ext uri="{BB962C8B-B14F-4D97-AF65-F5344CB8AC3E}">
        <p14:creationId xmlns:p14="http://schemas.microsoft.com/office/powerpoint/2010/main" val="1545863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(10/21)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staging</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Staging</a:t>
            </a:r>
            <a:r>
              <a:rPr kumimoji="1" lang="ja-JP" altLang="en-US" sz="2400" b="1"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905489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Staging</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(11/21)</a:t>
            </a:r>
            <a:endParaRPr kumimoji="1" lang="ja-JP" altLang="en-US" dirty="0"/>
          </a:p>
        </p:txBody>
      </p:sp>
      <p:sp>
        <p:nvSpPr>
          <p:cNvPr id="12" name="角丸四角形吹き出し 11"/>
          <p:cNvSpPr/>
          <p:nvPr/>
        </p:nvSpPr>
        <p:spPr bwMode="auto">
          <a:xfrm>
            <a:off x="2873442" y="2864588"/>
            <a:ext cx="3924947"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300" b="1" dirty="0">
                <a:latin typeface="+mn-ea"/>
              </a:rPr>
              <a:t>各結果アイコンをクリックして</a:t>
            </a:r>
            <a:r>
              <a:rPr lang="ja-JP" altLang="en-US" sz="1300" b="1" dirty="0" smtClean="0">
                <a:latin typeface="+mn-ea"/>
              </a:rPr>
              <a:t>、</a:t>
            </a:r>
            <a:r>
              <a:rPr lang="en-US" altLang="ja-JP" sz="1300" b="1" dirty="0" smtClean="0">
                <a:latin typeface="+mn-ea"/>
              </a:rPr>
              <a:t>CD</a:t>
            </a:r>
            <a:r>
              <a:rPr lang="ja-JP" altLang="en-US" sz="1300" b="1" dirty="0">
                <a:latin typeface="+mn-ea"/>
              </a:rPr>
              <a:t>実行結果</a:t>
            </a:r>
            <a:r>
              <a:rPr lang="ja-JP" altLang="en-US" sz="1300" b="1" dirty="0" smtClean="0">
                <a:latin typeface="+mn-ea"/>
              </a:rPr>
              <a:t>を</a:t>
            </a:r>
            <a:endParaRPr lang="en-US" altLang="ja-JP" sz="1300" b="1" dirty="0" smtClean="0">
              <a:latin typeface="+mn-ea"/>
            </a:endParaRPr>
          </a:p>
          <a:p>
            <a:r>
              <a:rPr lang="ja-JP" altLang="en-US" sz="1300" b="1" dirty="0" smtClean="0">
                <a:latin typeface="+mn-ea"/>
              </a:rPr>
              <a:t>確認</a:t>
            </a:r>
            <a:r>
              <a:rPr lang="ja-JP" altLang="en-US" sz="1300" b="1" dirty="0">
                <a:latin typeface="+mn-ea"/>
              </a:rPr>
              <a:t>することができます</a:t>
            </a:r>
          </a:p>
        </p:txBody>
      </p:sp>
      <p:sp>
        <p:nvSpPr>
          <p:cNvPr id="14"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3" name="図 12"/>
          <p:cNvPicPr>
            <a:picLocks noChangeAspect="1"/>
          </p:cNvPicPr>
          <p:nvPr/>
        </p:nvPicPr>
        <p:blipFill>
          <a:blip r:embed="rId3"/>
          <a:stretch>
            <a:fillRect/>
          </a:stretch>
        </p:blipFill>
        <p:spPr>
          <a:xfrm>
            <a:off x="7680176" y="174458"/>
            <a:ext cx="4397060" cy="1776894"/>
          </a:xfrm>
          <a:prstGeom prst="rect">
            <a:avLst/>
          </a:prstGeom>
          <a:solidFill>
            <a:schemeClr val="bg1"/>
          </a:solidFill>
          <a:ln w="38100">
            <a:solidFill>
              <a:schemeClr val="tx1"/>
            </a:solidFill>
          </a:ln>
        </p:spPr>
      </p:pic>
      <p:sp>
        <p:nvSpPr>
          <p:cNvPr id="17" name="角丸四角形 16"/>
          <p:cNvSpPr/>
          <p:nvPr/>
        </p:nvSpPr>
        <p:spPr bwMode="auto">
          <a:xfrm>
            <a:off x="8522142" y="1540431"/>
            <a:ext cx="864096" cy="232385"/>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0198606" y="1187082"/>
            <a:ext cx="1025193" cy="6480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523034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(Staging</a:t>
            </a:r>
            <a:r>
              <a:rPr lang="ja-JP" altLang="en-US" dirty="0" smtClean="0"/>
              <a:t>環境</a:t>
            </a:r>
            <a:r>
              <a:rPr lang="en-US" altLang="ja-JP" dirty="0" smtClean="0"/>
              <a:t>)</a:t>
            </a:r>
            <a:endParaRPr lang="en-US" altLang="ja-JP" dirty="0"/>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(12/21)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18538461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(Staging</a:t>
            </a:r>
            <a:r>
              <a:rPr lang="ja-JP" altLang="en-US" dirty="0"/>
              <a:t>環境</a:t>
            </a:r>
            <a:r>
              <a:rPr lang="en-US" altLang="ja-JP" dirty="0"/>
              <a:t>)</a:t>
            </a:r>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(13/21</a:t>
            </a:r>
            <a:r>
              <a:rPr lang="en-US" altLang="ja-JP" b="1" dirty="0"/>
              <a:t>)</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4118963" y="3962946"/>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48732"/>
              <a:gd name="adj2" fmla="val 9057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staging</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5510705" y="4465849"/>
            <a:ext cx="1405836" cy="111520"/>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30186" y="1594908"/>
            <a:ext cx="3493311" cy="1518036"/>
          </a:xfrm>
          <a:prstGeom prst="rect">
            <a:avLst/>
          </a:prstGeom>
        </p:spPr>
      </p:pic>
    </p:spTree>
    <p:extLst>
      <p:ext uri="{BB962C8B-B14F-4D97-AF65-F5344CB8AC3E}">
        <p14:creationId xmlns:p14="http://schemas.microsoft.com/office/powerpoint/2010/main" val="6043100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2" name="タイトル 1"/>
          <p:cNvSpPr>
            <a:spLocks noGrp="1"/>
          </p:cNvSpPr>
          <p:nvPr>
            <p:ph type="title"/>
          </p:nvPr>
        </p:nvSpPr>
        <p:spPr/>
        <p:txBody>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(14/21)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Staging</a:t>
            </a:r>
            <a:r>
              <a:rPr kumimoji="1" lang="ja-JP" altLang="en-US" dirty="0" smtClean="0"/>
              <a:t>環境のアプリケーションの確認</a:t>
            </a:r>
            <a:endParaRPr kumimoji="1" lang="en-US" altLang="ja-JP" dirty="0" smtClean="0"/>
          </a:p>
          <a:p>
            <a:pPr lvl="1"/>
            <a:r>
              <a:rPr lang="ja-JP" altLang="en-US" dirty="0" smtClean="0"/>
              <a:t>ブラウザで以下の</a:t>
            </a:r>
            <a:r>
              <a:rPr lang="en-US" altLang="ja-JP" dirty="0" smtClean="0"/>
              <a:t>URL</a:t>
            </a:r>
            <a:r>
              <a:rPr lang="ja-JP" altLang="en-US" dirty="0" smtClean="0"/>
              <a:t>に接続し、デプロイしたサンプルアプリケーションを表示します</a:t>
            </a:r>
            <a:endParaRPr lang="en-US" altLang="ja-JP" dirty="0"/>
          </a:p>
          <a:p>
            <a:pPr marL="180000" lvl="1" indent="0">
              <a:buNone/>
            </a:pPr>
            <a:r>
              <a:rPr lang="en-US" altLang="ja-JP" dirty="0" smtClean="0"/>
              <a:t>	http://[Kubernetes</a:t>
            </a:r>
            <a:r>
              <a:rPr lang="ja-JP" altLang="en-US" dirty="0" smtClean="0"/>
              <a:t> </a:t>
            </a:r>
            <a:r>
              <a:rPr lang="en-US" altLang="ja-JP" dirty="0" smtClean="0"/>
              <a:t>master</a:t>
            </a:r>
            <a:r>
              <a:rPr lang="ja-JP" altLang="en-US" dirty="0" smtClean="0"/>
              <a:t>ノードの</a:t>
            </a:r>
            <a:r>
              <a:rPr lang="en-US" altLang="ja-JP" dirty="0"/>
              <a:t>IP</a:t>
            </a:r>
            <a:r>
              <a:rPr lang="ja-JP" altLang="en-US" dirty="0"/>
              <a:t>アドレスまたはホスト名</a:t>
            </a:r>
            <a:r>
              <a:rPr lang="en-US" altLang="ja-JP" dirty="0" smtClean="0"/>
              <a:t>]:31001/front-end.html</a:t>
            </a:r>
            <a:endParaRPr lang="en-US" altLang="ja-JP" dirty="0"/>
          </a:p>
        </p:txBody>
      </p:sp>
      <p:sp>
        <p:nvSpPr>
          <p:cNvPr id="9" name="角丸四角形 8"/>
          <p:cNvSpPr/>
          <p:nvPr/>
        </p:nvSpPr>
        <p:spPr bwMode="auto">
          <a:xfrm>
            <a:off x="1337472" y="2348880"/>
            <a:ext cx="732081" cy="61823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続</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いて</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0" name="二等辺三角形 9"/>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吹き出し 10"/>
          <p:cNvSpPr/>
          <p:nvPr/>
        </p:nvSpPr>
        <p:spPr bwMode="auto">
          <a:xfrm>
            <a:off x="6128482" y="2035682"/>
            <a:ext cx="5063263" cy="951105"/>
          </a:xfrm>
          <a:prstGeom prst="wedgeRoundRectCallout">
            <a:avLst>
              <a:gd name="adj1" fmla="val -131324"/>
              <a:gd name="adj2" fmla="val 1316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a:latin typeface="+mn-ea"/>
              </a:rPr>
              <a:t>表示価格の選択欄に「</a:t>
            </a:r>
            <a:r>
              <a:rPr lang="en-US" altLang="ja-JP" sz="1100" b="1" dirty="0">
                <a:latin typeface="+mn-ea"/>
              </a:rPr>
              <a:t>YEN</a:t>
            </a:r>
            <a:r>
              <a:rPr lang="ja-JP" altLang="en-US" sz="1100" b="1" dirty="0">
                <a:latin typeface="+mn-ea"/>
              </a:rPr>
              <a:t>」「</a:t>
            </a:r>
            <a:r>
              <a:rPr lang="en-US" altLang="ja-JP" sz="1100" b="1" dirty="0">
                <a:latin typeface="+mn-ea"/>
              </a:rPr>
              <a:t>USD</a:t>
            </a:r>
            <a:r>
              <a:rPr lang="ja-JP" altLang="en-US" sz="1100" b="1" dirty="0">
                <a:latin typeface="+mn-ea"/>
              </a:rPr>
              <a:t>」「</a:t>
            </a:r>
            <a:r>
              <a:rPr lang="en-US" altLang="ja-JP" sz="1100" b="1" dirty="0">
                <a:latin typeface="+mn-ea"/>
              </a:rPr>
              <a:t>EUR</a:t>
            </a:r>
            <a:r>
              <a:rPr lang="ja-JP" altLang="en-US" sz="1100" b="1" dirty="0">
                <a:latin typeface="+mn-ea"/>
              </a:rPr>
              <a:t>」が表示されていることを</a:t>
            </a:r>
          </a:p>
          <a:p>
            <a:r>
              <a:rPr lang="ja-JP" altLang="en-US" sz="1100" b="1" dirty="0">
                <a:latin typeface="+mn-ea"/>
              </a:rPr>
              <a:t>確認します。</a:t>
            </a:r>
          </a:p>
          <a:p>
            <a:r>
              <a:rPr lang="ja-JP" altLang="en-US" sz="1100" b="1" dirty="0">
                <a:latin typeface="+mn-ea"/>
              </a:rPr>
              <a:t>確認後、「</a:t>
            </a:r>
            <a:r>
              <a:rPr lang="en-US" altLang="ja-JP" sz="1100" b="1" dirty="0">
                <a:latin typeface="+mn-ea"/>
              </a:rPr>
              <a:t>EUR</a:t>
            </a:r>
            <a:r>
              <a:rPr lang="ja-JP" altLang="en-US" sz="1100" b="1" dirty="0">
                <a:latin typeface="+mn-ea"/>
              </a:rPr>
              <a:t>」を選択して、表示が切り替わることを確認します。</a:t>
            </a:r>
          </a:p>
        </p:txBody>
      </p:sp>
    </p:spTree>
    <p:extLst>
      <p:ext uri="{BB962C8B-B14F-4D97-AF65-F5344CB8AC3E}">
        <p14:creationId xmlns:p14="http://schemas.microsoft.com/office/powerpoint/2010/main" val="3277620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直方体 49"/>
          <p:cNvSpPr/>
          <p:nvPr/>
        </p:nvSpPr>
        <p:spPr bwMode="auto">
          <a:xfrm>
            <a:off x="2315303" y="5817357"/>
            <a:ext cx="9541337" cy="669627"/>
          </a:xfrm>
          <a:prstGeom prst="cube">
            <a:avLst>
              <a:gd name="adj" fmla="val 39617"/>
            </a:avLst>
          </a:prstGeom>
          <a:solidFill>
            <a:schemeClr val="accent6">
              <a:lumMod val="10000"/>
              <a:lumOff val="90000"/>
            </a:schemeClr>
          </a:solidFill>
          <a:ln w="381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0" name="直方体 69"/>
          <p:cNvSpPr/>
          <p:nvPr/>
        </p:nvSpPr>
        <p:spPr bwMode="auto">
          <a:xfrm>
            <a:off x="2521525" y="2563646"/>
            <a:ext cx="4634195" cy="3468477"/>
          </a:xfrm>
          <a:prstGeom prst="cube">
            <a:avLst>
              <a:gd name="adj" fmla="val 4533"/>
            </a:avLst>
          </a:prstGeom>
          <a:solidFill>
            <a:schemeClr val="accent3">
              <a:lumMod val="10000"/>
              <a:lumOff val="90000"/>
            </a:schemeClr>
          </a:solidFill>
          <a:ln w="38100">
            <a:solidFill>
              <a:schemeClr val="accent3">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3">
                  <a:lumMod val="90000"/>
                  <a:lumOff val="10000"/>
                </a:schemeClr>
              </a:solidFill>
              <a:effectLst/>
              <a:uLnTx/>
              <a:uFillTx/>
              <a:latin typeface="メイリオ"/>
              <a:ea typeface="メイリオ"/>
            </a:endParaRPr>
          </a:p>
        </p:txBody>
      </p:sp>
      <p:sp>
        <p:nvSpPr>
          <p:cNvPr id="77" name="正方形/長方形 76"/>
          <p:cNvSpPr/>
          <p:nvPr/>
        </p:nvSpPr>
        <p:spPr bwMode="auto">
          <a:xfrm>
            <a:off x="333407" y="2640411"/>
            <a:ext cx="2108849" cy="987058"/>
          </a:xfrm>
          <a:prstGeom prst="rect">
            <a:avLst/>
          </a:prstGeom>
          <a:solidFill>
            <a:schemeClr val="accent6">
              <a:lumMod val="10000"/>
              <a:lumOff val="90000"/>
            </a:schemeClr>
          </a:solidFill>
          <a:ln w="28575">
            <a:solidFill>
              <a:srgbClr val="0070C0"/>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5" name="正方形/長方形 104"/>
          <p:cNvSpPr/>
          <p:nvPr/>
        </p:nvSpPr>
        <p:spPr bwMode="auto">
          <a:xfrm>
            <a:off x="376032" y="2876517"/>
            <a:ext cx="4400402" cy="685139"/>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6" name="正方形/長方形 105"/>
          <p:cNvSpPr/>
          <p:nvPr/>
        </p:nvSpPr>
        <p:spPr bwMode="auto">
          <a:xfrm>
            <a:off x="2600776" y="3554269"/>
            <a:ext cx="2175658" cy="1229531"/>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107" name="正方形/長方形 106"/>
          <p:cNvSpPr/>
          <p:nvPr/>
        </p:nvSpPr>
        <p:spPr bwMode="auto">
          <a:xfrm>
            <a:off x="2600776" y="4792113"/>
            <a:ext cx="4410516" cy="1215824"/>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endParaRPr lang="ja-JP" altLang="en-US" sz="1200" b="1" dirty="0"/>
          </a:p>
        </p:txBody>
      </p:sp>
      <p:sp>
        <p:nvSpPr>
          <p:cNvPr id="3" name="コンテンツ プレースホルダー 2"/>
          <p:cNvSpPr>
            <a:spLocks noGrp="1"/>
          </p:cNvSpPr>
          <p:nvPr>
            <p:ph sz="quarter" idx="10"/>
          </p:nvPr>
        </p:nvSpPr>
        <p:spPr>
          <a:xfrm>
            <a:off x="239350" y="836712"/>
            <a:ext cx="11713301" cy="5650272"/>
          </a:xfrm>
        </p:spPr>
        <p:txBody>
          <a:bodyPr>
            <a:normAutofit/>
          </a:bodyPr>
          <a:lstStyle/>
          <a:p>
            <a:r>
              <a:rPr lang="en-US" altLang="ja-JP" dirty="0" smtClean="0"/>
              <a:t>Production</a:t>
            </a:r>
            <a:r>
              <a:rPr lang="ja-JP" altLang="en-US" dirty="0" smtClean="0"/>
              <a:t>環境への</a:t>
            </a:r>
            <a:r>
              <a:rPr lang="en-US" altLang="ja-JP" dirty="0" smtClean="0"/>
              <a:t>Deploy</a:t>
            </a:r>
            <a:endParaRPr lang="ja-JP" altLang="en-US" dirty="0" smtClean="0"/>
          </a:p>
          <a:p>
            <a:pPr marL="180000" lvl="1" indent="0">
              <a:buNone/>
            </a:pPr>
            <a:r>
              <a:rPr lang="en-US" altLang="ja-JP" dirty="0" smtClean="0"/>
              <a:t>Staging</a:t>
            </a:r>
            <a:r>
              <a:rPr lang="ja-JP" altLang="en-US" dirty="0" smtClean="0"/>
              <a:t>環境へ</a:t>
            </a:r>
            <a:r>
              <a:rPr lang="en-US" altLang="ja-JP" dirty="0" smtClean="0"/>
              <a:t>Deploy</a:t>
            </a:r>
            <a:r>
              <a:rPr lang="ja-JP" altLang="en-US" dirty="0" smtClean="0"/>
              <a:t>後、</a:t>
            </a:r>
            <a:r>
              <a:rPr lang="en-US" altLang="ja-JP" dirty="0" smtClean="0"/>
              <a:t>Production</a:t>
            </a:r>
            <a:r>
              <a:rPr lang="ja-JP" altLang="en-US" dirty="0" smtClean="0"/>
              <a:t>環境へ</a:t>
            </a:r>
            <a:r>
              <a:rPr lang="en-US" altLang="ja-JP" dirty="0" smtClean="0"/>
              <a:t>Deploy</a:t>
            </a:r>
            <a:r>
              <a:rPr lang="ja-JP" altLang="en-US" dirty="0" smtClean="0"/>
              <a:t>する流れを説明します。</a:t>
            </a:r>
            <a:endParaRPr lang="en-US" altLang="ja-JP" dirty="0" smtClean="0"/>
          </a:p>
          <a:p>
            <a:pPr lvl="1"/>
            <a:endParaRPr lang="en-US" altLang="ja-JP" dirty="0" smtClean="0"/>
          </a:p>
          <a:p>
            <a:pPr lvl="1"/>
            <a:endParaRPr lang="en-US" altLang="ja-JP" dirty="0"/>
          </a:p>
        </p:txBody>
      </p:sp>
      <p:sp>
        <p:nvSpPr>
          <p:cNvPr id="6" name="タイトル 5"/>
          <p:cNvSpPr>
            <a:spLocks noGrp="1"/>
          </p:cNvSpPr>
          <p:nvPr>
            <p:ph type="title"/>
          </p:nvPr>
        </p:nvSpPr>
        <p:spPr/>
        <p:txBody>
          <a:bodyPr>
            <a:normAutofit/>
          </a:bodyPr>
          <a:lstStyle/>
          <a:p>
            <a:pPr marL="0" indent="0">
              <a:buNone/>
            </a:pPr>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(15/21)</a:t>
            </a:r>
            <a:endParaRPr lang="en-US" altLang="ja-JP" b="1" dirty="0"/>
          </a:p>
        </p:txBody>
      </p:sp>
      <p:pic>
        <p:nvPicPr>
          <p:cNvPr id="51" name="図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2504" y="6177333"/>
            <a:ext cx="1106935" cy="239077"/>
          </a:xfrm>
          <a:prstGeom prst="rect">
            <a:avLst/>
          </a:prstGeom>
        </p:spPr>
      </p:pic>
      <p:sp>
        <p:nvSpPr>
          <p:cNvPr id="52" name="正方形/長方形 51"/>
          <p:cNvSpPr/>
          <p:nvPr/>
        </p:nvSpPr>
        <p:spPr bwMode="auto">
          <a:xfrm>
            <a:off x="424556" y="2993328"/>
            <a:ext cx="1944216"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ja-JP" altLang="en-US" sz="1200" b="1" spc="-150" dirty="0" smtClean="0">
                <a:solidFill>
                  <a:schemeClr val="bg1">
                    <a:lumMod val="50000"/>
                  </a:schemeClr>
                </a:solidFill>
              </a:rPr>
              <a:t>アプリケーションコード</a:t>
            </a:r>
            <a:endParaRPr lang="en-US" altLang="ja-JP" sz="1200" b="1" spc="-150" dirty="0" smtClean="0">
              <a:solidFill>
                <a:schemeClr val="bg1">
                  <a:lumMod val="50000"/>
                </a:schemeClr>
              </a:solidFill>
            </a:endParaRPr>
          </a:p>
          <a:p>
            <a:pPr algn="ctr"/>
            <a:r>
              <a:rPr lang="en-US" altLang="ja-JP" sz="1200" b="1" dirty="0" smtClean="0">
                <a:solidFill>
                  <a:schemeClr val="bg1">
                    <a:lumMod val="50000"/>
                  </a:schemeClr>
                </a:solidFill>
              </a:rPr>
              <a:t>Commit</a:t>
            </a:r>
            <a:r>
              <a:rPr lang="ja-JP" altLang="en-US" sz="1200" b="1" dirty="0" smtClean="0">
                <a:solidFill>
                  <a:schemeClr val="bg1">
                    <a:lumMod val="50000"/>
                  </a:schemeClr>
                </a:solidFill>
              </a:rPr>
              <a:t> </a:t>
            </a:r>
            <a:r>
              <a:rPr lang="en-US" altLang="ja-JP" sz="1200" b="1" dirty="0" smtClean="0">
                <a:solidFill>
                  <a:schemeClr val="bg1">
                    <a:lumMod val="50000"/>
                  </a:schemeClr>
                </a:solidFill>
              </a:rPr>
              <a:t>&amp;</a:t>
            </a:r>
            <a:r>
              <a:rPr lang="ja-JP" altLang="en-US" sz="1200" b="1" dirty="0" smtClean="0">
                <a:solidFill>
                  <a:schemeClr val="bg1">
                    <a:lumMod val="50000"/>
                  </a:schemeClr>
                </a:solidFill>
              </a:rPr>
              <a:t> </a:t>
            </a:r>
            <a:r>
              <a:rPr lang="en-US" altLang="ja-JP" sz="1200" b="1" dirty="0" smtClean="0">
                <a:solidFill>
                  <a:schemeClr val="bg1">
                    <a:lumMod val="50000"/>
                  </a:schemeClr>
                </a:solidFill>
              </a:rPr>
              <a:t>Push</a:t>
            </a:r>
            <a:endParaRPr lang="ja-JP" altLang="en-US" sz="1200" b="1" dirty="0">
              <a:solidFill>
                <a:schemeClr val="bg1">
                  <a:lumMod val="50000"/>
                </a:schemeClr>
              </a:solidFill>
            </a:endParaRPr>
          </a:p>
        </p:txBody>
      </p:sp>
      <p:sp>
        <p:nvSpPr>
          <p:cNvPr id="54" name="正方形/長方形 53"/>
          <p:cNvSpPr/>
          <p:nvPr/>
        </p:nvSpPr>
        <p:spPr bwMode="auto">
          <a:xfrm>
            <a:off x="2696274" y="299420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CI</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kumimoji="1" lang="ja-JP" altLang="en-US" sz="1200" b="1" dirty="0" smtClean="0">
              <a:solidFill>
                <a:schemeClr val="bg1">
                  <a:lumMod val="50000"/>
                </a:schemeClr>
              </a:solidFill>
              <a:latin typeface="+mn-ea"/>
            </a:endParaRPr>
          </a:p>
        </p:txBody>
      </p:sp>
      <p:sp>
        <p:nvSpPr>
          <p:cNvPr id="56" name="正方形/長方形 55"/>
          <p:cNvSpPr/>
          <p:nvPr/>
        </p:nvSpPr>
        <p:spPr bwMode="auto">
          <a:xfrm>
            <a:off x="2695676" y="3627468"/>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テンプレート</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アップロード</a:t>
            </a:r>
            <a:endParaRPr kumimoji="1" lang="ja-JP" altLang="en-US" sz="1200" b="1" dirty="0" smtClean="0">
              <a:solidFill>
                <a:schemeClr val="bg1">
                  <a:lumMod val="50000"/>
                </a:schemeClr>
              </a:solidFill>
              <a:latin typeface="+mn-ea"/>
            </a:endParaRPr>
          </a:p>
        </p:txBody>
      </p:sp>
      <p:sp>
        <p:nvSpPr>
          <p:cNvPr id="57" name="正方形/長方形 56"/>
          <p:cNvSpPr/>
          <p:nvPr/>
        </p:nvSpPr>
        <p:spPr bwMode="auto">
          <a:xfrm>
            <a:off x="2695676" y="4260733"/>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a:solidFill>
                  <a:schemeClr val="bg1">
                    <a:lumMod val="50000"/>
                  </a:schemeClr>
                </a:solidFill>
              </a:rPr>
              <a:t>Manifest</a:t>
            </a:r>
            <a:r>
              <a:rPr lang="ja-JP" altLang="en-US" sz="1200" b="1" dirty="0" smtClean="0">
                <a:solidFill>
                  <a:schemeClr val="bg1">
                    <a:lumMod val="50000"/>
                  </a:schemeClr>
                </a:solidFill>
              </a:rPr>
              <a:t>パラメータ</a:t>
            </a:r>
            <a:endParaRPr lang="en-US" altLang="ja-JP" sz="1200" b="1" dirty="0" smtClean="0">
              <a:solidFill>
                <a:schemeClr val="bg1">
                  <a:lumMod val="50000"/>
                </a:schemeClr>
              </a:solidFill>
            </a:endParaRPr>
          </a:p>
          <a:p>
            <a:pPr algn="ctr"/>
            <a:r>
              <a:rPr lang="ja-JP" altLang="en-US" sz="1200" b="1" dirty="0" smtClean="0">
                <a:solidFill>
                  <a:schemeClr val="bg1">
                    <a:lumMod val="50000"/>
                  </a:schemeClr>
                </a:solidFill>
              </a:rPr>
              <a:t>設定</a:t>
            </a:r>
            <a:endParaRPr kumimoji="1" lang="ja-JP" altLang="en-US" sz="1200" b="1" dirty="0" smtClean="0">
              <a:solidFill>
                <a:schemeClr val="bg1">
                  <a:lumMod val="50000"/>
                </a:schemeClr>
              </a:solidFill>
              <a:latin typeface="+mn-ea"/>
            </a:endParaRPr>
          </a:p>
        </p:txBody>
      </p:sp>
      <p:sp>
        <p:nvSpPr>
          <p:cNvPr id="58" name="正方形/長方形 57"/>
          <p:cNvSpPr/>
          <p:nvPr/>
        </p:nvSpPr>
        <p:spPr bwMode="auto">
          <a:xfrm>
            <a:off x="2693641" y="4893997"/>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Staging</a:t>
            </a:r>
            <a:r>
              <a:rPr lang="ja-JP" altLang="en-US" sz="1200" b="1" dirty="0" smtClean="0">
                <a:solidFill>
                  <a:schemeClr val="bg1">
                    <a:lumMod val="50000"/>
                  </a:schemeClr>
                </a:solidFill>
              </a:rPr>
              <a:t>環境への</a:t>
            </a:r>
            <a:endParaRPr lang="en-US" altLang="ja-JP" sz="1200" b="1" dirty="0" smtClean="0">
              <a:solidFill>
                <a:schemeClr val="bg1">
                  <a:lumMod val="50000"/>
                </a:schemeClr>
              </a:solidFill>
            </a:endParaRPr>
          </a:p>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latin typeface="+mn-ea"/>
              </a:rPr>
              <a:t>実行</a:t>
            </a:r>
            <a:endParaRPr lang="en-US" altLang="ja-JP" sz="1200" b="1" dirty="0" smtClean="0">
              <a:solidFill>
                <a:schemeClr val="bg1">
                  <a:lumMod val="50000"/>
                </a:schemeClr>
              </a:solidFill>
            </a:endParaRPr>
          </a:p>
        </p:txBody>
      </p:sp>
      <p:sp>
        <p:nvSpPr>
          <p:cNvPr id="59" name="正方形/長方形 58"/>
          <p:cNvSpPr/>
          <p:nvPr/>
        </p:nvSpPr>
        <p:spPr bwMode="auto">
          <a:xfrm>
            <a:off x="2693749" y="5527261"/>
            <a:ext cx="1944000" cy="420465"/>
          </a:xfrm>
          <a:prstGeom prst="rect">
            <a:avLst/>
          </a:prstGeom>
          <a:solidFill>
            <a:schemeClr val="bg1">
              <a:lumMod val="65000"/>
            </a:schemeClr>
          </a:solidFill>
          <a:ln w="28575">
            <a:solidFill>
              <a:schemeClr val="tx1">
                <a:lumMod val="50000"/>
                <a:lumOff val="50000"/>
              </a:schemeClr>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solidFill>
                  <a:schemeClr val="bg1">
                    <a:lumMod val="50000"/>
                  </a:schemeClr>
                </a:solidFill>
              </a:rPr>
              <a:t>CD</a:t>
            </a:r>
            <a:r>
              <a:rPr lang="ja-JP" altLang="en-US" sz="1200" b="1" dirty="0" smtClean="0">
                <a:solidFill>
                  <a:schemeClr val="bg1">
                    <a:lumMod val="50000"/>
                  </a:schemeClr>
                </a:solidFill>
              </a:rPr>
              <a:t>結果</a:t>
            </a:r>
            <a:r>
              <a:rPr lang="ja-JP" altLang="en-US" sz="1200" b="1" dirty="0">
                <a:solidFill>
                  <a:schemeClr val="bg1">
                    <a:lumMod val="50000"/>
                  </a:schemeClr>
                </a:solidFill>
              </a:rPr>
              <a:t>確認</a:t>
            </a:r>
            <a:endParaRPr lang="en-US" altLang="ja-JP" sz="1200" b="1" dirty="0" smtClean="0">
              <a:solidFill>
                <a:schemeClr val="bg1">
                  <a:lumMod val="50000"/>
                </a:schemeClr>
              </a:solidFill>
            </a:endParaRPr>
          </a:p>
        </p:txBody>
      </p:sp>
      <p:sp>
        <p:nvSpPr>
          <p:cNvPr id="65" name="直方体 64"/>
          <p:cNvSpPr/>
          <p:nvPr/>
        </p:nvSpPr>
        <p:spPr bwMode="auto">
          <a:xfrm>
            <a:off x="7293465" y="4925578"/>
            <a:ext cx="1050900" cy="1000347"/>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100" b="1" i="0" u="none" strike="noStrike" kern="1200" cap="none" normalizeH="0" baseline="0" noProof="0" dirty="0">
              <a:ln>
                <a:noFill/>
              </a:ln>
              <a:solidFill>
                <a:schemeClr val="bg1">
                  <a:lumMod val="50000"/>
                </a:schemeClr>
              </a:solidFill>
              <a:effectLst/>
              <a:uLnTx/>
              <a:uFillTx/>
              <a:latin typeface="メイリオ"/>
              <a:ea typeface="メイリオ"/>
            </a:endParaRPr>
          </a:p>
        </p:txBody>
      </p:sp>
      <p:sp>
        <p:nvSpPr>
          <p:cNvPr id="66" name="直方体 65"/>
          <p:cNvSpPr/>
          <p:nvPr/>
        </p:nvSpPr>
        <p:spPr bwMode="auto">
          <a:xfrm>
            <a:off x="8302129" y="4921609"/>
            <a:ext cx="1050783" cy="1000800"/>
          </a:xfrm>
          <a:prstGeom prst="cube">
            <a:avLst>
              <a:gd name="adj" fmla="val 16589"/>
            </a:avLst>
          </a:prstGeom>
          <a:solidFill>
            <a:schemeClr val="bg1">
              <a:lumMod val="65000"/>
            </a:schemeClr>
          </a:solidFill>
          <a:ln w="38100">
            <a:solidFill>
              <a:schemeClr val="tx1">
                <a:lumMod val="50000"/>
                <a:lumOff val="5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bg1">
                    <a:lumMod val="5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bg1">
                  <a:lumMod val="5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bg1">
                    <a:lumMod val="50000"/>
                  </a:schemeClr>
                </a:solidFill>
                <a:latin typeface="メイリオ"/>
                <a:ea typeface="メイリオ"/>
              </a:rPr>
              <a:t>(Pod)</a:t>
            </a:r>
            <a:endParaRPr kumimoji="1" lang="ja-JP" altLang="en-US" sz="1400" b="1" i="0" u="none" strike="noStrike" kern="1200" cap="none" spc="0" normalizeH="0" baseline="0" noProof="0" dirty="0">
              <a:ln>
                <a:noFill/>
              </a:ln>
              <a:solidFill>
                <a:schemeClr val="bg1">
                  <a:lumMod val="50000"/>
                </a:schemeClr>
              </a:solidFill>
              <a:effectLst/>
              <a:uLnTx/>
              <a:uFillTx/>
              <a:latin typeface="メイリオ"/>
              <a:ea typeface="メイリオ"/>
            </a:endParaRPr>
          </a:p>
        </p:txBody>
      </p:sp>
      <p:sp>
        <p:nvSpPr>
          <p:cNvPr id="67" name="角丸四角形 66"/>
          <p:cNvSpPr/>
          <p:nvPr/>
        </p:nvSpPr>
        <p:spPr bwMode="auto">
          <a:xfrm>
            <a:off x="7179311" y="4783801"/>
            <a:ext cx="2235399" cy="1224136"/>
          </a:xfrm>
          <a:prstGeom prst="roundRect">
            <a:avLst>
              <a:gd name="adj" fmla="val 11842"/>
            </a:avLst>
          </a:prstGeom>
          <a:no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9" name="テキスト ボックス 68"/>
          <p:cNvSpPr txBox="1"/>
          <p:nvPr/>
        </p:nvSpPr>
        <p:spPr>
          <a:xfrm>
            <a:off x="7398123" y="4623080"/>
            <a:ext cx="1476573" cy="338554"/>
          </a:xfrm>
          <a:prstGeom prst="rect">
            <a:avLst/>
          </a:prstGeom>
          <a:noFill/>
        </p:spPr>
        <p:txBody>
          <a:bodyPr wrap="square" rtlCol="0">
            <a:spAutoFit/>
          </a:bodyPr>
          <a:lstStyle/>
          <a:p>
            <a:r>
              <a:rPr kumimoji="1" lang="en-US" altLang="ja-JP" sz="1600" b="1" dirty="0" smtClean="0">
                <a:solidFill>
                  <a:schemeClr val="bg1">
                    <a:lumMod val="50000"/>
                  </a:schemeClr>
                </a:solidFill>
                <a:effectLst>
                  <a:glow rad="127000">
                    <a:schemeClr val="bg1"/>
                  </a:glow>
                </a:effectLst>
              </a:rPr>
              <a:t>Staging</a:t>
            </a:r>
            <a:r>
              <a:rPr kumimoji="1" lang="ja-JP" altLang="en-US" sz="1600" b="1" dirty="0" smtClean="0">
                <a:solidFill>
                  <a:schemeClr val="bg1">
                    <a:lumMod val="50000"/>
                  </a:schemeClr>
                </a:solidFill>
                <a:effectLst>
                  <a:glow rad="127000">
                    <a:schemeClr val="bg1"/>
                  </a:glow>
                </a:effectLst>
              </a:rPr>
              <a:t>環境</a:t>
            </a:r>
            <a:endParaRPr kumimoji="1" lang="en-US" altLang="ja-JP" sz="1600" b="1" dirty="0" smtClean="0">
              <a:solidFill>
                <a:schemeClr val="bg1">
                  <a:lumMod val="50000"/>
                </a:schemeClr>
              </a:solidFill>
              <a:effectLst>
                <a:glow rad="127000">
                  <a:schemeClr val="bg1"/>
                </a:glow>
              </a:effectLst>
            </a:endParaRPr>
          </a:p>
        </p:txBody>
      </p:sp>
      <p:sp>
        <p:nvSpPr>
          <p:cNvPr id="71" name="テキスト ボックス 70"/>
          <p:cNvSpPr txBox="1"/>
          <p:nvPr/>
        </p:nvSpPr>
        <p:spPr>
          <a:xfrm>
            <a:off x="2590919" y="2604004"/>
            <a:ext cx="1476573" cy="338554"/>
          </a:xfrm>
          <a:prstGeom prst="rect">
            <a:avLst/>
          </a:prstGeom>
          <a:noFill/>
        </p:spPr>
        <p:txBody>
          <a:bodyPr wrap="square" rtlCol="0">
            <a:spAutoFit/>
          </a:bodyPr>
          <a:lstStyle/>
          <a:p>
            <a:r>
              <a:rPr kumimoji="1" lang="en-US" altLang="ja-JP" sz="1600" b="1" dirty="0" smtClean="0">
                <a:solidFill>
                  <a:schemeClr val="accent3">
                    <a:lumMod val="90000"/>
                    <a:lumOff val="10000"/>
                  </a:schemeClr>
                </a:solidFill>
                <a:effectLst>
                  <a:glow rad="127000">
                    <a:schemeClr val="bg1"/>
                  </a:glow>
                </a:effectLst>
              </a:rPr>
              <a:t>EPOCH</a:t>
            </a:r>
          </a:p>
        </p:txBody>
      </p:sp>
      <p:sp>
        <p:nvSpPr>
          <p:cNvPr id="73" name="フリーフォーム 72"/>
          <p:cNvSpPr>
            <a:spLocks noChangeAspect="1"/>
          </p:cNvSpPr>
          <p:nvPr/>
        </p:nvSpPr>
        <p:spPr bwMode="auto">
          <a:xfrm>
            <a:off x="1074673" y="1825820"/>
            <a:ext cx="720022" cy="742363"/>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pic>
        <p:nvPicPr>
          <p:cNvPr id="1026" name="Picture 2" descr="https://git-scm.com/images/logos/2color-lightbg@2x.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024" y="2690493"/>
            <a:ext cx="771465" cy="262403"/>
          </a:xfrm>
          <a:prstGeom prst="rect">
            <a:avLst/>
          </a:prstGeom>
          <a:noFill/>
          <a:extLst>
            <a:ext uri="{909E8E84-426E-40DD-AFC4-6F175D3DCCD1}">
              <a14:hiddenFill xmlns:a14="http://schemas.microsoft.com/office/drawing/2010/main">
                <a:solidFill>
                  <a:srgbClr val="FFFFFF"/>
                </a:solidFill>
              </a14:hiddenFill>
            </a:ext>
          </a:extLst>
        </p:spPr>
      </p:pic>
      <p:sp>
        <p:nvSpPr>
          <p:cNvPr id="81" name="直方体 80"/>
          <p:cNvSpPr/>
          <p:nvPr/>
        </p:nvSpPr>
        <p:spPr bwMode="auto">
          <a:xfrm>
            <a:off x="9587217" y="4929987"/>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2" name="直方体 81"/>
          <p:cNvSpPr/>
          <p:nvPr/>
        </p:nvSpPr>
        <p:spPr bwMode="auto">
          <a:xfrm>
            <a:off x="10612656" y="4926018"/>
            <a:ext cx="1050783" cy="1000800"/>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API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400" b="1" i="0" u="none" strike="noStrike" kern="1200" cap="none" spc="0" normalizeH="0" baseline="0" noProof="0" dirty="0">
              <a:ln>
                <a:noFill/>
              </a:ln>
              <a:solidFill>
                <a:schemeClr val="accent5">
                  <a:lumMod val="90000"/>
                  <a:lumOff val="10000"/>
                </a:schemeClr>
              </a:solidFill>
              <a:effectLst/>
              <a:uLnTx/>
              <a:uFillTx/>
              <a:latin typeface="メイリオ"/>
              <a:ea typeface="メイリオ"/>
            </a:endParaRPr>
          </a:p>
        </p:txBody>
      </p:sp>
      <p:sp>
        <p:nvSpPr>
          <p:cNvPr id="83" name="角丸四角形 82"/>
          <p:cNvSpPr/>
          <p:nvPr/>
        </p:nvSpPr>
        <p:spPr bwMode="auto">
          <a:xfrm>
            <a:off x="9516706" y="2882672"/>
            <a:ext cx="2278106" cy="3129674"/>
          </a:xfrm>
          <a:prstGeom prst="roundRect">
            <a:avLst>
              <a:gd name="adj" fmla="val 5494"/>
            </a:avLst>
          </a:prstGeom>
          <a:no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4" name="テキスト ボックス 83"/>
          <p:cNvSpPr txBox="1"/>
          <p:nvPr/>
        </p:nvSpPr>
        <p:spPr>
          <a:xfrm>
            <a:off x="9708933" y="2736275"/>
            <a:ext cx="1800200" cy="338554"/>
          </a:xfrm>
          <a:prstGeom prst="rect">
            <a:avLst/>
          </a:prstGeom>
          <a:noFill/>
        </p:spPr>
        <p:txBody>
          <a:bodyPr wrap="square" rtlCol="0">
            <a:spAutoFit/>
          </a:bodyPr>
          <a:lstStyle/>
          <a:p>
            <a:r>
              <a:rPr kumimoji="1" lang="en-US" altLang="ja-JP" sz="1600" b="1" dirty="0" smtClean="0">
                <a:solidFill>
                  <a:srgbClr val="C00000"/>
                </a:solidFill>
                <a:effectLst>
                  <a:glow rad="127000">
                    <a:schemeClr val="bg1"/>
                  </a:glow>
                </a:effectLst>
              </a:rPr>
              <a:t>Production</a:t>
            </a:r>
            <a:r>
              <a:rPr kumimoji="1" lang="ja-JP" altLang="en-US" sz="1600" b="1" dirty="0" smtClean="0">
                <a:solidFill>
                  <a:srgbClr val="C00000"/>
                </a:solidFill>
                <a:effectLst>
                  <a:glow rad="127000">
                    <a:schemeClr val="bg1"/>
                  </a:glow>
                </a:effectLst>
              </a:rPr>
              <a:t>環境</a:t>
            </a:r>
            <a:endParaRPr kumimoji="1" lang="en-US" altLang="ja-JP" sz="1600" b="1" dirty="0" smtClean="0">
              <a:solidFill>
                <a:srgbClr val="C00000"/>
              </a:solidFill>
              <a:effectLst>
                <a:glow rad="127000">
                  <a:schemeClr val="bg1"/>
                </a:glow>
              </a:effectLst>
            </a:endParaRPr>
          </a:p>
        </p:txBody>
      </p:sp>
      <p:sp>
        <p:nvSpPr>
          <p:cNvPr id="88" name="正方形/長方形 87"/>
          <p:cNvSpPr/>
          <p:nvPr/>
        </p:nvSpPr>
        <p:spPr bwMode="auto">
          <a:xfrm>
            <a:off x="4969517" y="4880114"/>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Production</a:t>
            </a:r>
            <a:r>
              <a:rPr lang="ja-JP" altLang="en-US" sz="1200" b="1" dirty="0" smtClean="0"/>
              <a:t>環境への</a:t>
            </a:r>
            <a:endParaRPr lang="en-US" altLang="ja-JP" sz="1200" b="1" dirty="0" smtClean="0"/>
          </a:p>
          <a:p>
            <a:pPr algn="ctr"/>
            <a:r>
              <a:rPr lang="en-US" altLang="ja-JP" sz="1200" b="1" dirty="0" smtClean="0"/>
              <a:t>CD</a:t>
            </a:r>
            <a:r>
              <a:rPr lang="ja-JP" altLang="en-US" sz="1200" b="1" dirty="0" smtClean="0">
                <a:latin typeface="+mn-ea"/>
              </a:rPr>
              <a:t>実行</a:t>
            </a:r>
            <a:endParaRPr lang="en-US" altLang="ja-JP" sz="1200" b="1" dirty="0" smtClean="0"/>
          </a:p>
        </p:txBody>
      </p:sp>
      <p:sp>
        <p:nvSpPr>
          <p:cNvPr id="89" name="正方形/長方形 88"/>
          <p:cNvSpPr/>
          <p:nvPr/>
        </p:nvSpPr>
        <p:spPr bwMode="auto">
          <a:xfrm>
            <a:off x="4969517" y="5527261"/>
            <a:ext cx="1944000" cy="420465"/>
          </a:xfrm>
          <a:prstGeom prst="rect">
            <a:avLst/>
          </a:prstGeom>
          <a:solidFill>
            <a:srgbClr val="FFFFCC"/>
          </a:solidFill>
          <a:ln w="28575">
            <a:solidFill>
              <a:schemeClr val="tx1"/>
            </a:solid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r>
              <a:rPr lang="ja-JP" altLang="en-US" sz="1200" b="1" dirty="0" smtClean="0"/>
              <a:t>結果</a:t>
            </a:r>
            <a:r>
              <a:rPr lang="ja-JP" altLang="en-US" sz="1200" b="1" dirty="0"/>
              <a:t>確認</a:t>
            </a:r>
            <a:endParaRPr lang="en-US" altLang="ja-JP" sz="1200" b="1" dirty="0" smtClean="0"/>
          </a:p>
        </p:txBody>
      </p:sp>
      <p:sp>
        <p:nvSpPr>
          <p:cNvPr id="8" name="右矢印 7"/>
          <p:cNvSpPr/>
          <p:nvPr/>
        </p:nvSpPr>
        <p:spPr bwMode="auto">
          <a:xfrm>
            <a:off x="2384771" y="2986989"/>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2" name="右矢印 91"/>
          <p:cNvSpPr/>
          <p:nvPr/>
        </p:nvSpPr>
        <p:spPr bwMode="auto">
          <a:xfrm rot="5400000">
            <a:off x="1281063" y="2534276"/>
            <a:ext cx="318254" cy="439666"/>
          </a:xfrm>
          <a:prstGeom prst="rightArrow">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3" name="右矢印 92"/>
          <p:cNvSpPr/>
          <p:nvPr/>
        </p:nvSpPr>
        <p:spPr bwMode="auto">
          <a:xfrm rot="5400000">
            <a:off x="3540359" y="3300797"/>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4" name="右矢印 93"/>
          <p:cNvSpPr/>
          <p:nvPr/>
        </p:nvSpPr>
        <p:spPr bwMode="auto">
          <a:xfrm rot="5400000">
            <a:off x="3540251" y="394516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5" name="右矢印 94"/>
          <p:cNvSpPr/>
          <p:nvPr/>
        </p:nvSpPr>
        <p:spPr bwMode="auto">
          <a:xfrm rot="5400000">
            <a:off x="3558802" y="4587731"/>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6" name="右矢印 95"/>
          <p:cNvSpPr/>
          <p:nvPr/>
        </p:nvSpPr>
        <p:spPr bwMode="auto">
          <a:xfrm rot="5400000">
            <a:off x="3558803" y="5202234"/>
            <a:ext cx="213675" cy="439666"/>
          </a:xfrm>
          <a:prstGeom prst="rightArrow">
            <a:avLst>
              <a:gd name="adj1" fmla="val 50000"/>
              <a:gd name="adj2" fmla="val 65179"/>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97" name="右矢印 96"/>
          <p:cNvSpPr/>
          <p:nvPr/>
        </p:nvSpPr>
        <p:spPr bwMode="auto">
          <a:xfrm rot="5400000">
            <a:off x="5837054" y="5210327"/>
            <a:ext cx="213675" cy="439666"/>
          </a:xfrm>
          <a:prstGeom prst="rightArrow">
            <a:avLst>
              <a:gd name="adj1" fmla="val 50000"/>
              <a:gd name="adj2" fmla="val 65179"/>
            </a:avLst>
          </a:prstGeom>
          <a:solidFill>
            <a:srgbClr val="FF0000"/>
          </a:solidFill>
          <a:ln w="12700">
            <a:solidFill>
              <a:schemeClr val="accent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8" name="右矢印 97"/>
          <p:cNvSpPr/>
          <p:nvPr/>
        </p:nvSpPr>
        <p:spPr bwMode="auto">
          <a:xfrm rot="18759327">
            <a:off x="4540646" y="5143023"/>
            <a:ext cx="544276" cy="390803"/>
          </a:xfrm>
          <a:prstGeom prst="rightArrow">
            <a:avLst>
              <a:gd name="adj1" fmla="val 50000"/>
              <a:gd name="adj2" fmla="val 56994"/>
            </a:avLst>
          </a:prstGeom>
          <a:solidFill>
            <a:schemeClr val="bg1">
              <a:lumMod val="6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chemeClr val="bg1">
                  <a:lumMod val="50000"/>
                </a:schemeClr>
              </a:solidFill>
              <a:latin typeface="+mn-ea"/>
            </a:endParaRPr>
          </a:p>
        </p:txBody>
      </p:sp>
      <p:sp>
        <p:nvSpPr>
          <p:cNvPr id="108" name="正方形/長方形 107"/>
          <p:cNvSpPr/>
          <p:nvPr/>
        </p:nvSpPr>
        <p:spPr bwMode="auto">
          <a:xfrm>
            <a:off x="453133" y="3912938"/>
            <a:ext cx="391235" cy="347796"/>
          </a:xfrm>
          <a:prstGeom prst="rect">
            <a:avLst/>
          </a:prstGeom>
          <a:solidFill>
            <a:srgbClr val="FFC00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CI</a:t>
            </a:r>
            <a:endParaRPr lang="ja-JP" altLang="en-US" sz="1200" b="1" dirty="0"/>
          </a:p>
        </p:txBody>
      </p:sp>
      <p:sp>
        <p:nvSpPr>
          <p:cNvPr id="109" name="正方形/長方形 108"/>
          <p:cNvSpPr/>
          <p:nvPr/>
        </p:nvSpPr>
        <p:spPr bwMode="auto">
          <a:xfrm>
            <a:off x="454131" y="4292214"/>
            <a:ext cx="390237" cy="330866"/>
          </a:xfrm>
          <a:prstGeom prst="rect">
            <a:avLst/>
          </a:prstGeom>
          <a:solidFill>
            <a:srgbClr val="00B0F0">
              <a:alpha val="40000"/>
            </a:srgbClr>
          </a:solidFill>
          <a:ln w="28575">
            <a:noFill/>
          </a:ln>
          <a:effectLst/>
          <a:extLst/>
        </p:spPr>
        <p:txBody>
          <a:bodyPr rot="0" spcFirstLastPara="0" vertOverflow="overflow" horzOverflow="overflow" vert="horz" wrap="none" lIns="0" tIns="36000" rIns="0" bIns="0" numCol="1" spcCol="0" rtlCol="0" fromWordArt="0" anchor="ctr" anchorCtr="0" forceAA="0" compatLnSpc="1">
            <a:prstTxWarp prst="textNoShape">
              <a:avLst/>
            </a:prstTxWarp>
            <a:noAutofit/>
          </a:bodyPr>
          <a:lstStyle/>
          <a:p>
            <a:pPr algn="ctr"/>
            <a:r>
              <a:rPr lang="en-US" altLang="ja-JP" sz="1200" b="1" dirty="0" smtClean="0"/>
              <a:t>CD</a:t>
            </a:r>
            <a:endParaRPr lang="ja-JP" altLang="en-US" sz="1200" b="1" dirty="0"/>
          </a:p>
        </p:txBody>
      </p:sp>
      <p:sp>
        <p:nvSpPr>
          <p:cNvPr id="99" name="フリーフォーム 98"/>
          <p:cNvSpPr/>
          <p:nvPr/>
        </p:nvSpPr>
        <p:spPr bwMode="gray">
          <a:xfrm rot="2598988">
            <a:off x="5048054" y="3830759"/>
            <a:ext cx="2080131" cy="2094831"/>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solidFill>
            <a:schemeClr val="bg1">
              <a:lumMod val="65000"/>
            </a:schemeClr>
          </a:soli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102" name="フリーフォーム 101"/>
          <p:cNvSpPr/>
          <p:nvPr/>
        </p:nvSpPr>
        <p:spPr bwMode="gray">
          <a:xfrm rot="1750940">
            <a:off x="6919944" y="3474899"/>
            <a:ext cx="2427960" cy="2153620"/>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w="25400">
            <a:solidFill>
              <a:schemeClr val="bg1"/>
            </a:solid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5" name="直方体 44"/>
          <p:cNvSpPr/>
          <p:nvPr/>
        </p:nvSpPr>
        <p:spPr bwMode="auto">
          <a:xfrm>
            <a:off x="9587217" y="4019295"/>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46" name="直方体 45"/>
          <p:cNvSpPr/>
          <p:nvPr/>
        </p:nvSpPr>
        <p:spPr bwMode="auto">
          <a:xfrm>
            <a:off x="9587217" y="3108603"/>
            <a:ext cx="1050900" cy="1000347"/>
          </a:xfrm>
          <a:prstGeom prst="cube">
            <a:avLst>
              <a:gd name="adj" fmla="val 16589"/>
            </a:avLst>
          </a:prstGeom>
          <a:solidFill>
            <a:schemeClr val="accent5">
              <a:lumMod val="25000"/>
              <a:lumOff val="75000"/>
            </a:schemeClr>
          </a:solidFill>
          <a:ln w="38100">
            <a:solidFill>
              <a:schemeClr val="accent5">
                <a:lumMod val="90000"/>
                <a:lumOff val="10000"/>
              </a:schemeClr>
            </a:solidFill>
          </a:ln>
          <a:effectLst>
            <a:glow rad="38100">
              <a:schemeClr val="bg1"/>
            </a:glow>
          </a:effectLst>
          <a:extLst/>
        </p:spPr>
        <p:txBody>
          <a:bodyPr rot="0" spcFirstLastPara="0" vertOverflow="overflow" horzOverflow="overflow" vert="horz" wrap="square" lIns="121920" tIns="96000" rIns="121920" bIns="60960" numCol="1" spcCol="0" rtlCol="0" fromWordArt="0" anchor="b"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200" b="1" dirty="0" smtClean="0">
                <a:solidFill>
                  <a:schemeClr val="accent5">
                    <a:lumMod val="90000"/>
                    <a:lumOff val="10000"/>
                  </a:schemeClr>
                </a:solidFill>
                <a:latin typeface="メイリオ"/>
                <a:ea typeface="メイリオ"/>
              </a:rPr>
              <a:t>UI</a:t>
            </a:r>
            <a:endParaRPr kumimoji="1" lang="en-US" altLang="ja-JP" sz="1200" b="1" i="0" u="none" strike="noStrike" kern="1200" cap="none" spc="0" normalizeH="0" baseline="0" noProof="0" dirty="0" smtClean="0">
              <a:ln>
                <a:noFill/>
              </a:ln>
              <a:solidFill>
                <a:schemeClr val="accent5">
                  <a:lumMod val="90000"/>
                  <a:lumOff val="10000"/>
                </a:schemeClr>
              </a:solidFill>
              <a:effectLst/>
              <a:uLnTx/>
              <a:uFillTx/>
              <a:latin typeface="メイリオ"/>
              <a:ea typeface="メイリオ"/>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sz="1100" b="1" dirty="0" smtClean="0">
                <a:solidFill>
                  <a:schemeClr val="accent5">
                    <a:lumMod val="90000"/>
                    <a:lumOff val="10000"/>
                  </a:schemeClr>
                </a:solidFill>
                <a:latin typeface="メイリオ"/>
                <a:ea typeface="メイリオ"/>
              </a:rPr>
              <a:t>(Pod)</a:t>
            </a:r>
            <a:endParaRPr kumimoji="1" lang="ja-JP" altLang="en-US" sz="1100" b="1" i="0" u="none" strike="noStrike" kern="1200" cap="none" normalizeH="0" baseline="0" noProof="0" dirty="0">
              <a:ln>
                <a:noFill/>
              </a:ln>
              <a:solidFill>
                <a:schemeClr val="accent5">
                  <a:lumMod val="90000"/>
                  <a:lumOff val="10000"/>
                </a:schemeClr>
              </a:solidFill>
              <a:effectLst/>
              <a:uLnTx/>
              <a:uFillTx/>
              <a:latin typeface="メイリオ"/>
              <a:ea typeface="メイリオ"/>
            </a:endParaRPr>
          </a:p>
        </p:txBody>
      </p:sp>
      <p:sp>
        <p:nvSpPr>
          <p:cNvPr id="87" name="テキスト ボックス 86"/>
          <p:cNvSpPr txBox="1"/>
          <p:nvPr/>
        </p:nvSpPr>
        <p:spPr>
          <a:xfrm>
            <a:off x="9732664" y="2973602"/>
            <a:ext cx="1855738" cy="415498"/>
          </a:xfrm>
          <a:prstGeom prst="rect">
            <a:avLst/>
          </a:prstGeom>
          <a:noFill/>
        </p:spPr>
        <p:txBody>
          <a:bodyPr wrap="square" rtlCol="0">
            <a:spAutoFit/>
          </a:bodyPr>
          <a:lstStyle/>
          <a:p>
            <a:r>
              <a:rPr kumimoji="1" lang="en-US" altLang="ja-JP" sz="1050" b="1" dirty="0" smtClean="0">
                <a:solidFill>
                  <a:srgbClr val="C00000"/>
                </a:solidFill>
                <a:effectLst>
                  <a:glow rad="127000">
                    <a:schemeClr val="bg1"/>
                  </a:glow>
                </a:effectLst>
              </a:rPr>
              <a:t>※Production</a:t>
            </a:r>
            <a:r>
              <a:rPr kumimoji="1" lang="ja-JP" altLang="en-US" sz="1050" b="1" dirty="0" smtClean="0">
                <a:solidFill>
                  <a:srgbClr val="C00000"/>
                </a:solidFill>
                <a:effectLst>
                  <a:glow rad="127000">
                    <a:schemeClr val="bg1"/>
                  </a:glow>
                </a:effectLst>
              </a:rPr>
              <a:t>環境は</a:t>
            </a:r>
            <a:endParaRPr kumimoji="1" lang="en-US" altLang="ja-JP" sz="1050" b="1" dirty="0" smtClean="0">
              <a:solidFill>
                <a:srgbClr val="C00000"/>
              </a:solidFill>
              <a:effectLst>
                <a:glow rad="127000">
                  <a:schemeClr val="bg1"/>
                </a:glow>
              </a:effectLst>
            </a:endParaRPr>
          </a:p>
          <a:p>
            <a:r>
              <a:rPr kumimoji="1" lang="en-US" altLang="ja-JP" sz="1050" b="1" dirty="0" smtClean="0">
                <a:solidFill>
                  <a:srgbClr val="C00000"/>
                </a:solidFill>
                <a:effectLst>
                  <a:glow rad="127000">
                    <a:schemeClr val="bg1"/>
                  </a:glow>
                </a:effectLst>
              </a:rPr>
              <a:t>API Pod</a:t>
            </a:r>
            <a:r>
              <a:rPr kumimoji="1" lang="ja-JP" altLang="en-US" sz="1050" b="1" dirty="0" smtClean="0">
                <a:solidFill>
                  <a:srgbClr val="C00000"/>
                </a:solidFill>
                <a:effectLst>
                  <a:glow rad="127000">
                    <a:schemeClr val="bg1"/>
                  </a:glow>
                </a:effectLst>
              </a:rPr>
              <a:t>が</a:t>
            </a:r>
            <a:r>
              <a:rPr kumimoji="1" lang="en-US" altLang="ja-JP" sz="1050" b="1" dirty="0" smtClean="0">
                <a:solidFill>
                  <a:srgbClr val="C00000"/>
                </a:solidFill>
                <a:effectLst>
                  <a:glow rad="127000">
                    <a:schemeClr val="bg1"/>
                  </a:glow>
                </a:effectLst>
              </a:rPr>
              <a:t>3</a:t>
            </a:r>
            <a:r>
              <a:rPr kumimoji="1" lang="ja-JP" altLang="en-US" sz="1050" b="1" dirty="0" smtClean="0">
                <a:solidFill>
                  <a:srgbClr val="C00000"/>
                </a:solidFill>
                <a:effectLst>
                  <a:glow rad="127000">
                    <a:schemeClr val="bg1"/>
                  </a:glow>
                </a:effectLst>
              </a:rPr>
              <a:t>つ作られます</a:t>
            </a:r>
            <a:endParaRPr kumimoji="1" lang="en-US" altLang="ja-JP" sz="1600" b="1" dirty="0" smtClean="0">
              <a:solidFill>
                <a:srgbClr val="C00000"/>
              </a:solidFill>
              <a:effectLst>
                <a:glow rad="127000">
                  <a:schemeClr val="bg1"/>
                </a:glow>
              </a:effectLst>
            </a:endParaRPr>
          </a:p>
        </p:txBody>
      </p:sp>
      <p:pic>
        <p:nvPicPr>
          <p:cNvPr id="47" name="Picture 2" descr="python, 垂直, ロゴ アイコ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8841" y="5147600"/>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p:cNvPicPr>
            <a:picLocks noChangeAspect="1"/>
          </p:cNvPicPr>
          <p:nvPr/>
        </p:nvPicPr>
        <p:blipFill>
          <a:blip r:embed="rId5"/>
          <a:stretch>
            <a:fillRect/>
          </a:stretch>
        </p:blipFill>
        <p:spPr>
          <a:xfrm>
            <a:off x="10035695" y="5126691"/>
            <a:ext cx="464052" cy="491965"/>
          </a:xfrm>
          <a:prstGeom prst="rect">
            <a:avLst/>
          </a:prstGeom>
        </p:spPr>
      </p:pic>
      <p:pic>
        <p:nvPicPr>
          <p:cNvPr id="49" name="図 48"/>
          <p:cNvPicPr>
            <a:picLocks noChangeAspect="1"/>
          </p:cNvPicPr>
          <p:nvPr/>
        </p:nvPicPr>
        <p:blipFill>
          <a:blip r:embed="rId5"/>
          <a:stretch>
            <a:fillRect/>
          </a:stretch>
        </p:blipFill>
        <p:spPr>
          <a:xfrm>
            <a:off x="10050271" y="4200891"/>
            <a:ext cx="464052" cy="491965"/>
          </a:xfrm>
          <a:prstGeom prst="rect">
            <a:avLst/>
          </a:prstGeom>
        </p:spPr>
      </p:pic>
      <p:pic>
        <p:nvPicPr>
          <p:cNvPr id="53" name="図 52"/>
          <p:cNvPicPr>
            <a:picLocks noChangeAspect="1"/>
          </p:cNvPicPr>
          <p:nvPr/>
        </p:nvPicPr>
        <p:blipFill>
          <a:blip r:embed="rId5"/>
          <a:stretch>
            <a:fillRect/>
          </a:stretch>
        </p:blipFill>
        <p:spPr>
          <a:xfrm>
            <a:off x="10050271" y="3278597"/>
            <a:ext cx="464052" cy="491965"/>
          </a:xfrm>
          <a:prstGeom prst="rect">
            <a:avLst/>
          </a:prstGeom>
        </p:spPr>
      </p:pic>
      <p:pic>
        <p:nvPicPr>
          <p:cNvPr id="55" name="Picture 2" descr="python, 垂直, ロゴ アイコン"/>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751802" y="5134549"/>
            <a:ext cx="406788" cy="454806"/>
          </a:xfrm>
          <a:prstGeom prst="rect">
            <a:avLst/>
          </a:prstGeom>
          <a:noFill/>
          <a:extLst>
            <a:ext uri="{909E8E84-426E-40DD-AFC4-6F175D3DCCD1}">
              <a14:hiddenFill xmlns:a14="http://schemas.microsoft.com/office/drawing/2010/main">
                <a:solidFill>
                  <a:srgbClr val="FFFFFF"/>
                </a:solidFill>
              </a14:hiddenFill>
            </a:ext>
          </a:extLst>
        </p:spPr>
      </p:pic>
      <p:pic>
        <p:nvPicPr>
          <p:cNvPr id="60" name="図 59"/>
          <p:cNvPicPr>
            <a:picLocks noChangeAspect="1"/>
          </p:cNvPicPr>
          <p:nvPr/>
        </p:nvPicPr>
        <p:blipFill>
          <a:blip r:embed="rId5">
            <a:grayscl/>
          </a:blip>
          <a:stretch>
            <a:fillRect/>
          </a:stretch>
        </p:blipFill>
        <p:spPr>
          <a:xfrm>
            <a:off x="7738656" y="5113640"/>
            <a:ext cx="464052" cy="491965"/>
          </a:xfrm>
          <a:prstGeom prst="rect">
            <a:avLst/>
          </a:prstGeom>
        </p:spPr>
      </p:pic>
    </p:spTree>
    <p:extLst>
      <p:ext uri="{BB962C8B-B14F-4D97-AF65-F5344CB8AC3E}">
        <p14:creationId xmlns:p14="http://schemas.microsoft.com/office/powerpoint/2010/main" val="40477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left)">
                                      <p:cBhvr>
                                        <p:cTn id="7" dur="500"/>
                                        <p:tgtEl>
                                          <p:spTgt spid="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a:grpSpLocks noChangeAspect="1"/>
          </p:cNvGrpSpPr>
          <p:nvPr/>
        </p:nvGrpSpPr>
        <p:grpSpPr>
          <a:xfrm>
            <a:off x="841472" y="1552322"/>
            <a:ext cx="9514870" cy="4833328"/>
            <a:chOff x="1117333" y="1644290"/>
            <a:chExt cx="9496173" cy="4823830"/>
          </a:xfrm>
        </p:grpSpPr>
        <p:pic>
          <p:nvPicPr>
            <p:cNvPr id="10" name="図 9"/>
            <p:cNvPicPr>
              <a:picLocks noChangeAspect="1"/>
            </p:cNvPicPr>
            <p:nvPr/>
          </p:nvPicPr>
          <p:blipFill>
            <a:blip r:embed="rId2"/>
            <a:stretch>
              <a:fillRect/>
            </a:stretch>
          </p:blipFill>
          <p:spPr>
            <a:xfrm>
              <a:off x="1117333" y="1644290"/>
              <a:ext cx="9486866" cy="4823830"/>
            </a:xfrm>
            <a:prstGeom prst="rect">
              <a:avLst/>
            </a:prstGeom>
          </p:spPr>
        </p:pic>
        <p:sp>
          <p:nvSpPr>
            <p:cNvPr id="7" name="フリーフォーム 6"/>
            <p:cNvSpPr/>
            <p:nvPr/>
          </p:nvSpPr>
          <p:spPr bwMode="auto">
            <a:xfrm>
              <a:off x="1126640" y="1644290"/>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環境への</a:t>
            </a:r>
            <a:r>
              <a:rPr lang="en-US" altLang="ja-JP" dirty="0" smtClean="0"/>
              <a:t>CD</a:t>
            </a:r>
            <a:r>
              <a:rPr lang="ja-JP" altLang="en-US" dirty="0" smtClean="0"/>
              <a:t>実行</a:t>
            </a:r>
            <a:endParaRPr lang="en-US" altLang="ja-JP" dirty="0" smtClean="0"/>
          </a:p>
          <a:p>
            <a:pPr lvl="1"/>
            <a:r>
              <a:rPr lang="en-US" altLang="ja-JP" dirty="0"/>
              <a:t>CD</a:t>
            </a:r>
            <a:r>
              <a:rPr lang="ja-JP" altLang="en-US" dirty="0"/>
              <a:t>実行で、実際</a:t>
            </a:r>
            <a:r>
              <a:rPr lang="ja-JP" altLang="en-US" dirty="0" smtClean="0"/>
              <a:t>に</a:t>
            </a:r>
            <a:r>
              <a:rPr lang="en-US" altLang="ja-JP" dirty="0" smtClean="0"/>
              <a:t>Production</a:t>
            </a:r>
            <a:r>
              <a:rPr lang="ja-JP" altLang="en-US" dirty="0" smtClean="0"/>
              <a:t>環境</a:t>
            </a:r>
            <a:r>
              <a:rPr lang="ja-JP" altLang="en-US" dirty="0"/>
              <a:t>へ</a:t>
            </a:r>
            <a:r>
              <a:rPr lang="en-US" altLang="ja-JP" dirty="0"/>
              <a:t>Deploy</a:t>
            </a:r>
            <a:r>
              <a:rPr lang="ja-JP" altLang="en-US" dirty="0"/>
              <a:t>を実行します。</a:t>
            </a:r>
            <a:endParaRPr lang="en-US" altLang="ja-JP"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(16/21)</a:t>
            </a:r>
            <a:endParaRPr kumimoji="1" lang="ja-JP" altLang="en-US" dirty="0"/>
          </a:p>
        </p:txBody>
      </p:sp>
      <p:sp>
        <p:nvSpPr>
          <p:cNvPr id="12" name="角丸四角形 11"/>
          <p:cNvSpPr/>
          <p:nvPr/>
        </p:nvSpPr>
        <p:spPr bwMode="auto">
          <a:xfrm>
            <a:off x="1847528" y="5805264"/>
            <a:ext cx="321328" cy="36004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角丸四角形吹き出し 15"/>
          <p:cNvSpPr/>
          <p:nvPr/>
        </p:nvSpPr>
        <p:spPr bwMode="auto">
          <a:xfrm>
            <a:off x="1703512" y="4581128"/>
            <a:ext cx="1872208" cy="701336"/>
          </a:xfrm>
          <a:prstGeom prst="wedgeRoundRectCallout">
            <a:avLst>
              <a:gd name="adj1" fmla="val -31275"/>
              <a:gd name="adj2" fmla="val 11369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300" b="1" dirty="0" smtClean="0">
                <a:latin typeface="+mn-ea"/>
              </a:rPr>
              <a:t>CD</a:t>
            </a:r>
            <a:r>
              <a:rPr lang="ja-JP" altLang="en-US" sz="1300" b="1" dirty="0" smtClean="0">
                <a:latin typeface="+mn-ea"/>
              </a:rPr>
              <a:t>を実行します。</a:t>
            </a:r>
            <a:endParaRPr lang="en-US" altLang="ja-JP" sz="1300" b="1" dirty="0" smtClean="0">
              <a:latin typeface="+mn-ea"/>
            </a:endParaRPr>
          </a:p>
        </p:txBody>
      </p:sp>
      <p:pic>
        <p:nvPicPr>
          <p:cNvPr id="13" name="図 12"/>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5" name="角丸四角形 14"/>
          <p:cNvSpPr/>
          <p:nvPr/>
        </p:nvSpPr>
        <p:spPr bwMode="auto">
          <a:xfrm>
            <a:off x="9402826" y="1311173"/>
            <a:ext cx="864096" cy="22725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8096829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r>
              <a:rPr lang="en-US" altLang="ja-JP" dirty="0" smtClean="0"/>
              <a:t>CD</a:t>
            </a:r>
            <a:r>
              <a:rPr lang="ja-JP" altLang="en-US" dirty="0" smtClean="0"/>
              <a:t>実行指定</a:t>
            </a:r>
            <a:endParaRPr lang="en-US" altLang="ja-JP" dirty="0" smtClean="0"/>
          </a:p>
          <a:p>
            <a:pPr lvl="1"/>
            <a:r>
              <a:rPr lang="en-US" altLang="ja-JP" dirty="0" smtClean="0"/>
              <a:t>Deploy</a:t>
            </a:r>
            <a:r>
              <a:rPr lang="ja-JP" altLang="en-US" dirty="0"/>
              <a:t>先</a:t>
            </a:r>
            <a:r>
              <a:rPr lang="ja-JP" altLang="en-US" dirty="0" smtClean="0"/>
              <a:t>の</a:t>
            </a:r>
            <a:r>
              <a:rPr lang="ja-JP" altLang="en-US" dirty="0"/>
              <a:t>環境</a:t>
            </a:r>
            <a:r>
              <a:rPr lang="ja-JP" altLang="en-US" dirty="0" smtClean="0"/>
              <a:t>を</a:t>
            </a:r>
            <a:r>
              <a:rPr lang="ja-JP" altLang="en-US" dirty="0"/>
              <a:t>選択</a:t>
            </a:r>
            <a:r>
              <a:rPr lang="ja-JP" altLang="en-US" dirty="0" smtClean="0"/>
              <a:t>して</a:t>
            </a:r>
            <a:r>
              <a:rPr lang="en-US" altLang="ja-JP" dirty="0" smtClean="0"/>
              <a:t>Deploy</a:t>
            </a:r>
            <a:r>
              <a:rPr lang="ja-JP" altLang="en-US" dirty="0" smtClean="0"/>
              <a:t>を実行します。</a:t>
            </a:r>
            <a:endParaRPr lang="en-US" altLang="ja-JP" dirty="0"/>
          </a:p>
          <a:p>
            <a:pPr lvl="1"/>
            <a:endParaRPr lang="en-US" altLang="ja-JP" sz="1400" dirty="0"/>
          </a:p>
          <a:p>
            <a:pPr lvl="1"/>
            <a:endParaRPr lang="en-US" altLang="ja-JP" sz="1400" dirty="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(17/21)</a:t>
            </a:r>
            <a:endParaRPr kumimoji="1" lang="ja-JP" altLang="en-US" dirty="0"/>
          </a:p>
        </p:txBody>
      </p:sp>
      <p:grpSp>
        <p:nvGrpSpPr>
          <p:cNvPr id="5" name="グループ化 4"/>
          <p:cNvGrpSpPr>
            <a:grpSpLocks noChangeAspect="1"/>
          </p:cNvGrpSpPr>
          <p:nvPr/>
        </p:nvGrpSpPr>
        <p:grpSpPr>
          <a:xfrm>
            <a:off x="576000" y="1548000"/>
            <a:ext cx="5868000" cy="2983729"/>
            <a:chOff x="1047580" y="1576885"/>
            <a:chExt cx="9486866" cy="4823830"/>
          </a:xfrm>
        </p:grpSpPr>
        <p:pic>
          <p:nvPicPr>
            <p:cNvPr id="10" name="図 9"/>
            <p:cNvPicPr>
              <a:picLocks noChangeAspect="1"/>
            </p:cNvPicPr>
            <p:nvPr/>
          </p:nvPicPr>
          <p:blipFill>
            <a:blip r:embed="rId2"/>
            <a:stretch>
              <a:fillRect/>
            </a:stretch>
          </p:blipFill>
          <p:spPr>
            <a:xfrm>
              <a:off x="1047580" y="1576885"/>
              <a:ext cx="9486866" cy="4823830"/>
            </a:xfrm>
            <a:prstGeom prst="rect">
              <a:avLst/>
            </a:prstGeom>
          </p:spPr>
        </p:pic>
        <p:sp>
          <p:nvSpPr>
            <p:cNvPr id="7" name="フリーフォーム 6"/>
            <p:cNvSpPr/>
            <p:nvPr/>
          </p:nvSpPr>
          <p:spPr bwMode="auto">
            <a:xfrm>
              <a:off x="1047580" y="1576885"/>
              <a:ext cx="9486866" cy="4823830"/>
            </a:xfrm>
            <a:custGeom>
              <a:avLst/>
              <a:gdLst>
                <a:gd name="connsiteX0" fmla="*/ 655932 w 9486866"/>
                <a:gd name="connsiteY0" fmla="*/ 3940347 h 4823830"/>
                <a:gd name="connsiteX1" fmla="*/ 655932 w 9486866"/>
                <a:gd name="connsiteY1" fmla="*/ 4660427 h 4823830"/>
                <a:gd name="connsiteX2" fmla="*/ 1304004 w 9486866"/>
                <a:gd name="connsiteY2" fmla="*/ 4660427 h 4823830"/>
                <a:gd name="connsiteX3" fmla="*/ 1304004 w 9486866"/>
                <a:gd name="connsiteY3" fmla="*/ 3940347 h 4823830"/>
                <a:gd name="connsiteX4" fmla="*/ 0 w 9486866"/>
                <a:gd name="connsiteY4" fmla="*/ 0 h 4823830"/>
                <a:gd name="connsiteX5" fmla="*/ 9486866 w 9486866"/>
                <a:gd name="connsiteY5" fmla="*/ 0 h 4823830"/>
                <a:gd name="connsiteX6" fmla="*/ 9486866 w 9486866"/>
                <a:gd name="connsiteY6" fmla="*/ 4823830 h 4823830"/>
                <a:gd name="connsiteX7" fmla="*/ 0 w 9486866"/>
                <a:gd name="connsiteY7" fmla="*/ 4823830 h 482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6866" h="4823830">
                  <a:moveTo>
                    <a:pt x="655932" y="3940347"/>
                  </a:moveTo>
                  <a:lnTo>
                    <a:pt x="655932" y="4660427"/>
                  </a:lnTo>
                  <a:lnTo>
                    <a:pt x="1304004" y="4660427"/>
                  </a:lnTo>
                  <a:lnTo>
                    <a:pt x="1304004" y="3940347"/>
                  </a:lnTo>
                  <a:close/>
                  <a:moveTo>
                    <a:pt x="0" y="0"/>
                  </a:moveTo>
                  <a:lnTo>
                    <a:pt x="9486866" y="0"/>
                  </a:lnTo>
                  <a:lnTo>
                    <a:pt x="9486866" y="4823830"/>
                  </a:lnTo>
                  <a:lnTo>
                    <a:pt x="0" y="482383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cxnSp>
        <p:nvCxnSpPr>
          <p:cNvPr id="11" name="直線矢印コネクタ 10"/>
          <p:cNvCxnSpPr>
            <a:stCxn id="12" idx="3"/>
          </p:cNvCxnSpPr>
          <p:nvPr/>
        </p:nvCxnSpPr>
        <p:spPr bwMode="auto">
          <a:xfrm flipV="1">
            <a:off x="1415480" y="2700129"/>
            <a:ext cx="6016391" cy="157197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角丸四角形 11"/>
          <p:cNvSpPr/>
          <p:nvPr/>
        </p:nvSpPr>
        <p:spPr bwMode="auto">
          <a:xfrm>
            <a:off x="1199456" y="4149080"/>
            <a:ext cx="216024" cy="24604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コンテンツ プレースホルダー 3"/>
          <p:cNvPicPr>
            <a:picLocks noChangeAspect="1"/>
          </p:cNvPicPr>
          <p:nvPr/>
        </p:nvPicPr>
        <p:blipFill>
          <a:blip r:embed="rId3"/>
          <a:stretch>
            <a:fillRect/>
          </a:stretch>
        </p:blipFill>
        <p:spPr bwMode="gray">
          <a:xfrm>
            <a:off x="7431871" y="1548000"/>
            <a:ext cx="4319071" cy="3456335"/>
          </a:xfrm>
          <a:prstGeom prst="rect">
            <a:avLst/>
          </a:prstGeom>
          <a:ln>
            <a:solidFill>
              <a:schemeClr val="tx1"/>
            </a:solidFill>
          </a:ln>
        </p:spPr>
      </p:pic>
      <p:sp>
        <p:nvSpPr>
          <p:cNvPr id="19" name="角丸四角形 18"/>
          <p:cNvSpPr/>
          <p:nvPr/>
        </p:nvSpPr>
        <p:spPr bwMode="auto">
          <a:xfrm>
            <a:off x="8784199" y="2472959"/>
            <a:ext cx="2808312"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7538904" y="4755461"/>
            <a:ext cx="453207" cy="22717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吹き出し 20"/>
          <p:cNvSpPr/>
          <p:nvPr/>
        </p:nvSpPr>
        <p:spPr bwMode="auto">
          <a:xfrm>
            <a:off x="8976320" y="2854416"/>
            <a:ext cx="1872208" cy="355037"/>
          </a:xfrm>
          <a:prstGeom prst="wedgeRoundRectCallout">
            <a:avLst>
              <a:gd name="adj1" fmla="val -44456"/>
              <a:gd name="adj2" fmla="val -8173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solidFill>
                  <a:srgbClr val="FF0000"/>
                </a:solidFill>
                <a:latin typeface="+mn-ea"/>
              </a:rPr>
              <a:t>production</a:t>
            </a:r>
            <a:r>
              <a:rPr lang="ja-JP" altLang="en-US" sz="1100" b="1" dirty="0" smtClean="0">
                <a:latin typeface="+mn-ea"/>
              </a:rPr>
              <a:t>を選択します</a:t>
            </a:r>
            <a:endParaRPr kumimoji="1" lang="ja-JP" altLang="en-US" sz="1100" b="1" dirty="0" smtClean="0">
              <a:latin typeface="+mn-ea"/>
            </a:endParaRPr>
          </a:p>
        </p:txBody>
      </p:sp>
      <p:sp>
        <p:nvSpPr>
          <p:cNvPr id="22" name="角丸四角形吹き出し 21"/>
          <p:cNvSpPr/>
          <p:nvPr/>
        </p:nvSpPr>
        <p:spPr bwMode="auto">
          <a:xfrm>
            <a:off x="8420119" y="4657111"/>
            <a:ext cx="2984609" cy="355037"/>
          </a:xfrm>
          <a:prstGeom prst="wedgeRoundRectCallout">
            <a:avLst>
              <a:gd name="adj1" fmla="val -63554"/>
              <a:gd name="adj2" fmla="val 11842"/>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100" b="1" dirty="0" smtClean="0">
                <a:latin typeface="+mn-ea"/>
              </a:rPr>
              <a:t>環境選択後、実行ボタンを押下します</a:t>
            </a:r>
          </a:p>
        </p:txBody>
      </p:sp>
      <p:sp>
        <p:nvSpPr>
          <p:cNvPr id="16" name="テキスト ボックス 15"/>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Production</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環境への</a:t>
            </a: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実行が完了しました</a:t>
            </a:r>
            <a:endPar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CD</a:t>
            </a: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実行結果を確認してみましょう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7" name="二等辺三角形 16"/>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904103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911423" y="1612292"/>
            <a:ext cx="9379099" cy="4769035"/>
          </a:xfrm>
          <a:prstGeom prst="rect">
            <a:avLst/>
          </a:prstGeom>
        </p:spPr>
      </p:pic>
      <p:sp>
        <p:nvSpPr>
          <p:cNvPr id="20" name="フリーフォーム 19"/>
          <p:cNvSpPr/>
          <p:nvPr/>
        </p:nvSpPr>
        <p:spPr bwMode="auto">
          <a:xfrm>
            <a:off x="919028" y="1573986"/>
            <a:ext cx="9371494" cy="4807341"/>
          </a:xfrm>
          <a:custGeom>
            <a:avLst/>
            <a:gdLst>
              <a:gd name="connsiteX0" fmla="*/ 2363400 w 5868000"/>
              <a:gd name="connsiteY0" fmla="*/ 1178266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0 w 5868000"/>
              <a:gd name="connsiteY4" fmla="*/ 0 h 3022037"/>
              <a:gd name="connsiteX5" fmla="*/ 5868000 w 5868000"/>
              <a:gd name="connsiteY5" fmla="*/ 0 h 3022037"/>
              <a:gd name="connsiteX6" fmla="*/ 5868000 w 5868000"/>
              <a:gd name="connsiteY6" fmla="*/ 3022037 h 3022037"/>
              <a:gd name="connsiteX7" fmla="*/ 0 w 5868000"/>
              <a:gd name="connsiteY7" fmla="*/ 3022037 h 3022037"/>
              <a:gd name="connsiteX0" fmla="*/ 982110 w 5868000"/>
              <a:gd name="connsiteY0" fmla="*/ 890857 h 3022037"/>
              <a:gd name="connsiteX1" fmla="*/ 2363400 w 5868000"/>
              <a:gd name="connsiteY1" fmla="*/ 1487259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3503776 w 5868000"/>
              <a:gd name="connsiteY3" fmla="*/ 1178266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350377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72585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2122486 w 5868000"/>
              <a:gd name="connsiteY2" fmla="*/ 1487259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2129644 w 5868000"/>
              <a:gd name="connsiteY3" fmla="*/ 883672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982110 w 5868000"/>
              <a:gd name="connsiteY0" fmla="*/ 890857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982110 w 5868000"/>
              <a:gd name="connsiteY4" fmla="*/ 89085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974953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8007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51332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2341929 w 5868000"/>
              <a:gd name="connsiteY0" fmla="*/ 1163896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2341929 w 5868000"/>
              <a:gd name="connsiteY4" fmla="*/ 1163896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2341929 w 5868000"/>
              <a:gd name="connsiteY1" fmla="*/ 1465703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4892224 w 5868000"/>
              <a:gd name="connsiteY3" fmla="*/ 1156711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92223 w 5868000"/>
              <a:gd name="connsiteY2" fmla="*/ 145851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15330 w 5868000"/>
              <a:gd name="connsiteY3" fmla="*/ 1630937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2101016 w 5868000"/>
              <a:gd name="connsiteY3" fmla="*/ 1659678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2101016 w 5868000"/>
              <a:gd name="connsiteY2" fmla="*/ 2514748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53686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4875707 w 5868000"/>
              <a:gd name="connsiteY2" fmla="*/ 1969407 h 3022037"/>
              <a:gd name="connsiteX3" fmla="*/ 4868367 w 5868000"/>
              <a:gd name="connsiteY3" fmla="*/ 1644939 h 3022037"/>
              <a:gd name="connsiteX4" fmla="*/ 1017895 w 5868000"/>
              <a:gd name="connsiteY4" fmla="*/ 1659677 h 3022037"/>
              <a:gd name="connsiteX5" fmla="*/ 0 w 5868000"/>
              <a:gd name="connsiteY5" fmla="*/ 0 h 3022037"/>
              <a:gd name="connsiteX6" fmla="*/ 5868000 w 5868000"/>
              <a:gd name="connsiteY6" fmla="*/ 0 h 3022037"/>
              <a:gd name="connsiteX7" fmla="*/ 5868000 w 5868000"/>
              <a:gd name="connsiteY7" fmla="*/ 3022037 h 3022037"/>
              <a:gd name="connsiteX8" fmla="*/ 0 w 5868000"/>
              <a:gd name="connsiteY8" fmla="*/ 3022037 h 3022037"/>
              <a:gd name="connsiteX9" fmla="*/ 0 w 5868000"/>
              <a:gd name="connsiteY9" fmla="*/ 0 h 3022037"/>
              <a:gd name="connsiteX0" fmla="*/ 1017895 w 5868000"/>
              <a:gd name="connsiteY0" fmla="*/ 1659677 h 3022037"/>
              <a:gd name="connsiteX1" fmla="*/ 1025052 w 5868000"/>
              <a:gd name="connsiteY1" fmla="*/ 2514747 h 3022037"/>
              <a:gd name="connsiteX2" fmla="*/ 3498499 w 5868000"/>
              <a:gd name="connsiteY2" fmla="*/ 2172050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87813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3505840 w 5868000"/>
              <a:gd name="connsiteY2" fmla="*/ 1973074 h 3022037"/>
              <a:gd name="connsiteX3" fmla="*/ 4875707 w 5868000"/>
              <a:gd name="connsiteY3" fmla="*/ 1969407 h 3022037"/>
              <a:gd name="connsiteX4" fmla="*/ 4868367 w 5868000"/>
              <a:gd name="connsiteY4" fmla="*/ 1644939 h 3022037"/>
              <a:gd name="connsiteX5" fmla="*/ 1017895 w 5868000"/>
              <a:gd name="connsiteY5" fmla="*/ 1659677 h 3022037"/>
              <a:gd name="connsiteX6" fmla="*/ 0 w 5868000"/>
              <a:gd name="connsiteY6" fmla="*/ 0 h 3022037"/>
              <a:gd name="connsiteX7" fmla="*/ 5868000 w 5868000"/>
              <a:gd name="connsiteY7" fmla="*/ 0 h 3022037"/>
              <a:gd name="connsiteX8" fmla="*/ 5868000 w 5868000"/>
              <a:gd name="connsiteY8" fmla="*/ 3022037 h 3022037"/>
              <a:gd name="connsiteX9" fmla="*/ 0 w 5868000"/>
              <a:gd name="connsiteY9" fmla="*/ 3022037 h 3022037"/>
              <a:gd name="connsiteX10" fmla="*/ 0 w 5868000"/>
              <a:gd name="connsiteY10" fmla="*/ 0 h 3022037"/>
              <a:gd name="connsiteX0" fmla="*/ 1017895 w 5868000"/>
              <a:gd name="connsiteY0" fmla="*/ 1659677 h 3022037"/>
              <a:gd name="connsiteX1" fmla="*/ 1025052 w 5868000"/>
              <a:gd name="connsiteY1" fmla="*/ 2514747 h 3022037"/>
              <a:gd name="connsiteX2" fmla="*/ 2456154 w 5868000"/>
              <a:gd name="connsiteY2" fmla="*/ 2208897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1025052 w 5868000"/>
              <a:gd name="connsiteY1" fmla="*/ 2514747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17895 w 5868000"/>
              <a:gd name="connsiteY0" fmla="*/ 1659677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17895 w 5868000"/>
              <a:gd name="connsiteY6" fmla="*/ 1659677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1025235 w 5868000"/>
              <a:gd name="connsiteY6" fmla="*/ 2514536 h 3022037"/>
              <a:gd name="connsiteX7" fmla="*/ 0 w 5868000"/>
              <a:gd name="connsiteY7" fmla="*/ 0 h 3022037"/>
              <a:gd name="connsiteX8" fmla="*/ 5868000 w 5868000"/>
              <a:gd name="connsiteY8" fmla="*/ 0 h 3022037"/>
              <a:gd name="connsiteX9" fmla="*/ 5868000 w 5868000"/>
              <a:gd name="connsiteY9" fmla="*/ 3022037 h 3022037"/>
              <a:gd name="connsiteX10" fmla="*/ 0 w 5868000"/>
              <a:gd name="connsiteY10" fmla="*/ 3022037 h 3022037"/>
              <a:gd name="connsiteX11" fmla="*/ 0 w 5868000"/>
              <a:gd name="connsiteY11"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3300306 w 5868000"/>
              <a:gd name="connsiteY6" fmla="*/ 1980444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025235 w 5868000"/>
              <a:gd name="connsiteY7" fmla="*/ 2514536 h 3022037"/>
              <a:gd name="connsiteX8" fmla="*/ 0 w 5868000"/>
              <a:gd name="connsiteY8" fmla="*/ 0 h 3022037"/>
              <a:gd name="connsiteX9" fmla="*/ 5868000 w 5868000"/>
              <a:gd name="connsiteY9" fmla="*/ 0 h 3022037"/>
              <a:gd name="connsiteX10" fmla="*/ 5868000 w 5868000"/>
              <a:gd name="connsiteY10" fmla="*/ 3022037 h 3022037"/>
              <a:gd name="connsiteX11" fmla="*/ 0 w 5868000"/>
              <a:gd name="connsiteY11" fmla="*/ 3022037 h 3022037"/>
              <a:gd name="connsiteX12" fmla="*/ 0 w 5868000"/>
              <a:gd name="connsiteY12"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1979025 w 5868000"/>
              <a:gd name="connsiteY7" fmla="*/ 1899379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38707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4868367 w 5868000"/>
              <a:gd name="connsiteY5" fmla="*/ 1644939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4875707 w 5868000"/>
              <a:gd name="connsiteY4" fmla="*/ 1969407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60728 w 5868000"/>
              <a:gd name="connsiteY6" fmla="*/ 1648818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73074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05840 w 5868000"/>
              <a:gd name="connsiteY3" fmla="*/ 1982345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1025235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1025235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 name="connsiteX0" fmla="*/ 997970 w 5868000"/>
              <a:gd name="connsiteY0" fmla="*/ 2514536 h 3022037"/>
              <a:gd name="connsiteX1" fmla="*/ 988349 w 5868000"/>
              <a:gd name="connsiteY1" fmla="*/ 2824265 h 3022037"/>
              <a:gd name="connsiteX2" fmla="*/ 3505839 w 5868000"/>
              <a:gd name="connsiteY2" fmla="*/ 2835303 h 3022037"/>
              <a:gd name="connsiteX3" fmla="*/ 3515075 w 5868000"/>
              <a:gd name="connsiteY3" fmla="*/ 2000888 h 3022037"/>
              <a:gd name="connsiteX4" fmla="*/ 5512906 w 5868000"/>
              <a:gd name="connsiteY4" fmla="*/ 1997221 h 3022037"/>
              <a:gd name="connsiteX5" fmla="*/ 5519418 w 5868000"/>
              <a:gd name="connsiteY5" fmla="*/ 1589311 h 3022037"/>
              <a:gd name="connsiteX6" fmla="*/ 2351494 w 5868000"/>
              <a:gd name="connsiteY6" fmla="*/ 1593190 h 3022037"/>
              <a:gd name="connsiteX7" fmla="*/ 2360728 w 5868000"/>
              <a:gd name="connsiteY7" fmla="*/ 2503676 h 3022037"/>
              <a:gd name="connsiteX8" fmla="*/ 997970 w 5868000"/>
              <a:gd name="connsiteY8" fmla="*/ 2514536 h 3022037"/>
              <a:gd name="connsiteX9" fmla="*/ 0 w 5868000"/>
              <a:gd name="connsiteY9" fmla="*/ 0 h 3022037"/>
              <a:gd name="connsiteX10" fmla="*/ 5868000 w 5868000"/>
              <a:gd name="connsiteY10" fmla="*/ 0 h 3022037"/>
              <a:gd name="connsiteX11" fmla="*/ 5868000 w 5868000"/>
              <a:gd name="connsiteY11" fmla="*/ 3022037 h 3022037"/>
              <a:gd name="connsiteX12" fmla="*/ 0 w 5868000"/>
              <a:gd name="connsiteY12" fmla="*/ 3022037 h 3022037"/>
              <a:gd name="connsiteX13" fmla="*/ 0 w 5868000"/>
              <a:gd name="connsiteY13" fmla="*/ 0 h 302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000" h="3022037">
                <a:moveTo>
                  <a:pt x="997970" y="2514536"/>
                </a:moveTo>
                <a:cubicBezTo>
                  <a:pt x="995584" y="2706151"/>
                  <a:pt x="990735" y="2632650"/>
                  <a:pt x="988349" y="2824265"/>
                </a:cubicBezTo>
                <a:lnTo>
                  <a:pt x="3505839" y="2835303"/>
                </a:lnTo>
                <a:cubicBezTo>
                  <a:pt x="3505839" y="2547893"/>
                  <a:pt x="3515075" y="2288298"/>
                  <a:pt x="3515075" y="2000888"/>
                </a:cubicBezTo>
                <a:lnTo>
                  <a:pt x="5512906" y="1997221"/>
                </a:lnTo>
                <a:lnTo>
                  <a:pt x="5519418" y="1589311"/>
                </a:lnTo>
                <a:lnTo>
                  <a:pt x="2351494" y="1593190"/>
                </a:lnTo>
                <a:lnTo>
                  <a:pt x="2360728" y="2503676"/>
                </a:lnTo>
                <a:lnTo>
                  <a:pt x="997970" y="2514536"/>
                </a:lnTo>
                <a:close/>
                <a:moveTo>
                  <a:pt x="0" y="0"/>
                </a:moveTo>
                <a:lnTo>
                  <a:pt x="5868000" y="0"/>
                </a:lnTo>
                <a:lnTo>
                  <a:pt x="5868000" y="3022037"/>
                </a:lnTo>
                <a:lnTo>
                  <a:pt x="0" y="3022037"/>
                </a:lnTo>
                <a:lnTo>
                  <a:pt x="0" y="0"/>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コンテンツ プレースホルダー 2"/>
          <p:cNvSpPr>
            <a:spLocks noGrp="1"/>
          </p:cNvSpPr>
          <p:nvPr>
            <p:ph sz="quarter" idx="10"/>
          </p:nvPr>
        </p:nvSpPr>
        <p:spPr/>
        <p:txBody>
          <a:bodyPr>
            <a:normAutofit/>
          </a:bodyPr>
          <a:lstStyle/>
          <a:p>
            <a:r>
              <a:rPr lang="en-US" altLang="ja-JP" dirty="0" smtClean="0"/>
              <a:t>Production</a:t>
            </a:r>
            <a:r>
              <a:rPr lang="ja-JP" altLang="en-US" dirty="0" smtClean="0"/>
              <a:t>環境の</a:t>
            </a:r>
            <a:r>
              <a:rPr lang="en-US" altLang="ja-JP" dirty="0" smtClean="0"/>
              <a:t>CD</a:t>
            </a:r>
            <a:r>
              <a:rPr lang="ja-JP" altLang="en-US" dirty="0" smtClean="0"/>
              <a:t>結果確認</a:t>
            </a:r>
            <a:endParaRPr lang="en-US" altLang="ja-JP" dirty="0" smtClean="0"/>
          </a:p>
          <a:p>
            <a:pPr lvl="1"/>
            <a:r>
              <a:rPr lang="en-US" altLang="ja-JP" dirty="0"/>
              <a:t>CD</a:t>
            </a:r>
            <a:r>
              <a:rPr lang="ja-JP" altLang="en-US" dirty="0"/>
              <a:t>の実行結果は、</a:t>
            </a:r>
            <a:r>
              <a:rPr lang="en-US" altLang="ja-JP" dirty="0" err="1"/>
              <a:t>Exastro</a:t>
            </a:r>
            <a:r>
              <a:rPr lang="en-US" altLang="ja-JP" dirty="0"/>
              <a:t> IT-Automation</a:t>
            </a:r>
            <a:r>
              <a:rPr lang="ja-JP" altLang="en-US" dirty="0" err="1"/>
              <a:t>、</a:t>
            </a:r>
            <a:r>
              <a:rPr lang="en-US" altLang="ja-JP" dirty="0" err="1"/>
              <a:t>ArgoCD</a:t>
            </a:r>
            <a:r>
              <a:rPr lang="ja-JP" altLang="en-US" dirty="0"/>
              <a:t>より確認できます。</a:t>
            </a:r>
            <a:endParaRPr lang="en-US" altLang="ja-JP" dirty="0"/>
          </a:p>
          <a:p>
            <a:pPr lvl="1"/>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(18/21)</a:t>
            </a:r>
            <a:endParaRPr kumimoji="1" lang="ja-JP" altLang="en-US" dirty="0"/>
          </a:p>
        </p:txBody>
      </p:sp>
      <p:sp>
        <p:nvSpPr>
          <p:cNvPr id="15" name="角丸四角形吹き出し 14"/>
          <p:cNvSpPr/>
          <p:nvPr/>
        </p:nvSpPr>
        <p:spPr bwMode="auto">
          <a:xfrm>
            <a:off x="2999655" y="2870196"/>
            <a:ext cx="3916235" cy="792088"/>
          </a:xfrm>
          <a:prstGeom prst="wedgeRoundRectCallout">
            <a:avLst>
              <a:gd name="adj1" fmla="val 20875"/>
              <a:gd name="adj2" fmla="val 104058"/>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300" b="1" dirty="0" smtClean="0">
                <a:latin typeface="+mn-ea"/>
              </a:rPr>
              <a:t>各結果アイコンをクリックして、</a:t>
            </a:r>
            <a:r>
              <a:rPr lang="en-US" altLang="ja-JP" sz="1300" b="1" dirty="0" smtClean="0">
                <a:latin typeface="+mn-ea"/>
              </a:rPr>
              <a:t>CD</a:t>
            </a:r>
            <a:r>
              <a:rPr lang="ja-JP" altLang="en-US" sz="1300" b="1" dirty="0" smtClean="0">
                <a:latin typeface="+mn-ea"/>
              </a:rPr>
              <a:t>実行結果を確認することができます</a:t>
            </a:r>
            <a:endParaRPr lang="ja-JP" altLang="en-US" sz="1300" b="1" dirty="0">
              <a:latin typeface="+mn-ea"/>
            </a:endParaRPr>
          </a:p>
        </p:txBody>
      </p:sp>
      <p:sp>
        <p:nvSpPr>
          <p:cNvPr id="13" name="角丸四角形 46"/>
          <p:cNvSpPr/>
          <p:nvPr/>
        </p:nvSpPr>
        <p:spPr bwMode="auto">
          <a:xfrm>
            <a:off x="2489395" y="4105965"/>
            <a:ext cx="7279014" cy="2016162"/>
          </a:xfrm>
          <a:custGeom>
            <a:avLst/>
            <a:gdLst>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09547 w 5112568"/>
              <a:gd name="connsiteY6" fmla="*/ 657271 h 657271"/>
              <a:gd name="connsiteX7" fmla="*/ 0 w 5112568"/>
              <a:gd name="connsiteY7" fmla="*/ 547724 h 657271"/>
              <a:gd name="connsiteX8" fmla="*/ 0 w 5112568"/>
              <a:gd name="connsiteY8" fmla="*/ 109547 h 657271"/>
              <a:gd name="connsiteX0" fmla="*/ 29635 w 5142203"/>
              <a:gd name="connsiteY0" fmla="*/ 109547 h 1449751"/>
              <a:gd name="connsiteX1" fmla="*/ 139182 w 5142203"/>
              <a:gd name="connsiteY1" fmla="*/ 0 h 1449751"/>
              <a:gd name="connsiteX2" fmla="*/ 5032656 w 5142203"/>
              <a:gd name="connsiteY2" fmla="*/ 0 h 1449751"/>
              <a:gd name="connsiteX3" fmla="*/ 5142203 w 5142203"/>
              <a:gd name="connsiteY3" fmla="*/ 109547 h 1449751"/>
              <a:gd name="connsiteX4" fmla="*/ 5142203 w 5142203"/>
              <a:gd name="connsiteY4" fmla="*/ 547724 h 1449751"/>
              <a:gd name="connsiteX5" fmla="*/ 5032656 w 5142203"/>
              <a:gd name="connsiteY5" fmla="*/ 657271 h 1449751"/>
              <a:gd name="connsiteX6" fmla="*/ 25970 w 5142203"/>
              <a:gd name="connsiteY6" fmla="*/ 1449751 h 1449751"/>
              <a:gd name="connsiteX7" fmla="*/ 29635 w 5142203"/>
              <a:gd name="connsiteY7" fmla="*/ 547724 h 1449751"/>
              <a:gd name="connsiteX8" fmla="*/ 29635 w 5142203"/>
              <a:gd name="connsiteY8" fmla="*/ 109547 h 144975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26963 w 5112568"/>
              <a:gd name="connsiteY6" fmla="*/ 648563 h 657271"/>
              <a:gd name="connsiteX7" fmla="*/ 0 w 5112568"/>
              <a:gd name="connsiteY7" fmla="*/ 547724 h 657271"/>
              <a:gd name="connsiteX8" fmla="*/ 0 w 5112568"/>
              <a:gd name="connsiteY8"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2014926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657271"/>
              <a:gd name="connsiteX1" fmla="*/ 109547 w 5112568"/>
              <a:gd name="connsiteY1" fmla="*/ 0 h 657271"/>
              <a:gd name="connsiteX2" fmla="*/ 5003021 w 5112568"/>
              <a:gd name="connsiteY2" fmla="*/ 0 h 657271"/>
              <a:gd name="connsiteX3" fmla="*/ 5112568 w 5112568"/>
              <a:gd name="connsiteY3" fmla="*/ 109547 h 657271"/>
              <a:gd name="connsiteX4" fmla="*/ 5112568 w 5112568"/>
              <a:gd name="connsiteY4" fmla="*/ 547724 h 657271"/>
              <a:gd name="connsiteX5" fmla="*/ 5003021 w 5112568"/>
              <a:gd name="connsiteY5" fmla="*/ 657271 h 657271"/>
              <a:gd name="connsiteX6" fmla="*/ 1910423 w 5112568"/>
              <a:gd name="connsiteY6" fmla="*/ 648918 h 657271"/>
              <a:gd name="connsiteX7" fmla="*/ 126963 w 5112568"/>
              <a:gd name="connsiteY7" fmla="*/ 648563 h 657271"/>
              <a:gd name="connsiteX8" fmla="*/ 0 w 5112568"/>
              <a:gd name="connsiteY8" fmla="*/ 547724 h 657271"/>
              <a:gd name="connsiteX9" fmla="*/ 0 w 5112568"/>
              <a:gd name="connsiteY9" fmla="*/ 109547 h 657271"/>
              <a:gd name="connsiteX0" fmla="*/ 0 w 5112568"/>
              <a:gd name="connsiteY0" fmla="*/ 109547 h 1240982"/>
              <a:gd name="connsiteX1" fmla="*/ 109547 w 5112568"/>
              <a:gd name="connsiteY1" fmla="*/ 0 h 1240982"/>
              <a:gd name="connsiteX2" fmla="*/ 5003021 w 5112568"/>
              <a:gd name="connsiteY2" fmla="*/ 0 h 1240982"/>
              <a:gd name="connsiteX3" fmla="*/ 5112568 w 5112568"/>
              <a:gd name="connsiteY3" fmla="*/ 109547 h 1240982"/>
              <a:gd name="connsiteX4" fmla="*/ 5112568 w 5112568"/>
              <a:gd name="connsiteY4" fmla="*/ 547724 h 1240982"/>
              <a:gd name="connsiteX5" fmla="*/ 5003021 w 5112568"/>
              <a:gd name="connsiteY5" fmla="*/ 657271 h 1240982"/>
              <a:gd name="connsiteX6" fmla="*/ 1910423 w 5112568"/>
              <a:gd name="connsiteY6" fmla="*/ 648918 h 1240982"/>
              <a:gd name="connsiteX7" fmla="*/ 126963 w 5112568"/>
              <a:gd name="connsiteY7" fmla="*/ 648563 h 1240982"/>
              <a:gd name="connsiteX8" fmla="*/ 0 w 5112568"/>
              <a:gd name="connsiteY8" fmla="*/ 547724 h 1240982"/>
              <a:gd name="connsiteX9" fmla="*/ 0 w 5112568"/>
              <a:gd name="connsiteY9" fmla="*/ 109547 h 1240982"/>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1910423 w 5112568"/>
              <a:gd name="connsiteY6" fmla="*/ 648918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1920368"/>
              <a:gd name="connsiteX1" fmla="*/ 109547 w 5112568"/>
              <a:gd name="connsiteY1" fmla="*/ 0 h 1920368"/>
              <a:gd name="connsiteX2" fmla="*/ 5003021 w 5112568"/>
              <a:gd name="connsiteY2" fmla="*/ 0 h 1920368"/>
              <a:gd name="connsiteX3" fmla="*/ 5112568 w 5112568"/>
              <a:gd name="connsiteY3" fmla="*/ 109547 h 1920368"/>
              <a:gd name="connsiteX4" fmla="*/ 5112568 w 5112568"/>
              <a:gd name="connsiteY4" fmla="*/ 547724 h 1920368"/>
              <a:gd name="connsiteX5" fmla="*/ 5003021 w 5112568"/>
              <a:gd name="connsiteY5" fmla="*/ 657271 h 1920368"/>
              <a:gd name="connsiteX6" fmla="*/ 2014926 w 5112568"/>
              <a:gd name="connsiteY6" fmla="*/ 631501 h 1920368"/>
              <a:gd name="connsiteX7" fmla="*/ 1797211 w 5112568"/>
              <a:gd name="connsiteY7" fmla="*/ 1920368 h 1920368"/>
              <a:gd name="connsiteX8" fmla="*/ 126963 w 5112568"/>
              <a:gd name="connsiteY8" fmla="*/ 648563 h 1920368"/>
              <a:gd name="connsiteX9" fmla="*/ 0 w 5112568"/>
              <a:gd name="connsiteY9" fmla="*/ 547724 h 1920368"/>
              <a:gd name="connsiteX10" fmla="*/ 0 w 5112568"/>
              <a:gd name="connsiteY10" fmla="*/ 109547 h 1920368"/>
              <a:gd name="connsiteX0" fmla="*/ 0 w 5112568"/>
              <a:gd name="connsiteY0" fmla="*/ 109547 h 2007453"/>
              <a:gd name="connsiteX1" fmla="*/ 109547 w 5112568"/>
              <a:gd name="connsiteY1" fmla="*/ 0 h 2007453"/>
              <a:gd name="connsiteX2" fmla="*/ 5003021 w 5112568"/>
              <a:gd name="connsiteY2" fmla="*/ 0 h 2007453"/>
              <a:gd name="connsiteX3" fmla="*/ 5112568 w 5112568"/>
              <a:gd name="connsiteY3" fmla="*/ 109547 h 2007453"/>
              <a:gd name="connsiteX4" fmla="*/ 5112568 w 5112568"/>
              <a:gd name="connsiteY4" fmla="*/ 547724 h 2007453"/>
              <a:gd name="connsiteX5" fmla="*/ 5003021 w 5112568"/>
              <a:gd name="connsiteY5" fmla="*/ 657271 h 2007453"/>
              <a:gd name="connsiteX6" fmla="*/ 2014926 w 5112568"/>
              <a:gd name="connsiteY6" fmla="*/ 631501 h 2007453"/>
              <a:gd name="connsiteX7" fmla="*/ 1849463 w 5112568"/>
              <a:gd name="connsiteY7" fmla="*/ 2007453 h 2007453"/>
              <a:gd name="connsiteX8" fmla="*/ 126963 w 5112568"/>
              <a:gd name="connsiteY8" fmla="*/ 648563 h 2007453"/>
              <a:gd name="connsiteX9" fmla="*/ 0 w 5112568"/>
              <a:gd name="connsiteY9" fmla="*/ 547724 h 2007453"/>
              <a:gd name="connsiteX10" fmla="*/ 0 w 5112568"/>
              <a:gd name="connsiteY10" fmla="*/ 109547 h 2007453"/>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126963 w 5112568"/>
              <a:gd name="connsiteY9" fmla="*/ 648563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0 w 5112568"/>
              <a:gd name="connsiteY10" fmla="*/ 547724 h 2007637"/>
              <a:gd name="connsiteX11" fmla="*/ 0 w 5112568"/>
              <a:gd name="connsiteY11" fmla="*/ 109547 h 2007637"/>
              <a:gd name="connsiteX0" fmla="*/ 0 w 5112568"/>
              <a:gd name="connsiteY0" fmla="*/ 109547 h 2007637"/>
              <a:gd name="connsiteX1" fmla="*/ 109547 w 5112568"/>
              <a:gd name="connsiteY1" fmla="*/ 0 h 2007637"/>
              <a:gd name="connsiteX2" fmla="*/ 5003021 w 5112568"/>
              <a:gd name="connsiteY2" fmla="*/ 0 h 2007637"/>
              <a:gd name="connsiteX3" fmla="*/ 5112568 w 5112568"/>
              <a:gd name="connsiteY3" fmla="*/ 109547 h 2007637"/>
              <a:gd name="connsiteX4" fmla="*/ 5112568 w 5112568"/>
              <a:gd name="connsiteY4" fmla="*/ 547724 h 2007637"/>
              <a:gd name="connsiteX5" fmla="*/ 5003021 w 5112568"/>
              <a:gd name="connsiteY5" fmla="*/ 657271 h 2007637"/>
              <a:gd name="connsiteX6" fmla="*/ 2014926 w 5112568"/>
              <a:gd name="connsiteY6" fmla="*/ 631501 h 2007637"/>
              <a:gd name="connsiteX7" fmla="*/ 1849463 w 5112568"/>
              <a:gd name="connsiteY7" fmla="*/ 762128 h 2007637"/>
              <a:gd name="connsiteX8" fmla="*/ 1849463 w 5112568"/>
              <a:gd name="connsiteY8" fmla="*/ 2007453 h 2007637"/>
              <a:gd name="connsiteX9" fmla="*/ 266300 w 5112568"/>
              <a:gd name="connsiteY9" fmla="*/ 1345249 h 2007637"/>
              <a:gd name="connsiteX10" fmla="*/ 38080 w 5112568"/>
              <a:gd name="connsiteY10" fmla="*/ 1476231 h 2007637"/>
              <a:gd name="connsiteX11" fmla="*/ 0 w 5112568"/>
              <a:gd name="connsiteY11" fmla="*/ 547724 h 2007637"/>
              <a:gd name="connsiteX12" fmla="*/ 0 w 5112568"/>
              <a:gd name="connsiteY12" fmla="*/ 109547 h 2007637"/>
              <a:gd name="connsiteX0" fmla="*/ 272767 w 5385335"/>
              <a:gd name="connsiteY0" fmla="*/ 109547 h 2007637"/>
              <a:gd name="connsiteX1" fmla="*/ 382314 w 5385335"/>
              <a:gd name="connsiteY1" fmla="*/ 0 h 2007637"/>
              <a:gd name="connsiteX2" fmla="*/ 5275788 w 5385335"/>
              <a:gd name="connsiteY2" fmla="*/ 0 h 2007637"/>
              <a:gd name="connsiteX3" fmla="*/ 5385335 w 5385335"/>
              <a:gd name="connsiteY3" fmla="*/ 109547 h 2007637"/>
              <a:gd name="connsiteX4" fmla="*/ 5385335 w 5385335"/>
              <a:gd name="connsiteY4" fmla="*/ 547724 h 2007637"/>
              <a:gd name="connsiteX5" fmla="*/ 5275788 w 5385335"/>
              <a:gd name="connsiteY5" fmla="*/ 657271 h 2007637"/>
              <a:gd name="connsiteX6" fmla="*/ 2287693 w 5385335"/>
              <a:gd name="connsiteY6" fmla="*/ 631501 h 2007637"/>
              <a:gd name="connsiteX7" fmla="*/ 2122230 w 5385335"/>
              <a:gd name="connsiteY7" fmla="*/ 762128 h 2007637"/>
              <a:gd name="connsiteX8" fmla="*/ 2122230 w 5385335"/>
              <a:gd name="connsiteY8" fmla="*/ 2007453 h 2007637"/>
              <a:gd name="connsiteX9" fmla="*/ 86222 w 5385335"/>
              <a:gd name="connsiteY9" fmla="*/ 1528129 h 2007637"/>
              <a:gd name="connsiteX10" fmla="*/ 310847 w 5385335"/>
              <a:gd name="connsiteY10" fmla="*/ 1476231 h 2007637"/>
              <a:gd name="connsiteX11" fmla="*/ 272767 w 5385335"/>
              <a:gd name="connsiteY11" fmla="*/ 547724 h 2007637"/>
              <a:gd name="connsiteX12" fmla="*/ 272767 w 5385335"/>
              <a:gd name="connsiteY12" fmla="*/ 109547 h 2007637"/>
              <a:gd name="connsiteX0" fmla="*/ 271794 w 5384362"/>
              <a:gd name="connsiteY0" fmla="*/ 109547 h 2007637"/>
              <a:gd name="connsiteX1" fmla="*/ 381341 w 5384362"/>
              <a:gd name="connsiteY1" fmla="*/ 0 h 2007637"/>
              <a:gd name="connsiteX2" fmla="*/ 5274815 w 5384362"/>
              <a:gd name="connsiteY2" fmla="*/ 0 h 2007637"/>
              <a:gd name="connsiteX3" fmla="*/ 5384362 w 5384362"/>
              <a:gd name="connsiteY3" fmla="*/ 109547 h 2007637"/>
              <a:gd name="connsiteX4" fmla="*/ 5384362 w 5384362"/>
              <a:gd name="connsiteY4" fmla="*/ 547724 h 2007637"/>
              <a:gd name="connsiteX5" fmla="*/ 5274815 w 5384362"/>
              <a:gd name="connsiteY5" fmla="*/ 657271 h 2007637"/>
              <a:gd name="connsiteX6" fmla="*/ 2286720 w 5384362"/>
              <a:gd name="connsiteY6" fmla="*/ 631501 h 2007637"/>
              <a:gd name="connsiteX7" fmla="*/ 2121257 w 5384362"/>
              <a:gd name="connsiteY7" fmla="*/ 762128 h 2007637"/>
              <a:gd name="connsiteX8" fmla="*/ 2121257 w 5384362"/>
              <a:gd name="connsiteY8" fmla="*/ 2007453 h 2007637"/>
              <a:gd name="connsiteX9" fmla="*/ 85249 w 5384362"/>
              <a:gd name="connsiteY9" fmla="*/ 1528129 h 2007637"/>
              <a:gd name="connsiteX10" fmla="*/ 318583 w 5384362"/>
              <a:gd name="connsiteY10" fmla="*/ 1371729 h 2007637"/>
              <a:gd name="connsiteX11" fmla="*/ 271794 w 5384362"/>
              <a:gd name="connsiteY11" fmla="*/ 547724 h 2007637"/>
              <a:gd name="connsiteX12" fmla="*/ 271794 w 5384362"/>
              <a:gd name="connsiteY12" fmla="*/ 109547 h 2007637"/>
              <a:gd name="connsiteX0" fmla="*/ 158558 w 5271126"/>
              <a:gd name="connsiteY0" fmla="*/ 109547 h 2007637"/>
              <a:gd name="connsiteX1" fmla="*/ 268105 w 5271126"/>
              <a:gd name="connsiteY1" fmla="*/ 0 h 2007637"/>
              <a:gd name="connsiteX2" fmla="*/ 5161579 w 5271126"/>
              <a:gd name="connsiteY2" fmla="*/ 0 h 2007637"/>
              <a:gd name="connsiteX3" fmla="*/ 5271126 w 5271126"/>
              <a:gd name="connsiteY3" fmla="*/ 109547 h 2007637"/>
              <a:gd name="connsiteX4" fmla="*/ 5271126 w 5271126"/>
              <a:gd name="connsiteY4" fmla="*/ 547724 h 2007637"/>
              <a:gd name="connsiteX5" fmla="*/ 5161579 w 5271126"/>
              <a:gd name="connsiteY5" fmla="*/ 657271 h 2007637"/>
              <a:gd name="connsiteX6" fmla="*/ 2173484 w 5271126"/>
              <a:gd name="connsiteY6" fmla="*/ 631501 h 2007637"/>
              <a:gd name="connsiteX7" fmla="*/ 2008021 w 5271126"/>
              <a:gd name="connsiteY7" fmla="*/ 762128 h 2007637"/>
              <a:gd name="connsiteX8" fmla="*/ 2008021 w 5271126"/>
              <a:gd name="connsiteY8" fmla="*/ 2007453 h 2007637"/>
              <a:gd name="connsiteX9" fmla="*/ 102642 w 5271126"/>
              <a:gd name="connsiteY9" fmla="*/ 1554255 h 2007637"/>
              <a:gd name="connsiteX10" fmla="*/ 205347 w 5271126"/>
              <a:gd name="connsiteY10" fmla="*/ 1371729 h 2007637"/>
              <a:gd name="connsiteX11" fmla="*/ 158558 w 5271126"/>
              <a:gd name="connsiteY11" fmla="*/ 547724 h 2007637"/>
              <a:gd name="connsiteX12" fmla="*/ 158558 w 5271126"/>
              <a:gd name="connsiteY12" fmla="*/ 109547 h 2007637"/>
              <a:gd name="connsiteX0" fmla="*/ 2187316 w 7299884"/>
              <a:gd name="connsiteY0" fmla="*/ 109547 h 2007637"/>
              <a:gd name="connsiteX1" fmla="*/ 2296863 w 7299884"/>
              <a:gd name="connsiteY1" fmla="*/ 0 h 2007637"/>
              <a:gd name="connsiteX2" fmla="*/ 7190337 w 7299884"/>
              <a:gd name="connsiteY2" fmla="*/ 0 h 2007637"/>
              <a:gd name="connsiteX3" fmla="*/ 7299884 w 7299884"/>
              <a:gd name="connsiteY3" fmla="*/ 109547 h 2007637"/>
              <a:gd name="connsiteX4" fmla="*/ 7299884 w 7299884"/>
              <a:gd name="connsiteY4" fmla="*/ 547724 h 2007637"/>
              <a:gd name="connsiteX5" fmla="*/ 7190337 w 7299884"/>
              <a:gd name="connsiteY5" fmla="*/ 657271 h 2007637"/>
              <a:gd name="connsiteX6" fmla="*/ 4202242 w 7299884"/>
              <a:gd name="connsiteY6" fmla="*/ 631501 h 2007637"/>
              <a:gd name="connsiteX7" fmla="*/ 4036779 w 7299884"/>
              <a:gd name="connsiteY7" fmla="*/ 762128 h 2007637"/>
              <a:gd name="connsiteX8" fmla="*/ 4036779 w 7299884"/>
              <a:gd name="connsiteY8" fmla="*/ 2007453 h 2007637"/>
              <a:gd name="connsiteX9" fmla="*/ 23926 w 7299884"/>
              <a:gd name="connsiteY9" fmla="*/ 1510712 h 2007637"/>
              <a:gd name="connsiteX10" fmla="*/ 2234105 w 7299884"/>
              <a:gd name="connsiteY10" fmla="*/ 1371729 h 2007637"/>
              <a:gd name="connsiteX11" fmla="*/ 2187316 w 7299884"/>
              <a:gd name="connsiteY11" fmla="*/ 547724 h 2007637"/>
              <a:gd name="connsiteX12" fmla="*/ 2187316 w 7299884"/>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187468 w 7300036"/>
              <a:gd name="connsiteY0" fmla="*/ 109547 h 2007637"/>
              <a:gd name="connsiteX1" fmla="*/ 2297015 w 7300036"/>
              <a:gd name="connsiteY1" fmla="*/ 0 h 2007637"/>
              <a:gd name="connsiteX2" fmla="*/ 7190489 w 7300036"/>
              <a:gd name="connsiteY2" fmla="*/ 0 h 2007637"/>
              <a:gd name="connsiteX3" fmla="*/ 7300036 w 7300036"/>
              <a:gd name="connsiteY3" fmla="*/ 109547 h 2007637"/>
              <a:gd name="connsiteX4" fmla="*/ 7300036 w 7300036"/>
              <a:gd name="connsiteY4" fmla="*/ 547724 h 2007637"/>
              <a:gd name="connsiteX5" fmla="*/ 7190489 w 7300036"/>
              <a:gd name="connsiteY5" fmla="*/ 657271 h 2007637"/>
              <a:gd name="connsiteX6" fmla="*/ 4202394 w 7300036"/>
              <a:gd name="connsiteY6" fmla="*/ 631501 h 2007637"/>
              <a:gd name="connsiteX7" fmla="*/ 4036931 w 7300036"/>
              <a:gd name="connsiteY7" fmla="*/ 762128 h 2007637"/>
              <a:gd name="connsiteX8" fmla="*/ 4036931 w 7300036"/>
              <a:gd name="connsiteY8" fmla="*/ 2007453 h 2007637"/>
              <a:gd name="connsiteX9" fmla="*/ 24078 w 7300036"/>
              <a:gd name="connsiteY9" fmla="*/ 1510712 h 2007637"/>
              <a:gd name="connsiteX10" fmla="*/ 2216840 w 7300036"/>
              <a:gd name="connsiteY10" fmla="*/ 1441397 h 2007637"/>
              <a:gd name="connsiteX11" fmla="*/ 2187468 w 7300036"/>
              <a:gd name="connsiteY11" fmla="*/ 547724 h 2007637"/>
              <a:gd name="connsiteX12" fmla="*/ 2187468 w 7300036"/>
              <a:gd name="connsiteY12" fmla="*/ 109547 h 2007637"/>
              <a:gd name="connsiteX0" fmla="*/ 2443943 w 7556511"/>
              <a:gd name="connsiteY0" fmla="*/ 109547 h 2095474"/>
              <a:gd name="connsiteX1" fmla="*/ 2553490 w 7556511"/>
              <a:gd name="connsiteY1" fmla="*/ 0 h 2095474"/>
              <a:gd name="connsiteX2" fmla="*/ 7446964 w 7556511"/>
              <a:gd name="connsiteY2" fmla="*/ 0 h 2095474"/>
              <a:gd name="connsiteX3" fmla="*/ 7556511 w 7556511"/>
              <a:gd name="connsiteY3" fmla="*/ 109547 h 2095474"/>
              <a:gd name="connsiteX4" fmla="*/ 7556511 w 7556511"/>
              <a:gd name="connsiteY4" fmla="*/ 547724 h 2095474"/>
              <a:gd name="connsiteX5" fmla="*/ 7446964 w 7556511"/>
              <a:gd name="connsiteY5" fmla="*/ 657271 h 2095474"/>
              <a:gd name="connsiteX6" fmla="*/ 4458869 w 7556511"/>
              <a:gd name="connsiteY6" fmla="*/ 631501 h 2095474"/>
              <a:gd name="connsiteX7" fmla="*/ 4293406 w 7556511"/>
              <a:gd name="connsiteY7" fmla="*/ 762128 h 2095474"/>
              <a:gd name="connsiteX8" fmla="*/ 4293406 w 7556511"/>
              <a:gd name="connsiteY8" fmla="*/ 2007453 h 2095474"/>
              <a:gd name="connsiteX9" fmla="*/ 322297 w 7556511"/>
              <a:gd name="connsiteY9" fmla="*/ 1972620 h 2095474"/>
              <a:gd name="connsiteX10" fmla="*/ 280553 w 7556511"/>
              <a:gd name="connsiteY10" fmla="*/ 1510712 h 2095474"/>
              <a:gd name="connsiteX11" fmla="*/ 2473315 w 7556511"/>
              <a:gd name="connsiteY11" fmla="*/ 1441397 h 2095474"/>
              <a:gd name="connsiteX12" fmla="*/ 2443943 w 7556511"/>
              <a:gd name="connsiteY12" fmla="*/ 547724 h 2095474"/>
              <a:gd name="connsiteX13" fmla="*/ 2443943 w 7556511"/>
              <a:gd name="connsiteY13" fmla="*/ 109547 h 2095474"/>
              <a:gd name="connsiteX0" fmla="*/ 2188980 w 7301548"/>
              <a:gd name="connsiteY0" fmla="*/ 109547 h 2095474"/>
              <a:gd name="connsiteX1" fmla="*/ 2298527 w 7301548"/>
              <a:gd name="connsiteY1" fmla="*/ 0 h 2095474"/>
              <a:gd name="connsiteX2" fmla="*/ 7192001 w 7301548"/>
              <a:gd name="connsiteY2" fmla="*/ 0 h 2095474"/>
              <a:gd name="connsiteX3" fmla="*/ 7301548 w 7301548"/>
              <a:gd name="connsiteY3" fmla="*/ 109547 h 2095474"/>
              <a:gd name="connsiteX4" fmla="*/ 7301548 w 7301548"/>
              <a:gd name="connsiteY4" fmla="*/ 547724 h 2095474"/>
              <a:gd name="connsiteX5" fmla="*/ 7192001 w 7301548"/>
              <a:gd name="connsiteY5" fmla="*/ 657271 h 2095474"/>
              <a:gd name="connsiteX6" fmla="*/ 4203906 w 7301548"/>
              <a:gd name="connsiteY6" fmla="*/ 631501 h 2095474"/>
              <a:gd name="connsiteX7" fmla="*/ 4038443 w 7301548"/>
              <a:gd name="connsiteY7" fmla="*/ 762128 h 2095474"/>
              <a:gd name="connsiteX8" fmla="*/ 4038443 w 7301548"/>
              <a:gd name="connsiteY8" fmla="*/ 2007453 h 2095474"/>
              <a:gd name="connsiteX9" fmla="*/ 67334 w 7301548"/>
              <a:gd name="connsiteY9" fmla="*/ 1972620 h 2095474"/>
              <a:gd name="connsiteX10" fmla="*/ 25590 w 7301548"/>
              <a:gd name="connsiteY10" fmla="*/ 1510712 h 2095474"/>
              <a:gd name="connsiteX11" fmla="*/ 2218352 w 7301548"/>
              <a:gd name="connsiteY11" fmla="*/ 1441397 h 2095474"/>
              <a:gd name="connsiteX12" fmla="*/ 2188980 w 7301548"/>
              <a:gd name="connsiteY12" fmla="*/ 547724 h 2095474"/>
              <a:gd name="connsiteX13" fmla="*/ 2188980 w 7301548"/>
              <a:gd name="connsiteY13" fmla="*/ 109547 h 2095474"/>
              <a:gd name="connsiteX0" fmla="*/ 2165611 w 7278179"/>
              <a:gd name="connsiteY0" fmla="*/ 109547 h 2095474"/>
              <a:gd name="connsiteX1" fmla="*/ 2275158 w 7278179"/>
              <a:gd name="connsiteY1" fmla="*/ 0 h 2095474"/>
              <a:gd name="connsiteX2" fmla="*/ 7168632 w 7278179"/>
              <a:gd name="connsiteY2" fmla="*/ 0 h 2095474"/>
              <a:gd name="connsiteX3" fmla="*/ 7278179 w 7278179"/>
              <a:gd name="connsiteY3" fmla="*/ 109547 h 2095474"/>
              <a:gd name="connsiteX4" fmla="*/ 7278179 w 7278179"/>
              <a:gd name="connsiteY4" fmla="*/ 547724 h 2095474"/>
              <a:gd name="connsiteX5" fmla="*/ 7168632 w 7278179"/>
              <a:gd name="connsiteY5" fmla="*/ 657271 h 2095474"/>
              <a:gd name="connsiteX6" fmla="*/ 4180537 w 7278179"/>
              <a:gd name="connsiteY6" fmla="*/ 631501 h 2095474"/>
              <a:gd name="connsiteX7" fmla="*/ 4015074 w 7278179"/>
              <a:gd name="connsiteY7" fmla="*/ 762128 h 2095474"/>
              <a:gd name="connsiteX8" fmla="*/ 4015074 w 7278179"/>
              <a:gd name="connsiteY8" fmla="*/ 2007453 h 2095474"/>
              <a:gd name="connsiteX9" fmla="*/ 43965 w 7278179"/>
              <a:gd name="connsiteY9" fmla="*/ 1972620 h 2095474"/>
              <a:gd name="connsiteX10" fmla="*/ 37055 w 7278179"/>
              <a:gd name="connsiteY10" fmla="*/ 1510712 h 2095474"/>
              <a:gd name="connsiteX11" fmla="*/ 2194983 w 7278179"/>
              <a:gd name="connsiteY11" fmla="*/ 1441397 h 2095474"/>
              <a:gd name="connsiteX12" fmla="*/ 2165611 w 7278179"/>
              <a:gd name="connsiteY12" fmla="*/ 547724 h 2095474"/>
              <a:gd name="connsiteX13" fmla="*/ 2165611 w 7278179"/>
              <a:gd name="connsiteY13" fmla="*/ 109547 h 2095474"/>
              <a:gd name="connsiteX0" fmla="*/ 2179235 w 7291803"/>
              <a:gd name="connsiteY0" fmla="*/ 109547 h 2101075"/>
              <a:gd name="connsiteX1" fmla="*/ 2288782 w 7291803"/>
              <a:gd name="connsiteY1" fmla="*/ 0 h 2101075"/>
              <a:gd name="connsiteX2" fmla="*/ 7182256 w 7291803"/>
              <a:gd name="connsiteY2" fmla="*/ 0 h 2101075"/>
              <a:gd name="connsiteX3" fmla="*/ 7291803 w 7291803"/>
              <a:gd name="connsiteY3" fmla="*/ 109547 h 2101075"/>
              <a:gd name="connsiteX4" fmla="*/ 7291803 w 7291803"/>
              <a:gd name="connsiteY4" fmla="*/ 547724 h 2101075"/>
              <a:gd name="connsiteX5" fmla="*/ 7182256 w 7291803"/>
              <a:gd name="connsiteY5" fmla="*/ 657271 h 2101075"/>
              <a:gd name="connsiteX6" fmla="*/ 4194161 w 7291803"/>
              <a:gd name="connsiteY6" fmla="*/ 631501 h 2101075"/>
              <a:gd name="connsiteX7" fmla="*/ 4028698 w 7291803"/>
              <a:gd name="connsiteY7" fmla="*/ 762128 h 2101075"/>
              <a:gd name="connsiteX8" fmla="*/ 4028698 w 7291803"/>
              <a:gd name="connsiteY8" fmla="*/ 2007453 h 2101075"/>
              <a:gd name="connsiteX9" fmla="*/ 31463 w 7291803"/>
              <a:gd name="connsiteY9" fmla="*/ 1990037 h 2101075"/>
              <a:gd name="connsiteX10" fmla="*/ 50679 w 7291803"/>
              <a:gd name="connsiteY10" fmla="*/ 1510712 h 2101075"/>
              <a:gd name="connsiteX11" fmla="*/ 2208607 w 7291803"/>
              <a:gd name="connsiteY11" fmla="*/ 1441397 h 2101075"/>
              <a:gd name="connsiteX12" fmla="*/ 2179235 w 7291803"/>
              <a:gd name="connsiteY12" fmla="*/ 547724 h 2101075"/>
              <a:gd name="connsiteX13" fmla="*/ 2179235 w 7291803"/>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51071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389145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41397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06562 h 2101075"/>
              <a:gd name="connsiteX12" fmla="*/ 2162178 w 7274746"/>
              <a:gd name="connsiteY12" fmla="*/ 547724 h 2101075"/>
              <a:gd name="connsiteX13" fmla="*/ 2162178 w 7274746"/>
              <a:gd name="connsiteY13" fmla="*/ 109547 h 2101075"/>
              <a:gd name="connsiteX0" fmla="*/ 2162178 w 7274746"/>
              <a:gd name="connsiteY0" fmla="*/ 109547 h 2101075"/>
              <a:gd name="connsiteX1" fmla="*/ 2271725 w 7274746"/>
              <a:gd name="connsiteY1" fmla="*/ 0 h 2101075"/>
              <a:gd name="connsiteX2" fmla="*/ 7165199 w 7274746"/>
              <a:gd name="connsiteY2" fmla="*/ 0 h 2101075"/>
              <a:gd name="connsiteX3" fmla="*/ 7274746 w 7274746"/>
              <a:gd name="connsiteY3" fmla="*/ 109547 h 2101075"/>
              <a:gd name="connsiteX4" fmla="*/ 7274746 w 7274746"/>
              <a:gd name="connsiteY4" fmla="*/ 547724 h 2101075"/>
              <a:gd name="connsiteX5" fmla="*/ 7165199 w 7274746"/>
              <a:gd name="connsiteY5" fmla="*/ 657271 h 2101075"/>
              <a:gd name="connsiteX6" fmla="*/ 4177104 w 7274746"/>
              <a:gd name="connsiteY6" fmla="*/ 631501 h 2101075"/>
              <a:gd name="connsiteX7" fmla="*/ 4011641 w 7274746"/>
              <a:gd name="connsiteY7" fmla="*/ 762128 h 2101075"/>
              <a:gd name="connsiteX8" fmla="*/ 4011641 w 7274746"/>
              <a:gd name="connsiteY8" fmla="*/ 2007453 h 2101075"/>
              <a:gd name="connsiteX9" fmla="*/ 14406 w 7274746"/>
              <a:gd name="connsiteY9" fmla="*/ 1990037 h 2101075"/>
              <a:gd name="connsiteX10" fmla="*/ 33622 w 7274746"/>
              <a:gd name="connsiteY10" fmla="*/ 1449752 h 2101075"/>
              <a:gd name="connsiteX11" fmla="*/ 2191550 w 7274746"/>
              <a:gd name="connsiteY11" fmla="*/ 1432688 h 2101075"/>
              <a:gd name="connsiteX12" fmla="*/ 2162178 w 7274746"/>
              <a:gd name="connsiteY12" fmla="*/ 547724 h 2101075"/>
              <a:gd name="connsiteX13" fmla="*/ 2162178 w 7274746"/>
              <a:gd name="connsiteY13" fmla="*/ 109547 h 2101075"/>
              <a:gd name="connsiteX0" fmla="*/ 2162178 w 7274746"/>
              <a:gd name="connsiteY0" fmla="*/ 109547 h 2056771"/>
              <a:gd name="connsiteX1" fmla="*/ 2271725 w 7274746"/>
              <a:gd name="connsiteY1" fmla="*/ 0 h 2056771"/>
              <a:gd name="connsiteX2" fmla="*/ 7165199 w 7274746"/>
              <a:gd name="connsiteY2" fmla="*/ 0 h 2056771"/>
              <a:gd name="connsiteX3" fmla="*/ 7274746 w 7274746"/>
              <a:gd name="connsiteY3" fmla="*/ 109547 h 2056771"/>
              <a:gd name="connsiteX4" fmla="*/ 7274746 w 7274746"/>
              <a:gd name="connsiteY4" fmla="*/ 547724 h 2056771"/>
              <a:gd name="connsiteX5" fmla="*/ 7165199 w 7274746"/>
              <a:gd name="connsiteY5" fmla="*/ 657271 h 2056771"/>
              <a:gd name="connsiteX6" fmla="*/ 4177104 w 7274746"/>
              <a:gd name="connsiteY6" fmla="*/ 631501 h 2056771"/>
              <a:gd name="connsiteX7" fmla="*/ 4011641 w 7274746"/>
              <a:gd name="connsiteY7" fmla="*/ 762128 h 2056771"/>
              <a:gd name="connsiteX8" fmla="*/ 4029058 w 7274746"/>
              <a:gd name="connsiteY8" fmla="*/ 1929076 h 2056771"/>
              <a:gd name="connsiteX9" fmla="*/ 14406 w 7274746"/>
              <a:gd name="connsiteY9" fmla="*/ 1990037 h 2056771"/>
              <a:gd name="connsiteX10" fmla="*/ 33622 w 7274746"/>
              <a:gd name="connsiteY10" fmla="*/ 1449752 h 2056771"/>
              <a:gd name="connsiteX11" fmla="*/ 2191550 w 7274746"/>
              <a:gd name="connsiteY11" fmla="*/ 1432688 h 2056771"/>
              <a:gd name="connsiteX12" fmla="*/ 2162178 w 7274746"/>
              <a:gd name="connsiteY12" fmla="*/ 547724 h 2056771"/>
              <a:gd name="connsiteX13" fmla="*/ 2162178 w 7274746"/>
              <a:gd name="connsiteY13" fmla="*/ 109547 h 2056771"/>
              <a:gd name="connsiteX0" fmla="*/ 2162178 w 7274746"/>
              <a:gd name="connsiteY0" fmla="*/ 109547 h 2025179"/>
              <a:gd name="connsiteX1" fmla="*/ 2271725 w 7274746"/>
              <a:gd name="connsiteY1" fmla="*/ 0 h 2025179"/>
              <a:gd name="connsiteX2" fmla="*/ 7165199 w 7274746"/>
              <a:gd name="connsiteY2" fmla="*/ 0 h 2025179"/>
              <a:gd name="connsiteX3" fmla="*/ 7274746 w 7274746"/>
              <a:gd name="connsiteY3" fmla="*/ 109547 h 2025179"/>
              <a:gd name="connsiteX4" fmla="*/ 7274746 w 7274746"/>
              <a:gd name="connsiteY4" fmla="*/ 547724 h 2025179"/>
              <a:gd name="connsiteX5" fmla="*/ 7165199 w 7274746"/>
              <a:gd name="connsiteY5" fmla="*/ 657271 h 2025179"/>
              <a:gd name="connsiteX6" fmla="*/ 4177104 w 7274746"/>
              <a:gd name="connsiteY6" fmla="*/ 631501 h 2025179"/>
              <a:gd name="connsiteX7" fmla="*/ 4011641 w 7274746"/>
              <a:gd name="connsiteY7" fmla="*/ 762128 h 2025179"/>
              <a:gd name="connsiteX8" fmla="*/ 4029058 w 7274746"/>
              <a:gd name="connsiteY8" fmla="*/ 1929076 h 2025179"/>
              <a:gd name="connsiteX9" fmla="*/ 14406 w 7274746"/>
              <a:gd name="connsiteY9" fmla="*/ 1990037 h 2025179"/>
              <a:gd name="connsiteX10" fmla="*/ 33622 w 7274746"/>
              <a:gd name="connsiteY10" fmla="*/ 1449752 h 2025179"/>
              <a:gd name="connsiteX11" fmla="*/ 2191550 w 7274746"/>
              <a:gd name="connsiteY11" fmla="*/ 1432688 h 2025179"/>
              <a:gd name="connsiteX12" fmla="*/ 2162178 w 7274746"/>
              <a:gd name="connsiteY12" fmla="*/ 547724 h 2025179"/>
              <a:gd name="connsiteX13" fmla="*/ 2162178 w 7274746"/>
              <a:gd name="connsiteY13" fmla="*/ 109547 h 2025179"/>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44752"/>
              <a:gd name="connsiteX1" fmla="*/ 2271725 w 7274746"/>
              <a:gd name="connsiteY1" fmla="*/ 0 h 2044752"/>
              <a:gd name="connsiteX2" fmla="*/ 7165199 w 7274746"/>
              <a:gd name="connsiteY2" fmla="*/ 0 h 2044752"/>
              <a:gd name="connsiteX3" fmla="*/ 7274746 w 7274746"/>
              <a:gd name="connsiteY3" fmla="*/ 109547 h 2044752"/>
              <a:gd name="connsiteX4" fmla="*/ 7274746 w 7274746"/>
              <a:gd name="connsiteY4" fmla="*/ 547724 h 2044752"/>
              <a:gd name="connsiteX5" fmla="*/ 7165199 w 7274746"/>
              <a:gd name="connsiteY5" fmla="*/ 657271 h 2044752"/>
              <a:gd name="connsiteX6" fmla="*/ 4177104 w 7274746"/>
              <a:gd name="connsiteY6" fmla="*/ 631501 h 2044752"/>
              <a:gd name="connsiteX7" fmla="*/ 4011641 w 7274746"/>
              <a:gd name="connsiteY7" fmla="*/ 762128 h 2044752"/>
              <a:gd name="connsiteX8" fmla="*/ 4029058 w 7274746"/>
              <a:gd name="connsiteY8" fmla="*/ 1990036 h 2044752"/>
              <a:gd name="connsiteX9" fmla="*/ 14406 w 7274746"/>
              <a:gd name="connsiteY9" fmla="*/ 1990037 h 2044752"/>
              <a:gd name="connsiteX10" fmla="*/ 33622 w 7274746"/>
              <a:gd name="connsiteY10" fmla="*/ 1449752 h 2044752"/>
              <a:gd name="connsiteX11" fmla="*/ 2191550 w 7274746"/>
              <a:gd name="connsiteY11" fmla="*/ 1432688 h 2044752"/>
              <a:gd name="connsiteX12" fmla="*/ 2162178 w 7274746"/>
              <a:gd name="connsiteY12" fmla="*/ 547724 h 2044752"/>
              <a:gd name="connsiteX13" fmla="*/ 2162178 w 7274746"/>
              <a:gd name="connsiteY13" fmla="*/ 109547 h 2044752"/>
              <a:gd name="connsiteX0" fmla="*/ 2162178 w 7274746"/>
              <a:gd name="connsiteY0" fmla="*/ 109547 h 2029195"/>
              <a:gd name="connsiteX1" fmla="*/ 2271725 w 7274746"/>
              <a:gd name="connsiteY1" fmla="*/ 0 h 2029195"/>
              <a:gd name="connsiteX2" fmla="*/ 7165199 w 7274746"/>
              <a:gd name="connsiteY2" fmla="*/ 0 h 2029195"/>
              <a:gd name="connsiteX3" fmla="*/ 7274746 w 7274746"/>
              <a:gd name="connsiteY3" fmla="*/ 109547 h 2029195"/>
              <a:gd name="connsiteX4" fmla="*/ 7274746 w 7274746"/>
              <a:gd name="connsiteY4" fmla="*/ 547724 h 2029195"/>
              <a:gd name="connsiteX5" fmla="*/ 7165199 w 7274746"/>
              <a:gd name="connsiteY5" fmla="*/ 657271 h 2029195"/>
              <a:gd name="connsiteX6" fmla="*/ 4177104 w 7274746"/>
              <a:gd name="connsiteY6" fmla="*/ 631501 h 2029195"/>
              <a:gd name="connsiteX7" fmla="*/ 4011641 w 7274746"/>
              <a:gd name="connsiteY7" fmla="*/ 762128 h 2029195"/>
              <a:gd name="connsiteX8" fmla="*/ 4029058 w 7274746"/>
              <a:gd name="connsiteY8" fmla="*/ 1990036 h 2029195"/>
              <a:gd name="connsiteX9" fmla="*/ 14406 w 7274746"/>
              <a:gd name="connsiteY9" fmla="*/ 1990037 h 2029195"/>
              <a:gd name="connsiteX10" fmla="*/ 33622 w 7274746"/>
              <a:gd name="connsiteY10" fmla="*/ 1449752 h 2029195"/>
              <a:gd name="connsiteX11" fmla="*/ 2191550 w 7274746"/>
              <a:gd name="connsiteY11" fmla="*/ 1432688 h 2029195"/>
              <a:gd name="connsiteX12" fmla="*/ 2162178 w 7274746"/>
              <a:gd name="connsiteY12" fmla="*/ 547724 h 2029195"/>
              <a:gd name="connsiteX13" fmla="*/ 2162178 w 7274746"/>
              <a:gd name="connsiteY13" fmla="*/ 109547 h 2029195"/>
              <a:gd name="connsiteX0" fmla="*/ 2162178 w 7274746"/>
              <a:gd name="connsiteY0" fmla="*/ 109547 h 1998802"/>
              <a:gd name="connsiteX1" fmla="*/ 2271725 w 7274746"/>
              <a:gd name="connsiteY1" fmla="*/ 0 h 1998802"/>
              <a:gd name="connsiteX2" fmla="*/ 7165199 w 7274746"/>
              <a:gd name="connsiteY2" fmla="*/ 0 h 1998802"/>
              <a:gd name="connsiteX3" fmla="*/ 7274746 w 7274746"/>
              <a:gd name="connsiteY3" fmla="*/ 109547 h 1998802"/>
              <a:gd name="connsiteX4" fmla="*/ 7274746 w 7274746"/>
              <a:gd name="connsiteY4" fmla="*/ 547724 h 1998802"/>
              <a:gd name="connsiteX5" fmla="*/ 7165199 w 7274746"/>
              <a:gd name="connsiteY5" fmla="*/ 657271 h 1998802"/>
              <a:gd name="connsiteX6" fmla="*/ 4177104 w 7274746"/>
              <a:gd name="connsiteY6" fmla="*/ 631501 h 1998802"/>
              <a:gd name="connsiteX7" fmla="*/ 4011641 w 7274746"/>
              <a:gd name="connsiteY7" fmla="*/ 762128 h 1998802"/>
              <a:gd name="connsiteX8" fmla="*/ 4029058 w 7274746"/>
              <a:gd name="connsiteY8" fmla="*/ 1990036 h 1998802"/>
              <a:gd name="connsiteX9" fmla="*/ 14406 w 7274746"/>
              <a:gd name="connsiteY9" fmla="*/ 1990037 h 1998802"/>
              <a:gd name="connsiteX10" fmla="*/ 33622 w 7274746"/>
              <a:gd name="connsiteY10" fmla="*/ 1449752 h 1998802"/>
              <a:gd name="connsiteX11" fmla="*/ 2191550 w 7274746"/>
              <a:gd name="connsiteY11" fmla="*/ 1432688 h 1998802"/>
              <a:gd name="connsiteX12" fmla="*/ 2162178 w 7274746"/>
              <a:gd name="connsiteY12" fmla="*/ 547724 h 1998802"/>
              <a:gd name="connsiteX13" fmla="*/ 2162178 w 7274746"/>
              <a:gd name="connsiteY13" fmla="*/ 109547 h 1998802"/>
              <a:gd name="connsiteX0" fmla="*/ 2149131 w 7261699"/>
              <a:gd name="connsiteY0" fmla="*/ 109547 h 1998802"/>
              <a:gd name="connsiteX1" fmla="*/ 2258678 w 7261699"/>
              <a:gd name="connsiteY1" fmla="*/ 0 h 1998802"/>
              <a:gd name="connsiteX2" fmla="*/ 7152152 w 7261699"/>
              <a:gd name="connsiteY2" fmla="*/ 0 h 1998802"/>
              <a:gd name="connsiteX3" fmla="*/ 7261699 w 7261699"/>
              <a:gd name="connsiteY3" fmla="*/ 109547 h 1998802"/>
              <a:gd name="connsiteX4" fmla="*/ 7261699 w 7261699"/>
              <a:gd name="connsiteY4" fmla="*/ 547724 h 1998802"/>
              <a:gd name="connsiteX5" fmla="*/ 7152152 w 7261699"/>
              <a:gd name="connsiteY5" fmla="*/ 657271 h 1998802"/>
              <a:gd name="connsiteX6" fmla="*/ 4164057 w 7261699"/>
              <a:gd name="connsiteY6" fmla="*/ 631501 h 1998802"/>
              <a:gd name="connsiteX7" fmla="*/ 3998594 w 7261699"/>
              <a:gd name="connsiteY7" fmla="*/ 762128 h 1998802"/>
              <a:gd name="connsiteX8" fmla="*/ 4016011 w 7261699"/>
              <a:gd name="connsiteY8" fmla="*/ 1990036 h 1998802"/>
              <a:gd name="connsiteX9" fmla="*/ 1359 w 7261699"/>
              <a:gd name="connsiteY9" fmla="*/ 1990037 h 1998802"/>
              <a:gd name="connsiteX10" fmla="*/ 20575 w 7261699"/>
              <a:gd name="connsiteY10" fmla="*/ 1449752 h 1998802"/>
              <a:gd name="connsiteX11" fmla="*/ 2178503 w 7261699"/>
              <a:gd name="connsiteY11" fmla="*/ 1432688 h 1998802"/>
              <a:gd name="connsiteX12" fmla="*/ 2149131 w 7261699"/>
              <a:gd name="connsiteY12" fmla="*/ 547724 h 1998802"/>
              <a:gd name="connsiteX13" fmla="*/ 2149131 w 7261699"/>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32688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1998802"/>
              <a:gd name="connsiteX1" fmla="*/ 2265981 w 7269002"/>
              <a:gd name="connsiteY1" fmla="*/ 0 h 1998802"/>
              <a:gd name="connsiteX2" fmla="*/ 7159455 w 7269002"/>
              <a:gd name="connsiteY2" fmla="*/ 0 h 1998802"/>
              <a:gd name="connsiteX3" fmla="*/ 7269002 w 7269002"/>
              <a:gd name="connsiteY3" fmla="*/ 109547 h 1998802"/>
              <a:gd name="connsiteX4" fmla="*/ 7269002 w 7269002"/>
              <a:gd name="connsiteY4" fmla="*/ 547724 h 1998802"/>
              <a:gd name="connsiteX5" fmla="*/ 7159455 w 7269002"/>
              <a:gd name="connsiteY5" fmla="*/ 657271 h 1998802"/>
              <a:gd name="connsiteX6" fmla="*/ 4171360 w 7269002"/>
              <a:gd name="connsiteY6" fmla="*/ 631501 h 1998802"/>
              <a:gd name="connsiteX7" fmla="*/ 4005897 w 7269002"/>
              <a:gd name="connsiteY7" fmla="*/ 762128 h 1998802"/>
              <a:gd name="connsiteX8" fmla="*/ 4023314 w 7269002"/>
              <a:gd name="connsiteY8" fmla="*/ 1990036 h 1998802"/>
              <a:gd name="connsiteX9" fmla="*/ 8662 w 7269002"/>
              <a:gd name="connsiteY9" fmla="*/ 1990037 h 1998802"/>
              <a:gd name="connsiteX10" fmla="*/ 1752 w 7269002"/>
              <a:gd name="connsiteY10" fmla="*/ 1449752 h 1998802"/>
              <a:gd name="connsiteX11" fmla="*/ 2185806 w 7269002"/>
              <a:gd name="connsiteY11" fmla="*/ 1441397 h 1998802"/>
              <a:gd name="connsiteX12" fmla="*/ 2156434 w 7269002"/>
              <a:gd name="connsiteY12" fmla="*/ 547724 h 1998802"/>
              <a:gd name="connsiteX13" fmla="*/ 2156434 w 7269002"/>
              <a:gd name="connsiteY13" fmla="*/ 109547 h 1998802"/>
              <a:gd name="connsiteX0" fmla="*/ 2156434 w 7269002"/>
              <a:gd name="connsiteY0" fmla="*/ 109547 h 2059492"/>
              <a:gd name="connsiteX1" fmla="*/ 2265981 w 7269002"/>
              <a:gd name="connsiteY1" fmla="*/ 0 h 2059492"/>
              <a:gd name="connsiteX2" fmla="*/ 7159455 w 7269002"/>
              <a:gd name="connsiteY2" fmla="*/ 0 h 2059492"/>
              <a:gd name="connsiteX3" fmla="*/ 7269002 w 7269002"/>
              <a:gd name="connsiteY3" fmla="*/ 109547 h 2059492"/>
              <a:gd name="connsiteX4" fmla="*/ 7269002 w 7269002"/>
              <a:gd name="connsiteY4" fmla="*/ 547724 h 2059492"/>
              <a:gd name="connsiteX5" fmla="*/ 7159455 w 7269002"/>
              <a:gd name="connsiteY5" fmla="*/ 657271 h 2059492"/>
              <a:gd name="connsiteX6" fmla="*/ 4171360 w 7269002"/>
              <a:gd name="connsiteY6" fmla="*/ 631501 h 2059492"/>
              <a:gd name="connsiteX7" fmla="*/ 4005897 w 7269002"/>
              <a:gd name="connsiteY7" fmla="*/ 762128 h 2059492"/>
              <a:gd name="connsiteX8" fmla="*/ 4023314 w 7269002"/>
              <a:gd name="connsiteY8" fmla="*/ 1990036 h 2059492"/>
              <a:gd name="connsiteX9" fmla="*/ 8662 w 7269002"/>
              <a:gd name="connsiteY9" fmla="*/ 1990037 h 2059492"/>
              <a:gd name="connsiteX10" fmla="*/ 1752 w 7269002"/>
              <a:gd name="connsiteY10" fmla="*/ 1449752 h 2059492"/>
              <a:gd name="connsiteX11" fmla="*/ 2185806 w 7269002"/>
              <a:gd name="connsiteY11" fmla="*/ 1441397 h 2059492"/>
              <a:gd name="connsiteX12" fmla="*/ 2156434 w 7269002"/>
              <a:gd name="connsiteY12" fmla="*/ 547724 h 2059492"/>
              <a:gd name="connsiteX13" fmla="*/ 2156434 w 7269002"/>
              <a:gd name="connsiteY13" fmla="*/ 109547 h 2059492"/>
              <a:gd name="connsiteX0" fmla="*/ 2156434 w 7269002"/>
              <a:gd name="connsiteY0" fmla="*/ 109547 h 1999742"/>
              <a:gd name="connsiteX1" fmla="*/ 2265981 w 7269002"/>
              <a:gd name="connsiteY1" fmla="*/ 0 h 1999742"/>
              <a:gd name="connsiteX2" fmla="*/ 7159455 w 7269002"/>
              <a:gd name="connsiteY2" fmla="*/ 0 h 1999742"/>
              <a:gd name="connsiteX3" fmla="*/ 7269002 w 7269002"/>
              <a:gd name="connsiteY3" fmla="*/ 109547 h 1999742"/>
              <a:gd name="connsiteX4" fmla="*/ 7269002 w 7269002"/>
              <a:gd name="connsiteY4" fmla="*/ 547724 h 1999742"/>
              <a:gd name="connsiteX5" fmla="*/ 7159455 w 7269002"/>
              <a:gd name="connsiteY5" fmla="*/ 657271 h 1999742"/>
              <a:gd name="connsiteX6" fmla="*/ 4171360 w 7269002"/>
              <a:gd name="connsiteY6" fmla="*/ 631501 h 1999742"/>
              <a:gd name="connsiteX7" fmla="*/ 4005897 w 7269002"/>
              <a:gd name="connsiteY7" fmla="*/ 762128 h 1999742"/>
              <a:gd name="connsiteX8" fmla="*/ 4023314 w 7269002"/>
              <a:gd name="connsiteY8" fmla="*/ 1876824 h 1999742"/>
              <a:gd name="connsiteX9" fmla="*/ 8662 w 7269002"/>
              <a:gd name="connsiteY9" fmla="*/ 1990037 h 1999742"/>
              <a:gd name="connsiteX10" fmla="*/ 1752 w 7269002"/>
              <a:gd name="connsiteY10" fmla="*/ 1449752 h 1999742"/>
              <a:gd name="connsiteX11" fmla="*/ 2185806 w 7269002"/>
              <a:gd name="connsiteY11" fmla="*/ 1441397 h 1999742"/>
              <a:gd name="connsiteX12" fmla="*/ 2156434 w 7269002"/>
              <a:gd name="connsiteY12" fmla="*/ 547724 h 1999742"/>
              <a:gd name="connsiteX13" fmla="*/ 2156434 w 7269002"/>
              <a:gd name="connsiteY13" fmla="*/ 109547 h 1999742"/>
              <a:gd name="connsiteX0" fmla="*/ 2156434 w 7269002"/>
              <a:gd name="connsiteY0" fmla="*/ 109547 h 2013379"/>
              <a:gd name="connsiteX1" fmla="*/ 2265981 w 7269002"/>
              <a:gd name="connsiteY1" fmla="*/ 0 h 2013379"/>
              <a:gd name="connsiteX2" fmla="*/ 7159455 w 7269002"/>
              <a:gd name="connsiteY2" fmla="*/ 0 h 2013379"/>
              <a:gd name="connsiteX3" fmla="*/ 7269002 w 7269002"/>
              <a:gd name="connsiteY3" fmla="*/ 109547 h 2013379"/>
              <a:gd name="connsiteX4" fmla="*/ 7269002 w 7269002"/>
              <a:gd name="connsiteY4" fmla="*/ 547724 h 2013379"/>
              <a:gd name="connsiteX5" fmla="*/ 7159455 w 7269002"/>
              <a:gd name="connsiteY5" fmla="*/ 657271 h 2013379"/>
              <a:gd name="connsiteX6" fmla="*/ 4171360 w 7269002"/>
              <a:gd name="connsiteY6" fmla="*/ 631501 h 2013379"/>
              <a:gd name="connsiteX7" fmla="*/ 4005897 w 7269002"/>
              <a:gd name="connsiteY7" fmla="*/ 762128 h 2013379"/>
              <a:gd name="connsiteX8" fmla="*/ 4023314 w 7269002"/>
              <a:gd name="connsiteY8" fmla="*/ 1876824 h 2013379"/>
              <a:gd name="connsiteX9" fmla="*/ 3883976 w 7269002"/>
              <a:gd name="connsiteY9" fmla="*/ 1911659 h 2013379"/>
              <a:gd name="connsiteX10" fmla="*/ 8662 w 7269002"/>
              <a:gd name="connsiteY10" fmla="*/ 1990037 h 2013379"/>
              <a:gd name="connsiteX11" fmla="*/ 1752 w 7269002"/>
              <a:gd name="connsiteY11" fmla="*/ 1449752 h 2013379"/>
              <a:gd name="connsiteX12" fmla="*/ 2185806 w 7269002"/>
              <a:gd name="connsiteY12" fmla="*/ 1441397 h 2013379"/>
              <a:gd name="connsiteX13" fmla="*/ 2156434 w 7269002"/>
              <a:gd name="connsiteY13" fmla="*/ 547724 h 2013379"/>
              <a:gd name="connsiteX14" fmla="*/ 2156434 w 7269002"/>
              <a:gd name="connsiteY14" fmla="*/ 109547 h 2013379"/>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3948"/>
              <a:gd name="connsiteX1" fmla="*/ 2265981 w 7269002"/>
              <a:gd name="connsiteY1" fmla="*/ 0 h 2023948"/>
              <a:gd name="connsiteX2" fmla="*/ 7159455 w 7269002"/>
              <a:gd name="connsiteY2" fmla="*/ 0 h 2023948"/>
              <a:gd name="connsiteX3" fmla="*/ 7269002 w 7269002"/>
              <a:gd name="connsiteY3" fmla="*/ 109547 h 2023948"/>
              <a:gd name="connsiteX4" fmla="*/ 7269002 w 7269002"/>
              <a:gd name="connsiteY4" fmla="*/ 547724 h 2023948"/>
              <a:gd name="connsiteX5" fmla="*/ 7159455 w 7269002"/>
              <a:gd name="connsiteY5" fmla="*/ 657271 h 2023948"/>
              <a:gd name="connsiteX6" fmla="*/ 4171360 w 7269002"/>
              <a:gd name="connsiteY6" fmla="*/ 631501 h 2023948"/>
              <a:gd name="connsiteX7" fmla="*/ 4005897 w 7269002"/>
              <a:gd name="connsiteY7" fmla="*/ 762128 h 2023948"/>
              <a:gd name="connsiteX8" fmla="*/ 4023314 w 7269002"/>
              <a:gd name="connsiteY8" fmla="*/ 1876824 h 2023948"/>
              <a:gd name="connsiteX9" fmla="*/ 3883976 w 7269002"/>
              <a:gd name="connsiteY9" fmla="*/ 1972619 h 2023948"/>
              <a:gd name="connsiteX10" fmla="*/ 8662 w 7269002"/>
              <a:gd name="connsiteY10" fmla="*/ 1990037 h 2023948"/>
              <a:gd name="connsiteX11" fmla="*/ 1752 w 7269002"/>
              <a:gd name="connsiteY11" fmla="*/ 1449752 h 2023948"/>
              <a:gd name="connsiteX12" fmla="*/ 2185806 w 7269002"/>
              <a:gd name="connsiteY12" fmla="*/ 1441397 h 2023948"/>
              <a:gd name="connsiteX13" fmla="*/ 2156434 w 7269002"/>
              <a:gd name="connsiteY13" fmla="*/ 547724 h 2023948"/>
              <a:gd name="connsiteX14" fmla="*/ 2156434 w 7269002"/>
              <a:gd name="connsiteY14" fmla="*/ 109547 h 2023948"/>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28843"/>
              <a:gd name="connsiteX1" fmla="*/ 2265981 w 7269002"/>
              <a:gd name="connsiteY1" fmla="*/ 0 h 2028843"/>
              <a:gd name="connsiteX2" fmla="*/ 7159455 w 7269002"/>
              <a:gd name="connsiteY2" fmla="*/ 0 h 2028843"/>
              <a:gd name="connsiteX3" fmla="*/ 7269002 w 7269002"/>
              <a:gd name="connsiteY3" fmla="*/ 109547 h 2028843"/>
              <a:gd name="connsiteX4" fmla="*/ 7269002 w 7269002"/>
              <a:gd name="connsiteY4" fmla="*/ 547724 h 2028843"/>
              <a:gd name="connsiteX5" fmla="*/ 7159455 w 7269002"/>
              <a:gd name="connsiteY5" fmla="*/ 657271 h 2028843"/>
              <a:gd name="connsiteX6" fmla="*/ 4171360 w 7269002"/>
              <a:gd name="connsiteY6" fmla="*/ 631501 h 2028843"/>
              <a:gd name="connsiteX7" fmla="*/ 4005897 w 7269002"/>
              <a:gd name="connsiteY7" fmla="*/ 762128 h 2028843"/>
              <a:gd name="connsiteX8" fmla="*/ 4023314 w 7269002"/>
              <a:gd name="connsiteY8" fmla="*/ 1876824 h 2028843"/>
              <a:gd name="connsiteX9" fmla="*/ 3875267 w 7269002"/>
              <a:gd name="connsiteY9" fmla="*/ 1990037 h 2028843"/>
              <a:gd name="connsiteX10" fmla="*/ 8662 w 7269002"/>
              <a:gd name="connsiteY10" fmla="*/ 1990037 h 2028843"/>
              <a:gd name="connsiteX11" fmla="*/ 1752 w 7269002"/>
              <a:gd name="connsiteY11" fmla="*/ 1449752 h 2028843"/>
              <a:gd name="connsiteX12" fmla="*/ 2185806 w 7269002"/>
              <a:gd name="connsiteY12" fmla="*/ 1441397 h 2028843"/>
              <a:gd name="connsiteX13" fmla="*/ 2156434 w 7269002"/>
              <a:gd name="connsiteY13" fmla="*/ 547724 h 2028843"/>
              <a:gd name="connsiteX14" fmla="*/ 2156434 w 7269002"/>
              <a:gd name="connsiteY14" fmla="*/ 109547 h 2028843"/>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39077"/>
              <a:gd name="connsiteX1" fmla="*/ 2265981 w 7269002"/>
              <a:gd name="connsiteY1" fmla="*/ 0 h 2039077"/>
              <a:gd name="connsiteX2" fmla="*/ 7159455 w 7269002"/>
              <a:gd name="connsiteY2" fmla="*/ 0 h 2039077"/>
              <a:gd name="connsiteX3" fmla="*/ 7269002 w 7269002"/>
              <a:gd name="connsiteY3" fmla="*/ 109547 h 2039077"/>
              <a:gd name="connsiteX4" fmla="*/ 7269002 w 7269002"/>
              <a:gd name="connsiteY4" fmla="*/ 547724 h 2039077"/>
              <a:gd name="connsiteX5" fmla="*/ 7159455 w 7269002"/>
              <a:gd name="connsiteY5" fmla="*/ 657271 h 2039077"/>
              <a:gd name="connsiteX6" fmla="*/ 4171360 w 7269002"/>
              <a:gd name="connsiteY6" fmla="*/ 631501 h 2039077"/>
              <a:gd name="connsiteX7" fmla="*/ 4005897 w 7269002"/>
              <a:gd name="connsiteY7" fmla="*/ 762128 h 2039077"/>
              <a:gd name="connsiteX8" fmla="*/ 4023314 w 7269002"/>
              <a:gd name="connsiteY8" fmla="*/ 1876824 h 2039077"/>
              <a:gd name="connsiteX9" fmla="*/ 3875267 w 7269002"/>
              <a:gd name="connsiteY9" fmla="*/ 2016162 h 2039077"/>
              <a:gd name="connsiteX10" fmla="*/ 8662 w 7269002"/>
              <a:gd name="connsiteY10" fmla="*/ 1990037 h 2039077"/>
              <a:gd name="connsiteX11" fmla="*/ 1752 w 7269002"/>
              <a:gd name="connsiteY11" fmla="*/ 1449752 h 2039077"/>
              <a:gd name="connsiteX12" fmla="*/ 2185806 w 7269002"/>
              <a:gd name="connsiteY12" fmla="*/ 1441397 h 2039077"/>
              <a:gd name="connsiteX13" fmla="*/ 2156434 w 7269002"/>
              <a:gd name="connsiteY13" fmla="*/ 547724 h 2039077"/>
              <a:gd name="connsiteX14" fmla="*/ 2156434 w 7269002"/>
              <a:gd name="connsiteY14" fmla="*/ 109547 h 2039077"/>
              <a:gd name="connsiteX0" fmla="*/ 2156434 w 7269002"/>
              <a:gd name="connsiteY0" fmla="*/ 109547 h 2027937"/>
              <a:gd name="connsiteX1" fmla="*/ 2265981 w 7269002"/>
              <a:gd name="connsiteY1" fmla="*/ 0 h 2027937"/>
              <a:gd name="connsiteX2" fmla="*/ 7159455 w 7269002"/>
              <a:gd name="connsiteY2" fmla="*/ 0 h 2027937"/>
              <a:gd name="connsiteX3" fmla="*/ 7269002 w 7269002"/>
              <a:gd name="connsiteY3" fmla="*/ 109547 h 2027937"/>
              <a:gd name="connsiteX4" fmla="*/ 7269002 w 7269002"/>
              <a:gd name="connsiteY4" fmla="*/ 547724 h 2027937"/>
              <a:gd name="connsiteX5" fmla="*/ 7159455 w 7269002"/>
              <a:gd name="connsiteY5" fmla="*/ 657271 h 2027937"/>
              <a:gd name="connsiteX6" fmla="*/ 4171360 w 7269002"/>
              <a:gd name="connsiteY6" fmla="*/ 631501 h 2027937"/>
              <a:gd name="connsiteX7" fmla="*/ 4005897 w 7269002"/>
              <a:gd name="connsiteY7" fmla="*/ 762128 h 2027937"/>
              <a:gd name="connsiteX8" fmla="*/ 4023314 w 7269002"/>
              <a:gd name="connsiteY8" fmla="*/ 1876824 h 2027937"/>
              <a:gd name="connsiteX9" fmla="*/ 3875267 w 7269002"/>
              <a:gd name="connsiteY9" fmla="*/ 2016162 h 2027937"/>
              <a:gd name="connsiteX10" fmla="*/ 8662 w 7269002"/>
              <a:gd name="connsiteY10" fmla="*/ 1990037 h 2027937"/>
              <a:gd name="connsiteX11" fmla="*/ 1752 w 7269002"/>
              <a:gd name="connsiteY11" fmla="*/ 1449752 h 2027937"/>
              <a:gd name="connsiteX12" fmla="*/ 2185806 w 7269002"/>
              <a:gd name="connsiteY12" fmla="*/ 1441397 h 2027937"/>
              <a:gd name="connsiteX13" fmla="*/ 2156434 w 7269002"/>
              <a:gd name="connsiteY13" fmla="*/ 547724 h 2027937"/>
              <a:gd name="connsiteX14" fmla="*/ 2156434 w 7269002"/>
              <a:gd name="connsiteY14" fmla="*/ 109547 h 2027937"/>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8662 w 7269002"/>
              <a:gd name="connsiteY10" fmla="*/ 1990037 h 2016162"/>
              <a:gd name="connsiteX11" fmla="*/ 1752 w 7269002"/>
              <a:gd name="connsiteY11" fmla="*/ 1449752 h 2016162"/>
              <a:gd name="connsiteX12" fmla="*/ 2185806 w 7269002"/>
              <a:gd name="connsiteY12" fmla="*/ 1441397 h 2016162"/>
              <a:gd name="connsiteX13" fmla="*/ 2156434 w 7269002"/>
              <a:gd name="connsiteY13" fmla="*/ 547724 h 2016162"/>
              <a:gd name="connsiteX14" fmla="*/ 2156434 w 7269002"/>
              <a:gd name="connsiteY14" fmla="*/ 109547 h 2016162"/>
              <a:gd name="connsiteX0" fmla="*/ 2156434 w 7269002"/>
              <a:gd name="connsiteY0" fmla="*/ 109547 h 2016162"/>
              <a:gd name="connsiteX1" fmla="*/ 2265981 w 7269002"/>
              <a:gd name="connsiteY1" fmla="*/ 0 h 2016162"/>
              <a:gd name="connsiteX2" fmla="*/ 7159455 w 7269002"/>
              <a:gd name="connsiteY2" fmla="*/ 0 h 2016162"/>
              <a:gd name="connsiteX3" fmla="*/ 7269002 w 7269002"/>
              <a:gd name="connsiteY3" fmla="*/ 109547 h 2016162"/>
              <a:gd name="connsiteX4" fmla="*/ 7269002 w 7269002"/>
              <a:gd name="connsiteY4" fmla="*/ 547724 h 2016162"/>
              <a:gd name="connsiteX5" fmla="*/ 7159455 w 7269002"/>
              <a:gd name="connsiteY5" fmla="*/ 657271 h 2016162"/>
              <a:gd name="connsiteX6" fmla="*/ 4171360 w 7269002"/>
              <a:gd name="connsiteY6" fmla="*/ 631501 h 2016162"/>
              <a:gd name="connsiteX7" fmla="*/ 4005897 w 7269002"/>
              <a:gd name="connsiteY7" fmla="*/ 762128 h 2016162"/>
              <a:gd name="connsiteX8" fmla="*/ 4023314 w 7269002"/>
              <a:gd name="connsiteY8" fmla="*/ 1876824 h 2016162"/>
              <a:gd name="connsiteX9" fmla="*/ 3875267 w 7269002"/>
              <a:gd name="connsiteY9" fmla="*/ 2016162 h 2016162"/>
              <a:gd name="connsiteX10" fmla="*/ 139290 w 7269002"/>
              <a:gd name="connsiteY10" fmla="*/ 1998744 h 2016162"/>
              <a:gd name="connsiteX11" fmla="*/ 8662 w 7269002"/>
              <a:gd name="connsiteY11" fmla="*/ 1990037 h 2016162"/>
              <a:gd name="connsiteX12" fmla="*/ 1752 w 7269002"/>
              <a:gd name="connsiteY12" fmla="*/ 1449752 h 2016162"/>
              <a:gd name="connsiteX13" fmla="*/ 2185806 w 7269002"/>
              <a:gd name="connsiteY13" fmla="*/ 1441397 h 2016162"/>
              <a:gd name="connsiteX14" fmla="*/ 2156434 w 7269002"/>
              <a:gd name="connsiteY14" fmla="*/ 547724 h 2016162"/>
              <a:gd name="connsiteX15" fmla="*/ 2156434 w 7269002"/>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42974 w 7272686"/>
              <a:gd name="connsiteY10" fmla="*/ 1998744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33579"/>
              <a:gd name="connsiteX1" fmla="*/ 2269665 w 7272686"/>
              <a:gd name="connsiteY1" fmla="*/ 0 h 2033579"/>
              <a:gd name="connsiteX2" fmla="*/ 7163139 w 7272686"/>
              <a:gd name="connsiteY2" fmla="*/ 0 h 2033579"/>
              <a:gd name="connsiteX3" fmla="*/ 7272686 w 7272686"/>
              <a:gd name="connsiteY3" fmla="*/ 109547 h 2033579"/>
              <a:gd name="connsiteX4" fmla="*/ 7272686 w 7272686"/>
              <a:gd name="connsiteY4" fmla="*/ 547724 h 2033579"/>
              <a:gd name="connsiteX5" fmla="*/ 7163139 w 7272686"/>
              <a:gd name="connsiteY5" fmla="*/ 657271 h 2033579"/>
              <a:gd name="connsiteX6" fmla="*/ 4175044 w 7272686"/>
              <a:gd name="connsiteY6" fmla="*/ 631501 h 2033579"/>
              <a:gd name="connsiteX7" fmla="*/ 4009581 w 7272686"/>
              <a:gd name="connsiteY7" fmla="*/ 762128 h 2033579"/>
              <a:gd name="connsiteX8" fmla="*/ 4026998 w 7272686"/>
              <a:gd name="connsiteY8" fmla="*/ 1876824 h 2033579"/>
              <a:gd name="connsiteX9" fmla="*/ 3878951 w 7272686"/>
              <a:gd name="connsiteY9" fmla="*/ 2016162 h 2033579"/>
              <a:gd name="connsiteX10" fmla="*/ 108140 w 7272686"/>
              <a:gd name="connsiteY10" fmla="*/ 2033579 h 2033579"/>
              <a:gd name="connsiteX11" fmla="*/ 3637 w 7272686"/>
              <a:gd name="connsiteY11" fmla="*/ 1885534 h 2033579"/>
              <a:gd name="connsiteX12" fmla="*/ 5436 w 7272686"/>
              <a:gd name="connsiteY12" fmla="*/ 1449752 h 2033579"/>
              <a:gd name="connsiteX13" fmla="*/ 2189490 w 7272686"/>
              <a:gd name="connsiteY13" fmla="*/ 1441397 h 2033579"/>
              <a:gd name="connsiteX14" fmla="*/ 2160118 w 7272686"/>
              <a:gd name="connsiteY14" fmla="*/ 547724 h 2033579"/>
              <a:gd name="connsiteX15" fmla="*/ 2160118 w 7272686"/>
              <a:gd name="connsiteY15" fmla="*/ 109547 h 2033579"/>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60118 w 7272686"/>
              <a:gd name="connsiteY0" fmla="*/ 109547 h 2016162"/>
              <a:gd name="connsiteX1" fmla="*/ 2269665 w 7272686"/>
              <a:gd name="connsiteY1" fmla="*/ 0 h 2016162"/>
              <a:gd name="connsiteX2" fmla="*/ 7163139 w 7272686"/>
              <a:gd name="connsiteY2" fmla="*/ 0 h 2016162"/>
              <a:gd name="connsiteX3" fmla="*/ 7272686 w 7272686"/>
              <a:gd name="connsiteY3" fmla="*/ 109547 h 2016162"/>
              <a:gd name="connsiteX4" fmla="*/ 7272686 w 7272686"/>
              <a:gd name="connsiteY4" fmla="*/ 547724 h 2016162"/>
              <a:gd name="connsiteX5" fmla="*/ 7163139 w 7272686"/>
              <a:gd name="connsiteY5" fmla="*/ 657271 h 2016162"/>
              <a:gd name="connsiteX6" fmla="*/ 4175044 w 7272686"/>
              <a:gd name="connsiteY6" fmla="*/ 631501 h 2016162"/>
              <a:gd name="connsiteX7" fmla="*/ 4009581 w 7272686"/>
              <a:gd name="connsiteY7" fmla="*/ 762128 h 2016162"/>
              <a:gd name="connsiteX8" fmla="*/ 4026998 w 7272686"/>
              <a:gd name="connsiteY8" fmla="*/ 1876824 h 2016162"/>
              <a:gd name="connsiteX9" fmla="*/ 3878951 w 7272686"/>
              <a:gd name="connsiteY9" fmla="*/ 2016162 h 2016162"/>
              <a:gd name="connsiteX10" fmla="*/ 116848 w 7272686"/>
              <a:gd name="connsiteY10" fmla="*/ 1990036 h 2016162"/>
              <a:gd name="connsiteX11" fmla="*/ 3637 w 7272686"/>
              <a:gd name="connsiteY11" fmla="*/ 1885534 h 2016162"/>
              <a:gd name="connsiteX12" fmla="*/ 5436 w 7272686"/>
              <a:gd name="connsiteY12" fmla="*/ 1449752 h 2016162"/>
              <a:gd name="connsiteX13" fmla="*/ 2189490 w 7272686"/>
              <a:gd name="connsiteY13" fmla="*/ 1441397 h 2016162"/>
              <a:gd name="connsiteX14" fmla="*/ 2160118 w 7272686"/>
              <a:gd name="connsiteY14" fmla="*/ 547724 h 2016162"/>
              <a:gd name="connsiteX15" fmla="*/ 2160118 w 7272686"/>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2187851 w 7271047"/>
              <a:gd name="connsiteY13" fmla="*/ 1441397 h 2016162"/>
              <a:gd name="connsiteX14" fmla="*/ 2158479 w 7271047"/>
              <a:gd name="connsiteY14" fmla="*/ 547724 h 2016162"/>
              <a:gd name="connsiteX15" fmla="*/ 2158479 w 7271047"/>
              <a:gd name="connsiteY15" fmla="*/ 109547 h 2016162"/>
              <a:gd name="connsiteX0" fmla="*/ 2191481 w 7304049"/>
              <a:gd name="connsiteY0" fmla="*/ 109547 h 2016162"/>
              <a:gd name="connsiteX1" fmla="*/ 2301028 w 7304049"/>
              <a:gd name="connsiteY1" fmla="*/ 0 h 2016162"/>
              <a:gd name="connsiteX2" fmla="*/ 7194502 w 7304049"/>
              <a:gd name="connsiteY2" fmla="*/ 0 h 2016162"/>
              <a:gd name="connsiteX3" fmla="*/ 7304049 w 7304049"/>
              <a:gd name="connsiteY3" fmla="*/ 109547 h 2016162"/>
              <a:gd name="connsiteX4" fmla="*/ 7304049 w 7304049"/>
              <a:gd name="connsiteY4" fmla="*/ 547724 h 2016162"/>
              <a:gd name="connsiteX5" fmla="*/ 7194502 w 7304049"/>
              <a:gd name="connsiteY5" fmla="*/ 657271 h 2016162"/>
              <a:gd name="connsiteX6" fmla="*/ 4206407 w 7304049"/>
              <a:gd name="connsiteY6" fmla="*/ 631501 h 2016162"/>
              <a:gd name="connsiteX7" fmla="*/ 4040944 w 7304049"/>
              <a:gd name="connsiteY7" fmla="*/ 762128 h 2016162"/>
              <a:gd name="connsiteX8" fmla="*/ 4058361 w 7304049"/>
              <a:gd name="connsiteY8" fmla="*/ 1876824 h 2016162"/>
              <a:gd name="connsiteX9" fmla="*/ 3910314 w 7304049"/>
              <a:gd name="connsiteY9" fmla="*/ 2016162 h 2016162"/>
              <a:gd name="connsiteX10" fmla="*/ 148211 w 7304049"/>
              <a:gd name="connsiteY10" fmla="*/ 1990036 h 2016162"/>
              <a:gd name="connsiteX11" fmla="*/ 35000 w 7304049"/>
              <a:gd name="connsiteY11" fmla="*/ 1885534 h 2016162"/>
              <a:gd name="connsiteX12" fmla="*/ 45508 w 7304049"/>
              <a:gd name="connsiteY12" fmla="*/ 1528129 h 2016162"/>
              <a:gd name="connsiteX13" fmla="*/ 200463 w 7304049"/>
              <a:gd name="connsiteY13" fmla="*/ 1450104 h 2016162"/>
              <a:gd name="connsiteX14" fmla="*/ 2220853 w 7304049"/>
              <a:gd name="connsiteY14" fmla="*/ 1441397 h 2016162"/>
              <a:gd name="connsiteX15" fmla="*/ 2191481 w 7304049"/>
              <a:gd name="connsiteY15" fmla="*/ 547724 h 2016162"/>
              <a:gd name="connsiteX16" fmla="*/ 2191481 w 7304049"/>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441397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187851 w 7271047"/>
              <a:gd name="connsiteY14" fmla="*/ 1371728 h 2016162"/>
              <a:gd name="connsiteX15" fmla="*/ 2158479 w 7271047"/>
              <a:gd name="connsiteY15" fmla="*/ 547724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74638 w 7271047"/>
              <a:gd name="connsiteY14" fmla="*/ 1450104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547724 h 2016162"/>
              <a:gd name="connsiteX17" fmla="*/ 2158479 w 7271047"/>
              <a:gd name="connsiteY17"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87851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0434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62128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8479 w 7271047"/>
              <a:gd name="connsiteY0" fmla="*/ 109547 h 2016162"/>
              <a:gd name="connsiteX1" fmla="*/ 2268026 w 7271047"/>
              <a:gd name="connsiteY1" fmla="*/ 0 h 2016162"/>
              <a:gd name="connsiteX2" fmla="*/ 7161500 w 7271047"/>
              <a:gd name="connsiteY2" fmla="*/ 0 h 2016162"/>
              <a:gd name="connsiteX3" fmla="*/ 7271047 w 7271047"/>
              <a:gd name="connsiteY3" fmla="*/ 109547 h 2016162"/>
              <a:gd name="connsiteX4" fmla="*/ 7271047 w 7271047"/>
              <a:gd name="connsiteY4" fmla="*/ 547724 h 2016162"/>
              <a:gd name="connsiteX5" fmla="*/ 7161500 w 7271047"/>
              <a:gd name="connsiteY5" fmla="*/ 657271 h 2016162"/>
              <a:gd name="connsiteX6" fmla="*/ 4173405 w 7271047"/>
              <a:gd name="connsiteY6" fmla="*/ 631501 h 2016162"/>
              <a:gd name="connsiteX7" fmla="*/ 4007942 w 7271047"/>
              <a:gd name="connsiteY7" fmla="*/ 741656 h 2016162"/>
              <a:gd name="connsiteX8" fmla="*/ 4025359 w 7271047"/>
              <a:gd name="connsiteY8" fmla="*/ 1876824 h 2016162"/>
              <a:gd name="connsiteX9" fmla="*/ 3877312 w 7271047"/>
              <a:gd name="connsiteY9" fmla="*/ 2016162 h 2016162"/>
              <a:gd name="connsiteX10" fmla="*/ 115209 w 7271047"/>
              <a:gd name="connsiteY10" fmla="*/ 1990036 h 2016162"/>
              <a:gd name="connsiteX11" fmla="*/ 1998 w 7271047"/>
              <a:gd name="connsiteY11" fmla="*/ 1885534 h 2016162"/>
              <a:gd name="connsiteX12" fmla="*/ 12506 w 7271047"/>
              <a:gd name="connsiteY12" fmla="*/ 1528129 h 2016162"/>
              <a:gd name="connsiteX13" fmla="*/ 167461 w 7271047"/>
              <a:gd name="connsiteY13" fmla="*/ 1450104 h 2016162"/>
              <a:gd name="connsiteX14" fmla="*/ 2039804 w 7271047"/>
              <a:gd name="connsiteY14" fmla="*/ 1467521 h 2016162"/>
              <a:gd name="connsiteX15" fmla="*/ 2177258 w 7271047"/>
              <a:gd name="connsiteY15" fmla="*/ 1371728 h 2016162"/>
              <a:gd name="connsiteX16" fmla="*/ 2158479 w 7271047"/>
              <a:gd name="connsiteY16" fmla="*/ 109547 h 2016162"/>
              <a:gd name="connsiteX0" fmla="*/ 2157651 w 7270219"/>
              <a:gd name="connsiteY0" fmla="*/ 109547 h 2016162"/>
              <a:gd name="connsiteX1" fmla="*/ 2267198 w 7270219"/>
              <a:gd name="connsiteY1" fmla="*/ 0 h 2016162"/>
              <a:gd name="connsiteX2" fmla="*/ 7160672 w 7270219"/>
              <a:gd name="connsiteY2" fmla="*/ 0 h 2016162"/>
              <a:gd name="connsiteX3" fmla="*/ 7270219 w 7270219"/>
              <a:gd name="connsiteY3" fmla="*/ 109547 h 2016162"/>
              <a:gd name="connsiteX4" fmla="*/ 7270219 w 7270219"/>
              <a:gd name="connsiteY4" fmla="*/ 547724 h 2016162"/>
              <a:gd name="connsiteX5" fmla="*/ 7160672 w 7270219"/>
              <a:gd name="connsiteY5" fmla="*/ 657271 h 2016162"/>
              <a:gd name="connsiteX6" fmla="*/ 4172577 w 7270219"/>
              <a:gd name="connsiteY6" fmla="*/ 631501 h 2016162"/>
              <a:gd name="connsiteX7" fmla="*/ 4007114 w 7270219"/>
              <a:gd name="connsiteY7" fmla="*/ 741656 h 2016162"/>
              <a:gd name="connsiteX8" fmla="*/ 4024531 w 7270219"/>
              <a:gd name="connsiteY8" fmla="*/ 1876824 h 2016162"/>
              <a:gd name="connsiteX9" fmla="*/ 3876484 w 7270219"/>
              <a:gd name="connsiteY9" fmla="*/ 2016162 h 2016162"/>
              <a:gd name="connsiteX10" fmla="*/ 114381 w 7270219"/>
              <a:gd name="connsiteY10" fmla="*/ 1990036 h 2016162"/>
              <a:gd name="connsiteX11" fmla="*/ 1170 w 7270219"/>
              <a:gd name="connsiteY11" fmla="*/ 1885534 h 2016162"/>
              <a:gd name="connsiteX12" fmla="*/ 11678 w 7270219"/>
              <a:gd name="connsiteY12" fmla="*/ 1528129 h 2016162"/>
              <a:gd name="connsiteX13" fmla="*/ 166633 w 7270219"/>
              <a:gd name="connsiteY13" fmla="*/ 1450104 h 2016162"/>
              <a:gd name="connsiteX14" fmla="*/ 2038976 w 7270219"/>
              <a:gd name="connsiteY14" fmla="*/ 1467521 h 2016162"/>
              <a:gd name="connsiteX15" fmla="*/ 2176430 w 7270219"/>
              <a:gd name="connsiteY15" fmla="*/ 1371728 h 2016162"/>
              <a:gd name="connsiteX16" fmla="*/ 2157651 w 7270219"/>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206858 w 7319426"/>
              <a:gd name="connsiteY0" fmla="*/ 109547 h 2016162"/>
              <a:gd name="connsiteX1" fmla="*/ 2316405 w 7319426"/>
              <a:gd name="connsiteY1" fmla="*/ 0 h 2016162"/>
              <a:gd name="connsiteX2" fmla="*/ 7209879 w 7319426"/>
              <a:gd name="connsiteY2" fmla="*/ 0 h 2016162"/>
              <a:gd name="connsiteX3" fmla="*/ 7319426 w 7319426"/>
              <a:gd name="connsiteY3" fmla="*/ 109547 h 2016162"/>
              <a:gd name="connsiteX4" fmla="*/ 7319426 w 7319426"/>
              <a:gd name="connsiteY4" fmla="*/ 547724 h 2016162"/>
              <a:gd name="connsiteX5" fmla="*/ 7209879 w 7319426"/>
              <a:gd name="connsiteY5" fmla="*/ 657271 h 2016162"/>
              <a:gd name="connsiteX6" fmla="*/ 4221784 w 7319426"/>
              <a:gd name="connsiteY6" fmla="*/ 631501 h 2016162"/>
              <a:gd name="connsiteX7" fmla="*/ 4056321 w 7319426"/>
              <a:gd name="connsiteY7" fmla="*/ 741656 h 2016162"/>
              <a:gd name="connsiteX8" fmla="*/ 4073738 w 7319426"/>
              <a:gd name="connsiteY8" fmla="*/ 1876824 h 2016162"/>
              <a:gd name="connsiteX9" fmla="*/ 3925691 w 7319426"/>
              <a:gd name="connsiteY9" fmla="*/ 2016162 h 2016162"/>
              <a:gd name="connsiteX10" fmla="*/ 163588 w 7319426"/>
              <a:gd name="connsiteY10" fmla="*/ 1990036 h 2016162"/>
              <a:gd name="connsiteX11" fmla="*/ 50377 w 7319426"/>
              <a:gd name="connsiteY11" fmla="*/ 1885534 h 2016162"/>
              <a:gd name="connsiteX12" fmla="*/ 40413 w 7319426"/>
              <a:gd name="connsiteY12" fmla="*/ 1528129 h 2016162"/>
              <a:gd name="connsiteX13" fmla="*/ 215840 w 7319426"/>
              <a:gd name="connsiteY13" fmla="*/ 1450104 h 2016162"/>
              <a:gd name="connsiteX14" fmla="*/ 2088183 w 7319426"/>
              <a:gd name="connsiteY14" fmla="*/ 1467521 h 2016162"/>
              <a:gd name="connsiteX15" fmla="*/ 2225637 w 7319426"/>
              <a:gd name="connsiteY15" fmla="*/ 1371728 h 2016162"/>
              <a:gd name="connsiteX16" fmla="*/ 2206858 w 731942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7771 w 7279014"/>
              <a:gd name="connsiteY14" fmla="*/ 1467521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9957 w 7319006"/>
              <a:gd name="connsiteY11" fmla="*/ 1885534 h 2016162"/>
              <a:gd name="connsiteX12" fmla="*/ 39993 w 7319006"/>
              <a:gd name="connsiteY12" fmla="*/ 1528129 h 2016162"/>
              <a:gd name="connsiteX13" fmla="*/ 215420 w 7319006"/>
              <a:gd name="connsiteY13" fmla="*/ 1450104 h 2016162"/>
              <a:gd name="connsiteX14" fmla="*/ 2080939 w 7319006"/>
              <a:gd name="connsiteY14" fmla="*/ 1460697 h 2016162"/>
              <a:gd name="connsiteX15" fmla="*/ 2225217 w 7319006"/>
              <a:gd name="connsiteY15" fmla="*/ 1371728 h 2016162"/>
              <a:gd name="connsiteX16" fmla="*/ 2206438 w 7319006"/>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9965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85534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71635 w 7284203"/>
              <a:gd name="connsiteY0" fmla="*/ 109547 h 2016162"/>
              <a:gd name="connsiteX1" fmla="*/ 2281182 w 7284203"/>
              <a:gd name="connsiteY1" fmla="*/ 0 h 2016162"/>
              <a:gd name="connsiteX2" fmla="*/ 7174656 w 7284203"/>
              <a:gd name="connsiteY2" fmla="*/ 0 h 2016162"/>
              <a:gd name="connsiteX3" fmla="*/ 7284203 w 7284203"/>
              <a:gd name="connsiteY3" fmla="*/ 109547 h 2016162"/>
              <a:gd name="connsiteX4" fmla="*/ 7284203 w 7284203"/>
              <a:gd name="connsiteY4" fmla="*/ 547724 h 2016162"/>
              <a:gd name="connsiteX5" fmla="*/ 7174656 w 7284203"/>
              <a:gd name="connsiteY5" fmla="*/ 657271 h 2016162"/>
              <a:gd name="connsiteX6" fmla="*/ 4186561 w 7284203"/>
              <a:gd name="connsiteY6" fmla="*/ 631501 h 2016162"/>
              <a:gd name="connsiteX7" fmla="*/ 4021098 w 7284203"/>
              <a:gd name="connsiteY7" fmla="*/ 741656 h 2016162"/>
              <a:gd name="connsiteX8" fmla="*/ 4038515 w 7284203"/>
              <a:gd name="connsiteY8" fmla="*/ 1876824 h 2016162"/>
              <a:gd name="connsiteX9" fmla="*/ 3890468 w 7284203"/>
              <a:gd name="connsiteY9" fmla="*/ 2016162 h 2016162"/>
              <a:gd name="connsiteX10" fmla="*/ 128365 w 7284203"/>
              <a:gd name="connsiteY10" fmla="*/ 1990036 h 2016162"/>
              <a:gd name="connsiteX11" fmla="*/ 1506 w 7284203"/>
              <a:gd name="connsiteY11" fmla="*/ 1885534 h 2016162"/>
              <a:gd name="connsiteX12" fmla="*/ 5190 w 7284203"/>
              <a:gd name="connsiteY12" fmla="*/ 1528129 h 2016162"/>
              <a:gd name="connsiteX13" fmla="*/ 180617 w 7284203"/>
              <a:gd name="connsiteY13" fmla="*/ 1450104 h 2016162"/>
              <a:gd name="connsiteX14" fmla="*/ 2046136 w 7284203"/>
              <a:gd name="connsiteY14" fmla="*/ 1460697 h 2016162"/>
              <a:gd name="connsiteX15" fmla="*/ 2190414 w 7284203"/>
              <a:gd name="connsiteY15" fmla="*/ 1371728 h 2016162"/>
              <a:gd name="connsiteX16" fmla="*/ 2171635 w 7284203"/>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50104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29632 h 2016162"/>
              <a:gd name="connsiteX14" fmla="*/ 2040947 w 7279014"/>
              <a:gd name="connsiteY14" fmla="*/ 1460697 h 2016162"/>
              <a:gd name="connsiteX15" fmla="*/ 2185225 w 7279014"/>
              <a:gd name="connsiteY15" fmla="*/ 1371728 h 2016162"/>
              <a:gd name="connsiteX16" fmla="*/ 2166446 w 7279014"/>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0225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47049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19754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33401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29632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438 w 7319006"/>
              <a:gd name="connsiteY0" fmla="*/ 109547 h 2016162"/>
              <a:gd name="connsiteX1" fmla="*/ 2315985 w 7319006"/>
              <a:gd name="connsiteY1" fmla="*/ 0 h 2016162"/>
              <a:gd name="connsiteX2" fmla="*/ 7209459 w 7319006"/>
              <a:gd name="connsiteY2" fmla="*/ 0 h 2016162"/>
              <a:gd name="connsiteX3" fmla="*/ 7319006 w 7319006"/>
              <a:gd name="connsiteY3" fmla="*/ 109547 h 2016162"/>
              <a:gd name="connsiteX4" fmla="*/ 7319006 w 7319006"/>
              <a:gd name="connsiteY4" fmla="*/ 547724 h 2016162"/>
              <a:gd name="connsiteX5" fmla="*/ 7209459 w 7319006"/>
              <a:gd name="connsiteY5" fmla="*/ 657271 h 2016162"/>
              <a:gd name="connsiteX6" fmla="*/ 4221364 w 7319006"/>
              <a:gd name="connsiteY6" fmla="*/ 631501 h 2016162"/>
              <a:gd name="connsiteX7" fmla="*/ 4055901 w 7319006"/>
              <a:gd name="connsiteY7" fmla="*/ 741656 h 2016162"/>
              <a:gd name="connsiteX8" fmla="*/ 4073318 w 7319006"/>
              <a:gd name="connsiteY8" fmla="*/ 1876824 h 2016162"/>
              <a:gd name="connsiteX9" fmla="*/ 3925271 w 7319006"/>
              <a:gd name="connsiteY9" fmla="*/ 2016162 h 2016162"/>
              <a:gd name="connsiteX10" fmla="*/ 163168 w 7319006"/>
              <a:gd name="connsiteY10" fmla="*/ 1990036 h 2016162"/>
              <a:gd name="connsiteX11" fmla="*/ 43133 w 7319006"/>
              <a:gd name="connsiteY11" fmla="*/ 1878710 h 2016162"/>
              <a:gd name="connsiteX12" fmla="*/ 39993 w 7319006"/>
              <a:gd name="connsiteY12" fmla="*/ 1528129 h 2016162"/>
              <a:gd name="connsiteX13" fmla="*/ 215420 w 7319006"/>
              <a:gd name="connsiteY13" fmla="*/ 1443280 h 2016162"/>
              <a:gd name="connsiteX14" fmla="*/ 2080939 w 7319006"/>
              <a:gd name="connsiteY14" fmla="*/ 1453873 h 2016162"/>
              <a:gd name="connsiteX15" fmla="*/ 2225217 w 7319006"/>
              <a:gd name="connsiteY15" fmla="*/ 1371728 h 2016162"/>
              <a:gd name="connsiteX16" fmla="*/ 2206438 w 7319006"/>
              <a:gd name="connsiteY16" fmla="*/ 109547 h 2016162"/>
              <a:gd name="connsiteX0" fmla="*/ 2206521 w 7319089"/>
              <a:gd name="connsiteY0" fmla="*/ 109547 h 2016162"/>
              <a:gd name="connsiteX1" fmla="*/ 2316068 w 7319089"/>
              <a:gd name="connsiteY1" fmla="*/ 0 h 2016162"/>
              <a:gd name="connsiteX2" fmla="*/ 7209542 w 7319089"/>
              <a:gd name="connsiteY2" fmla="*/ 0 h 2016162"/>
              <a:gd name="connsiteX3" fmla="*/ 7319089 w 7319089"/>
              <a:gd name="connsiteY3" fmla="*/ 109547 h 2016162"/>
              <a:gd name="connsiteX4" fmla="*/ 7319089 w 7319089"/>
              <a:gd name="connsiteY4" fmla="*/ 547724 h 2016162"/>
              <a:gd name="connsiteX5" fmla="*/ 7209542 w 7319089"/>
              <a:gd name="connsiteY5" fmla="*/ 657271 h 2016162"/>
              <a:gd name="connsiteX6" fmla="*/ 4221447 w 7319089"/>
              <a:gd name="connsiteY6" fmla="*/ 631501 h 2016162"/>
              <a:gd name="connsiteX7" fmla="*/ 4055984 w 7319089"/>
              <a:gd name="connsiteY7" fmla="*/ 741656 h 2016162"/>
              <a:gd name="connsiteX8" fmla="*/ 4073401 w 7319089"/>
              <a:gd name="connsiteY8" fmla="*/ 1876824 h 2016162"/>
              <a:gd name="connsiteX9" fmla="*/ 3925354 w 7319089"/>
              <a:gd name="connsiteY9" fmla="*/ 2016162 h 2016162"/>
              <a:gd name="connsiteX10" fmla="*/ 163251 w 7319089"/>
              <a:gd name="connsiteY10" fmla="*/ 1990036 h 2016162"/>
              <a:gd name="connsiteX11" fmla="*/ 43216 w 7319089"/>
              <a:gd name="connsiteY11" fmla="*/ 1878710 h 2016162"/>
              <a:gd name="connsiteX12" fmla="*/ 40076 w 7319089"/>
              <a:gd name="connsiteY12" fmla="*/ 1528129 h 2016162"/>
              <a:gd name="connsiteX13" fmla="*/ 215503 w 7319089"/>
              <a:gd name="connsiteY13" fmla="*/ 1443280 h 2016162"/>
              <a:gd name="connsiteX14" fmla="*/ 2081022 w 7319089"/>
              <a:gd name="connsiteY14" fmla="*/ 1453873 h 2016162"/>
              <a:gd name="connsiteX15" fmla="*/ 2225300 w 7319089"/>
              <a:gd name="connsiteY15" fmla="*/ 1371728 h 2016162"/>
              <a:gd name="connsiteX16" fmla="*/ 2206521 w 7319089"/>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85225 w 7279014"/>
              <a:gd name="connsiteY15" fmla="*/ 1371728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 name="connsiteX0" fmla="*/ 2166446 w 7279014"/>
              <a:gd name="connsiteY0" fmla="*/ 109547 h 2016162"/>
              <a:gd name="connsiteX1" fmla="*/ 2275993 w 7279014"/>
              <a:gd name="connsiteY1" fmla="*/ 0 h 2016162"/>
              <a:gd name="connsiteX2" fmla="*/ 7169467 w 7279014"/>
              <a:gd name="connsiteY2" fmla="*/ 0 h 2016162"/>
              <a:gd name="connsiteX3" fmla="*/ 7279014 w 7279014"/>
              <a:gd name="connsiteY3" fmla="*/ 109547 h 2016162"/>
              <a:gd name="connsiteX4" fmla="*/ 7279014 w 7279014"/>
              <a:gd name="connsiteY4" fmla="*/ 547724 h 2016162"/>
              <a:gd name="connsiteX5" fmla="*/ 7169467 w 7279014"/>
              <a:gd name="connsiteY5" fmla="*/ 657271 h 2016162"/>
              <a:gd name="connsiteX6" fmla="*/ 4181372 w 7279014"/>
              <a:gd name="connsiteY6" fmla="*/ 631501 h 2016162"/>
              <a:gd name="connsiteX7" fmla="*/ 4015909 w 7279014"/>
              <a:gd name="connsiteY7" fmla="*/ 741656 h 2016162"/>
              <a:gd name="connsiteX8" fmla="*/ 4033326 w 7279014"/>
              <a:gd name="connsiteY8" fmla="*/ 1876824 h 2016162"/>
              <a:gd name="connsiteX9" fmla="*/ 3885279 w 7279014"/>
              <a:gd name="connsiteY9" fmla="*/ 2016162 h 2016162"/>
              <a:gd name="connsiteX10" fmla="*/ 123176 w 7279014"/>
              <a:gd name="connsiteY10" fmla="*/ 1990036 h 2016162"/>
              <a:gd name="connsiteX11" fmla="*/ 3141 w 7279014"/>
              <a:gd name="connsiteY11" fmla="*/ 1878710 h 2016162"/>
              <a:gd name="connsiteX12" fmla="*/ 1 w 7279014"/>
              <a:gd name="connsiteY12" fmla="*/ 1528129 h 2016162"/>
              <a:gd name="connsiteX13" fmla="*/ 175428 w 7279014"/>
              <a:gd name="connsiteY13" fmla="*/ 1443280 h 2016162"/>
              <a:gd name="connsiteX14" fmla="*/ 2040947 w 7279014"/>
              <a:gd name="connsiteY14" fmla="*/ 1453873 h 2016162"/>
              <a:gd name="connsiteX15" fmla="*/ 2178401 w 7279014"/>
              <a:gd name="connsiteY15" fmla="*/ 1378552 h 2016162"/>
              <a:gd name="connsiteX16" fmla="*/ 2166446 w 7279014"/>
              <a:gd name="connsiteY16" fmla="*/ 109547 h 201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9014" h="2016162">
                <a:moveTo>
                  <a:pt x="2166446" y="109547"/>
                </a:moveTo>
                <a:cubicBezTo>
                  <a:pt x="2166446" y="49046"/>
                  <a:pt x="2215492" y="0"/>
                  <a:pt x="2275993" y="0"/>
                </a:cubicBezTo>
                <a:lnTo>
                  <a:pt x="7169467" y="0"/>
                </a:lnTo>
                <a:cubicBezTo>
                  <a:pt x="7229968" y="0"/>
                  <a:pt x="7279014" y="49046"/>
                  <a:pt x="7279014" y="109547"/>
                </a:cubicBezTo>
                <a:lnTo>
                  <a:pt x="7279014" y="547724"/>
                </a:lnTo>
                <a:cubicBezTo>
                  <a:pt x="7279014" y="608225"/>
                  <a:pt x="7229968" y="657271"/>
                  <a:pt x="7169467" y="657271"/>
                </a:cubicBezTo>
                <a:lnTo>
                  <a:pt x="4181372" y="631501"/>
                </a:lnTo>
                <a:cubicBezTo>
                  <a:pt x="4096301" y="626772"/>
                  <a:pt x="4017361" y="671424"/>
                  <a:pt x="4015909" y="741656"/>
                </a:cubicBezTo>
                <a:cubicBezTo>
                  <a:pt x="4028106" y="1199939"/>
                  <a:pt x="4031289" y="1484917"/>
                  <a:pt x="4033326" y="1876824"/>
                </a:cubicBezTo>
                <a:cubicBezTo>
                  <a:pt x="4039132" y="1985096"/>
                  <a:pt x="3988331" y="2007887"/>
                  <a:pt x="3885279" y="2016162"/>
                </a:cubicBezTo>
                <a:lnTo>
                  <a:pt x="123176" y="1990036"/>
                </a:lnTo>
                <a:cubicBezTo>
                  <a:pt x="50604" y="1987134"/>
                  <a:pt x="4160" y="2004702"/>
                  <a:pt x="3141" y="1878710"/>
                </a:cubicBezTo>
                <a:cubicBezTo>
                  <a:pt x="-3818" y="1366925"/>
                  <a:pt x="9295" y="2068927"/>
                  <a:pt x="1" y="1528129"/>
                </a:cubicBezTo>
                <a:cubicBezTo>
                  <a:pt x="-303" y="1440892"/>
                  <a:pt x="87529" y="1442755"/>
                  <a:pt x="175428" y="1443280"/>
                </a:cubicBezTo>
                <a:lnTo>
                  <a:pt x="2040947" y="1453873"/>
                </a:lnTo>
                <a:cubicBezTo>
                  <a:pt x="2136893" y="1449953"/>
                  <a:pt x="2179419" y="1435438"/>
                  <a:pt x="2178401" y="1378552"/>
                </a:cubicBezTo>
                <a:cubicBezTo>
                  <a:pt x="2170884" y="858797"/>
                  <a:pt x="2165563" y="503825"/>
                  <a:pt x="2166446" y="109547"/>
                </a:cubicBezTo>
                <a:close/>
              </a:path>
            </a:pathLst>
          </a:cu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2" name="図 11"/>
          <p:cNvPicPr>
            <a:picLocks noChangeAspect="1"/>
          </p:cNvPicPr>
          <p:nvPr/>
        </p:nvPicPr>
        <p:blipFill>
          <a:blip r:embed="rId3"/>
          <a:stretch>
            <a:fillRect/>
          </a:stretch>
        </p:blipFill>
        <p:spPr>
          <a:xfrm>
            <a:off x="7680176" y="188640"/>
            <a:ext cx="4397060" cy="1776894"/>
          </a:xfrm>
          <a:prstGeom prst="rect">
            <a:avLst/>
          </a:prstGeom>
          <a:solidFill>
            <a:schemeClr val="bg1"/>
          </a:solidFill>
          <a:ln w="38100">
            <a:solidFill>
              <a:schemeClr val="tx1"/>
            </a:solidFill>
          </a:ln>
        </p:spPr>
      </p:pic>
      <p:sp>
        <p:nvSpPr>
          <p:cNvPr id="17" name="角丸四角形 16"/>
          <p:cNvSpPr/>
          <p:nvPr/>
        </p:nvSpPr>
        <p:spPr bwMode="auto">
          <a:xfrm>
            <a:off x="9389138" y="1556792"/>
            <a:ext cx="884758" cy="249272"/>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11064552" y="476672"/>
            <a:ext cx="1055800" cy="1403017"/>
          </a:xfrm>
          <a:prstGeom prst="roundRect">
            <a:avLst/>
          </a:prstGeom>
          <a:noFill/>
          <a:ln w="38100">
            <a:solidFill>
              <a:srgbClr val="FF0000"/>
            </a:solidFill>
          </a:ln>
          <a:effectLst>
            <a:glow rad="38100">
              <a:schemeClr val="accent2">
                <a:satMod val="175000"/>
                <a:alpha val="40000"/>
              </a:schemeClr>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324619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a:grpSpLocks noChangeAspect="1"/>
          </p:cNvGrpSpPr>
          <p:nvPr/>
        </p:nvGrpSpPr>
        <p:grpSpPr>
          <a:xfrm>
            <a:off x="576000" y="1548000"/>
            <a:ext cx="4716000" cy="2397220"/>
            <a:chOff x="5296330" y="-2625415"/>
            <a:chExt cx="5869851" cy="2983729"/>
          </a:xfrm>
        </p:grpSpPr>
        <p:pic>
          <p:nvPicPr>
            <p:cNvPr id="23" name="図 22"/>
            <p:cNvPicPr>
              <a:picLocks noChangeAspect="1"/>
            </p:cNvPicPr>
            <p:nvPr/>
          </p:nvPicPr>
          <p:blipFill>
            <a:blip r:embed="rId2"/>
            <a:stretch>
              <a:fillRect/>
            </a:stretch>
          </p:blipFill>
          <p:spPr>
            <a:xfrm>
              <a:off x="5298181" y="-2625415"/>
              <a:ext cx="5868000" cy="2983729"/>
            </a:xfrm>
            <a:prstGeom prst="rect">
              <a:avLst/>
            </a:prstGeom>
          </p:spPr>
        </p:pic>
        <p:sp>
          <p:nvSpPr>
            <p:cNvPr id="26" name="フリーフォーム 25"/>
            <p:cNvSpPr/>
            <p:nvPr/>
          </p:nvSpPr>
          <p:spPr bwMode="auto">
            <a:xfrm>
              <a:off x="5296330" y="-2625415"/>
              <a:ext cx="5869851" cy="2983729"/>
            </a:xfrm>
            <a:custGeom>
              <a:avLst/>
              <a:gdLst>
                <a:gd name="connsiteX0" fmla="*/ 1015694 w 5869851"/>
                <a:gd name="connsiteY0" fmla="*/ 2526023 h 2983729"/>
                <a:gd name="connsiteX1" fmla="*/ 1015694 w 5869851"/>
                <a:gd name="connsiteY1" fmla="*/ 2720148 h 2983729"/>
                <a:gd name="connsiteX2" fmla="*/ 2095814 w 5869851"/>
                <a:gd name="connsiteY2" fmla="*/ 2720148 h 2983729"/>
                <a:gd name="connsiteX3" fmla="*/ 2095814 w 5869851"/>
                <a:gd name="connsiteY3" fmla="*/ 2526023 h 2983729"/>
                <a:gd name="connsiteX4" fmla="*/ 0 w 5869851"/>
                <a:gd name="connsiteY4" fmla="*/ 0 h 2983729"/>
                <a:gd name="connsiteX5" fmla="*/ 5869851 w 5869851"/>
                <a:gd name="connsiteY5" fmla="*/ 0 h 2983729"/>
                <a:gd name="connsiteX6" fmla="*/ 5869851 w 5869851"/>
                <a:gd name="connsiteY6" fmla="*/ 2983729 h 2983729"/>
                <a:gd name="connsiteX7" fmla="*/ 0 w 5869851"/>
                <a:gd name="connsiteY7" fmla="*/ 2983729 h 298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9851" h="2983729">
                  <a:moveTo>
                    <a:pt x="1015694" y="2526023"/>
                  </a:moveTo>
                  <a:lnTo>
                    <a:pt x="1015694" y="2720148"/>
                  </a:lnTo>
                  <a:lnTo>
                    <a:pt x="2095814" y="2720148"/>
                  </a:lnTo>
                  <a:lnTo>
                    <a:pt x="2095814" y="2526023"/>
                  </a:lnTo>
                  <a:close/>
                  <a:moveTo>
                    <a:pt x="0" y="0"/>
                  </a:moveTo>
                  <a:lnTo>
                    <a:pt x="5869851" y="0"/>
                  </a:lnTo>
                  <a:lnTo>
                    <a:pt x="5869851" y="2983729"/>
                  </a:lnTo>
                  <a:lnTo>
                    <a:pt x="0" y="2983729"/>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1224136"/>
          </a:xfrm>
        </p:spPr>
        <p:txBody>
          <a:bodyPr>
            <a:normAutofit/>
          </a:bodyPr>
          <a:lstStyle/>
          <a:p>
            <a:r>
              <a:rPr lang="en-US" altLang="ja-JP" dirty="0" smtClean="0"/>
              <a:t>Manifest</a:t>
            </a:r>
            <a:r>
              <a:rPr lang="ja-JP" altLang="en-US" dirty="0" smtClean="0"/>
              <a:t>ファイルの生成確認</a:t>
            </a:r>
            <a:r>
              <a:rPr lang="en-US" altLang="ja-JP" dirty="0" smtClean="0"/>
              <a:t>(Production</a:t>
            </a:r>
            <a:r>
              <a:rPr lang="ja-JP" altLang="en-US" dirty="0" smtClean="0"/>
              <a:t>環境</a:t>
            </a:r>
            <a:r>
              <a:rPr lang="en-US" altLang="ja-JP" dirty="0"/>
              <a:t>)</a:t>
            </a:r>
          </a:p>
          <a:p>
            <a:pPr lvl="1"/>
            <a:r>
              <a:rPr lang="en-US" altLang="ja-JP" dirty="0" err="1" smtClean="0"/>
              <a:t>Exastro</a:t>
            </a:r>
            <a:r>
              <a:rPr lang="en-US" altLang="ja-JP" dirty="0" smtClean="0"/>
              <a:t> IT-Automation</a:t>
            </a:r>
            <a:r>
              <a:rPr lang="ja-JP" altLang="en-US" dirty="0" smtClean="0"/>
              <a:t>から、</a:t>
            </a:r>
            <a:r>
              <a:rPr lang="en-US" altLang="ja-JP" dirty="0" err="1" smtClean="0"/>
              <a:t>IaC</a:t>
            </a:r>
            <a:r>
              <a:rPr lang="ja-JP" altLang="en-US" dirty="0" smtClean="0"/>
              <a:t>リポジトリへ</a:t>
            </a:r>
            <a:r>
              <a:rPr lang="en-US" altLang="ja-JP" dirty="0" smtClean="0"/>
              <a:t>Manifest</a:t>
            </a:r>
            <a:r>
              <a:rPr lang="ja-JP" altLang="en-US" dirty="0" smtClean="0"/>
              <a:t>ファイルを登録するまでの状況を確認します。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(19/21)</a:t>
            </a:r>
            <a:endParaRPr kumimoji="1" lang="ja-JP" altLang="en-US" dirty="0"/>
          </a:p>
        </p:txBody>
      </p:sp>
      <p:sp>
        <p:nvSpPr>
          <p:cNvPr id="10" name="角丸四角形 9"/>
          <p:cNvSpPr/>
          <p:nvPr/>
        </p:nvSpPr>
        <p:spPr bwMode="auto">
          <a:xfrm>
            <a:off x="2064877" y="3549231"/>
            <a:ext cx="214699" cy="216000"/>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3"/>
          <a:stretch>
            <a:fillRect/>
          </a:stretch>
        </p:blipFill>
        <p:spPr>
          <a:xfrm>
            <a:off x="4511571" y="1775982"/>
            <a:ext cx="1577560" cy="1348928"/>
          </a:xfrm>
          <a:prstGeom prst="rect">
            <a:avLst/>
          </a:prstGeom>
          <a:ln w="38100">
            <a:solidFill>
              <a:schemeClr val="bg1"/>
            </a:solidFill>
          </a:ln>
        </p:spPr>
      </p:pic>
      <p:sp>
        <p:nvSpPr>
          <p:cNvPr id="17" name="角丸四角形 16"/>
          <p:cNvSpPr/>
          <p:nvPr/>
        </p:nvSpPr>
        <p:spPr bwMode="auto">
          <a:xfrm>
            <a:off x="4674369" y="2339916"/>
            <a:ext cx="1251964" cy="660202"/>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rotWithShape="1">
          <a:blip r:embed="rId4"/>
          <a:srcRect r="16848"/>
          <a:stretch/>
        </p:blipFill>
        <p:spPr>
          <a:xfrm>
            <a:off x="4437460" y="3503731"/>
            <a:ext cx="2800983" cy="2747394"/>
          </a:xfrm>
          <a:prstGeom prst="rect">
            <a:avLst/>
          </a:prstGeom>
          <a:ln w="38100">
            <a:solidFill>
              <a:schemeClr val="bg1"/>
            </a:solidFill>
          </a:ln>
        </p:spPr>
      </p:pic>
      <p:cxnSp>
        <p:nvCxnSpPr>
          <p:cNvPr id="22" name="直線矢印コネクタ 21"/>
          <p:cNvCxnSpPr>
            <a:stCxn id="10" idx="3"/>
            <a:endCxn id="7" idx="1"/>
          </p:cNvCxnSpPr>
          <p:nvPr/>
        </p:nvCxnSpPr>
        <p:spPr bwMode="auto">
          <a:xfrm flipV="1">
            <a:off x="2279576" y="2450446"/>
            <a:ext cx="2231995" cy="120678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3" name="角丸四角形 32"/>
          <p:cNvSpPr/>
          <p:nvPr/>
        </p:nvSpPr>
        <p:spPr bwMode="auto">
          <a:xfrm>
            <a:off x="4403984" y="4956031"/>
            <a:ext cx="814008" cy="20384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吹き出し 33"/>
          <p:cNvSpPr/>
          <p:nvPr/>
        </p:nvSpPr>
        <p:spPr bwMode="auto">
          <a:xfrm>
            <a:off x="576000" y="4583381"/>
            <a:ext cx="3499538" cy="419375"/>
          </a:xfrm>
          <a:prstGeom prst="wedgeRoundRectCallout">
            <a:avLst>
              <a:gd name="adj1" fmla="val 60891"/>
              <a:gd name="adj2" fmla="val 5458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[1]Conductor</a:t>
            </a:r>
            <a:r>
              <a:rPr lang="ja-JP" altLang="en-US" sz="1100" b="1" dirty="0" smtClean="0">
                <a:latin typeface="+mn-ea"/>
              </a:rPr>
              <a:t>メニュー</a:t>
            </a:r>
            <a:r>
              <a:rPr lang="en-US" altLang="ja-JP" sz="1100" b="1" dirty="0" smtClean="0">
                <a:latin typeface="+mn-ea"/>
              </a:rPr>
              <a:t> &gt; Conductor</a:t>
            </a:r>
            <a:r>
              <a:rPr lang="ja-JP" altLang="en-US" sz="1100" b="1" dirty="0" smtClean="0">
                <a:latin typeface="+mn-ea"/>
              </a:rPr>
              <a:t>作業一覧を選択します</a:t>
            </a:r>
            <a:endParaRPr lang="en-US" altLang="ja-JP" sz="1100" b="1" dirty="0" smtClean="0">
              <a:latin typeface="+mn-ea"/>
            </a:endParaRPr>
          </a:p>
        </p:txBody>
      </p:sp>
      <p:cxnSp>
        <p:nvCxnSpPr>
          <p:cNvPr id="35" name="直線矢印コネクタ 34"/>
          <p:cNvCxnSpPr>
            <a:stCxn id="17" idx="2"/>
          </p:cNvCxnSpPr>
          <p:nvPr/>
        </p:nvCxnSpPr>
        <p:spPr bwMode="auto">
          <a:xfrm flipH="1">
            <a:off x="5296330" y="3000118"/>
            <a:ext cx="4021" cy="459866"/>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角丸四角形 38"/>
          <p:cNvSpPr/>
          <p:nvPr/>
        </p:nvSpPr>
        <p:spPr bwMode="auto">
          <a:xfrm>
            <a:off x="5232644" y="5077183"/>
            <a:ext cx="880989"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5300351" y="4636251"/>
            <a:ext cx="1742964" cy="351754"/>
          </a:xfrm>
          <a:prstGeom prst="wedgeRoundRectCallout">
            <a:avLst>
              <a:gd name="adj1" fmla="val -41002"/>
              <a:gd name="adj2" fmla="val 7624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[2]</a:t>
            </a:r>
            <a:r>
              <a:rPr lang="ja-JP" altLang="en-US" sz="1100" b="1" dirty="0" smtClean="0">
                <a:latin typeface="+mn-ea"/>
              </a:rPr>
              <a:t>フィルタをクリック</a:t>
            </a:r>
            <a:endParaRPr lang="en-US" altLang="ja-JP" sz="1100" b="1" dirty="0" smtClean="0">
              <a:latin typeface="+mn-ea"/>
            </a:endParaRPr>
          </a:p>
        </p:txBody>
      </p:sp>
      <p:pic>
        <p:nvPicPr>
          <p:cNvPr id="44" name="図 43"/>
          <p:cNvPicPr>
            <a:picLocks noChangeAspect="1"/>
          </p:cNvPicPr>
          <p:nvPr/>
        </p:nvPicPr>
        <p:blipFill rotWithShape="1">
          <a:blip r:embed="rId5"/>
          <a:srcRect r="25248"/>
          <a:stretch/>
        </p:blipFill>
        <p:spPr>
          <a:xfrm>
            <a:off x="7446154" y="3513183"/>
            <a:ext cx="4050445" cy="2151998"/>
          </a:xfrm>
          <a:prstGeom prst="rect">
            <a:avLst/>
          </a:prstGeom>
          <a:ln w="38100">
            <a:solidFill>
              <a:schemeClr val="bg1"/>
            </a:solidFill>
          </a:ln>
        </p:spPr>
      </p:pic>
      <p:sp>
        <p:nvSpPr>
          <p:cNvPr id="47" name="角丸四角形 46"/>
          <p:cNvSpPr/>
          <p:nvPr/>
        </p:nvSpPr>
        <p:spPr bwMode="auto">
          <a:xfrm>
            <a:off x="5837951" y="6020641"/>
            <a:ext cx="474073" cy="258305"/>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47" idx="3"/>
          </p:cNvCxnSpPr>
          <p:nvPr/>
        </p:nvCxnSpPr>
        <p:spPr bwMode="auto">
          <a:xfrm flipV="1">
            <a:off x="6312024" y="4869160"/>
            <a:ext cx="1721603" cy="1280634"/>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吹き出し 27"/>
          <p:cNvSpPr/>
          <p:nvPr/>
        </p:nvSpPr>
        <p:spPr bwMode="auto">
          <a:xfrm>
            <a:off x="9192344" y="5733255"/>
            <a:ext cx="2059898" cy="648073"/>
          </a:xfrm>
          <a:prstGeom prst="wedgeRoundRectCallout">
            <a:avLst>
              <a:gd name="adj1" fmla="val -15025"/>
              <a:gd name="adj2" fmla="val -184825"/>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ja-JP" altLang="en-US" sz="1100" b="1" dirty="0" smtClean="0">
                <a:latin typeface="+mn-ea"/>
              </a:rPr>
              <a:t>すべて</a:t>
            </a:r>
            <a:r>
              <a:rPr lang="en-US" altLang="ja-JP" sz="1100" b="1" dirty="0" smtClean="0">
                <a:latin typeface="+mn-ea"/>
              </a:rPr>
              <a:t>[DONE]</a:t>
            </a:r>
            <a:r>
              <a:rPr lang="ja-JP" altLang="en-US" sz="1100" b="1" dirty="0" smtClean="0">
                <a:latin typeface="+mn-ea"/>
              </a:rPr>
              <a:t>と表示されていれば完了です</a:t>
            </a:r>
            <a:endParaRPr lang="en-US" altLang="ja-JP" sz="1100" b="1" dirty="0" smtClean="0">
              <a:latin typeface="+mn-ea"/>
            </a:endParaRPr>
          </a:p>
        </p:txBody>
      </p:sp>
      <p:sp>
        <p:nvSpPr>
          <p:cNvPr id="41" name="角丸四角形吹き出し 40"/>
          <p:cNvSpPr/>
          <p:nvPr/>
        </p:nvSpPr>
        <p:spPr bwMode="auto">
          <a:xfrm>
            <a:off x="3143672" y="5761779"/>
            <a:ext cx="2385255" cy="388014"/>
          </a:xfrm>
          <a:prstGeom prst="wedgeRoundRectCallout">
            <a:avLst>
              <a:gd name="adj1" fmla="val 67361"/>
              <a:gd name="adj2" fmla="val 41043"/>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latin typeface="+mn-ea"/>
              </a:rPr>
              <a:t>[3]【CD</a:t>
            </a:r>
            <a:r>
              <a:rPr lang="ja-JP" altLang="en-US" sz="1100" b="1" dirty="0" smtClean="0">
                <a:latin typeface="+mn-ea"/>
              </a:rPr>
              <a:t>実行</a:t>
            </a:r>
            <a:r>
              <a:rPr lang="en-US" altLang="ja-JP" sz="1100" b="1" dirty="0">
                <a:latin typeface="+mn-ea"/>
              </a:rPr>
              <a:t>】</a:t>
            </a:r>
            <a:r>
              <a:rPr lang="ja-JP" altLang="en-US" sz="1100" b="1" dirty="0" smtClean="0">
                <a:latin typeface="+mn-ea"/>
              </a:rPr>
              <a:t>の詳細をクリック</a:t>
            </a:r>
            <a:endParaRPr lang="en-US" altLang="ja-JP" sz="1100" b="1" dirty="0" smtClean="0">
              <a:latin typeface="+mn-ea"/>
            </a:endParaRPr>
          </a:p>
        </p:txBody>
      </p:sp>
      <p:pic>
        <p:nvPicPr>
          <p:cNvPr id="25" name="図 24"/>
          <p:cNvPicPr>
            <a:picLocks noChangeAspect="1"/>
          </p:cNvPicPr>
          <p:nvPr/>
        </p:nvPicPr>
        <p:blipFill>
          <a:blip r:embed="rId6"/>
          <a:stretch>
            <a:fillRect/>
          </a:stretch>
        </p:blipFill>
        <p:spPr>
          <a:xfrm>
            <a:off x="5883639" y="2222392"/>
            <a:ext cx="3395766" cy="743776"/>
          </a:xfrm>
          <a:prstGeom prst="rect">
            <a:avLst/>
          </a:prstGeom>
        </p:spPr>
      </p:pic>
    </p:spTree>
    <p:extLst>
      <p:ext uri="{BB962C8B-B14F-4D97-AF65-F5344CB8AC3E}">
        <p14:creationId xmlns:p14="http://schemas.microsoft.com/office/powerpoint/2010/main" val="2128406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kumimoji="1" lang="ja-JP" altLang="en-US" dirty="0" smtClean="0"/>
              <a:t>前提条件</a:t>
            </a:r>
            <a:endParaRPr kumimoji="1" lang="en-US" altLang="ja-JP" dirty="0" smtClean="0"/>
          </a:p>
          <a:p>
            <a:pPr lvl="1"/>
            <a:r>
              <a:rPr kumimoji="1" lang="ja-JP" altLang="en-US" dirty="0" smtClean="0"/>
              <a:t>環境</a:t>
            </a:r>
            <a:endParaRPr kumimoji="1" lang="en-US" altLang="ja-JP" dirty="0" smtClean="0"/>
          </a:p>
          <a:p>
            <a:pPr lvl="2"/>
            <a:r>
              <a:rPr kumimoji="1" lang="en-US" altLang="ja-JP" dirty="0" smtClean="0"/>
              <a:t>Kubernetes</a:t>
            </a:r>
            <a:r>
              <a:rPr kumimoji="1" lang="ja-JP" altLang="en-US" dirty="0" smtClean="0"/>
              <a:t>環境が構築されていること</a:t>
            </a:r>
            <a:endParaRPr kumimoji="1" lang="en-US" altLang="ja-JP" dirty="0" smtClean="0"/>
          </a:p>
          <a:p>
            <a:pPr lvl="2"/>
            <a:r>
              <a:rPr lang="ja-JP" altLang="en-US" dirty="0"/>
              <a:t>使用する</a:t>
            </a:r>
            <a:r>
              <a:rPr lang="en-US" altLang="ja-JP" dirty="0" err="1"/>
              <a:t>ServiceAccount</a:t>
            </a:r>
            <a:r>
              <a:rPr lang="ja-JP" altLang="en-US" dirty="0"/>
              <a:t>に</a:t>
            </a:r>
            <a:r>
              <a:rPr lang="en-US" altLang="ja-JP" dirty="0"/>
              <a:t>cluster-admin</a:t>
            </a:r>
            <a:r>
              <a:rPr lang="ja-JP" altLang="en-US" dirty="0"/>
              <a:t>ロールが付与されている</a:t>
            </a:r>
            <a:r>
              <a:rPr lang="ja-JP" altLang="en-US" dirty="0" smtClean="0"/>
              <a:t>こと</a:t>
            </a:r>
            <a:endParaRPr lang="en-US" altLang="ja-JP" dirty="0" smtClean="0"/>
          </a:p>
          <a:p>
            <a:pPr lvl="2"/>
            <a:r>
              <a:rPr lang="en-US" altLang="ja-JP" dirty="0" smtClean="0"/>
              <a:t>Kubernetes</a:t>
            </a:r>
            <a:r>
              <a:rPr lang="ja-JP" altLang="en-US" dirty="0" smtClean="0"/>
              <a:t>環境から外部インターネットに接続できること</a:t>
            </a:r>
            <a:endParaRPr lang="en-US" altLang="ja-JP" dirty="0" smtClean="0"/>
          </a:p>
          <a:p>
            <a:pPr lvl="2"/>
            <a:r>
              <a:rPr lang="en-US" altLang="ja-JP" dirty="0" smtClean="0"/>
              <a:t>PC</a:t>
            </a:r>
            <a:r>
              <a:rPr lang="ja-JP" altLang="en-US" dirty="0" smtClean="0"/>
              <a:t>環境から外部インターネットに接続できること</a:t>
            </a:r>
            <a:endParaRPr lang="en-US" altLang="ja-JP" dirty="0" smtClean="0"/>
          </a:p>
          <a:p>
            <a:pPr lvl="2"/>
            <a:r>
              <a:rPr lang="ja-JP" altLang="en-US" dirty="0" smtClean="0"/>
              <a:t>ポート番号</a:t>
            </a:r>
            <a:r>
              <a:rPr lang="en-US" altLang="ja-JP" dirty="0" smtClean="0"/>
              <a:t>(30080,</a:t>
            </a:r>
            <a:r>
              <a:rPr lang="ja-JP" altLang="en-US" dirty="0" smtClean="0"/>
              <a:t> </a:t>
            </a:r>
            <a:r>
              <a:rPr lang="en-US" altLang="ja-JP" dirty="0" smtClean="0"/>
              <a:t>30081,</a:t>
            </a:r>
            <a:r>
              <a:rPr lang="ja-JP" altLang="en-US" dirty="0" smtClean="0"/>
              <a:t> </a:t>
            </a:r>
            <a:r>
              <a:rPr lang="en-US" altLang="ja-JP" dirty="0" smtClean="0"/>
              <a:t>30443</a:t>
            </a:r>
            <a:r>
              <a:rPr lang="en-US" altLang="ja-JP" dirty="0"/>
              <a:t>, </a:t>
            </a:r>
            <a:r>
              <a:rPr lang="en-US" altLang="ja-JP" dirty="0" smtClean="0"/>
              <a:t>30801</a:t>
            </a:r>
            <a:r>
              <a:rPr lang="en-US" altLang="ja-JP" dirty="0"/>
              <a:t> , </a:t>
            </a:r>
            <a:r>
              <a:rPr lang="en-US" altLang="ja-JP" dirty="0" smtClean="0"/>
              <a:t>30804, 30805, </a:t>
            </a:r>
            <a:r>
              <a:rPr lang="en-US" altLang="ja-JP" dirty="0"/>
              <a:t>30901</a:t>
            </a:r>
            <a:r>
              <a:rPr lang="ja-JP" altLang="en-US" dirty="0" smtClean="0"/>
              <a:t>～</a:t>
            </a:r>
            <a:r>
              <a:rPr lang="en-US" altLang="ja-JP" dirty="0" smtClean="0"/>
              <a:t>30907)</a:t>
            </a:r>
            <a:r>
              <a:rPr lang="ja-JP" altLang="en-US" dirty="0" smtClean="0"/>
              <a:t>が使用できること</a:t>
            </a:r>
            <a:endParaRPr lang="en-US" altLang="ja-JP" dirty="0" smtClean="0"/>
          </a:p>
          <a:p>
            <a:pPr marL="360000" lvl="2" indent="0">
              <a:buNone/>
            </a:pPr>
            <a:r>
              <a:rPr lang="ja-JP" altLang="en-US" dirty="0"/>
              <a:t>　</a:t>
            </a:r>
            <a:r>
              <a:rPr lang="en-US" altLang="ja-JP" dirty="0" smtClean="0"/>
              <a:t>(</a:t>
            </a:r>
            <a:r>
              <a:rPr lang="ja-JP" altLang="en-US" dirty="0" smtClean="0"/>
              <a:t>ポート番号は</a:t>
            </a:r>
            <a:r>
              <a:rPr lang="en-US" altLang="ja-JP" dirty="0" smtClean="0"/>
              <a:t>epoch-</a:t>
            </a:r>
            <a:r>
              <a:rPr lang="en-US" altLang="ja-JP" dirty="0" err="1" smtClean="0"/>
              <a:t>install.yaml</a:t>
            </a:r>
            <a:r>
              <a:rPr lang="ja-JP" altLang="en-US" dirty="0" smtClean="0"/>
              <a:t>に記述されており、変更する際は編集後インストールを実行する必要があります）</a:t>
            </a:r>
            <a:endParaRPr lang="en-US" altLang="ja-JP" dirty="0"/>
          </a:p>
          <a:p>
            <a:pPr lvl="2"/>
            <a:endParaRPr lang="en-US" altLang="ja-JP" dirty="0" smtClean="0"/>
          </a:p>
          <a:p>
            <a:pPr lvl="1"/>
            <a:r>
              <a:rPr lang="ja-JP" altLang="en-US" dirty="0"/>
              <a:t>アカウント</a:t>
            </a:r>
            <a:endParaRPr kumimoji="1" lang="en-US" altLang="ja-JP" dirty="0" smtClean="0"/>
          </a:p>
          <a:p>
            <a:pPr lvl="2"/>
            <a:r>
              <a:rPr lang="ja-JP" altLang="en-US" dirty="0" smtClean="0"/>
              <a:t>アプリケーションコードを</a:t>
            </a:r>
            <a:r>
              <a:rPr lang="ja-JP" altLang="en-US" dirty="0"/>
              <a:t>登録</a:t>
            </a:r>
            <a:r>
              <a:rPr lang="ja-JP" altLang="en-US" dirty="0" smtClean="0"/>
              <a:t>する</a:t>
            </a:r>
            <a:r>
              <a:rPr lang="en-US" altLang="ja-JP" dirty="0" smtClean="0"/>
              <a:t>GitHub</a:t>
            </a:r>
            <a:r>
              <a:rPr lang="ja-JP" altLang="en-US" dirty="0" smtClean="0"/>
              <a:t>のアカウントが準備されていること</a:t>
            </a:r>
            <a:endParaRPr lang="en-US" altLang="ja-JP" dirty="0" smtClean="0"/>
          </a:p>
          <a:p>
            <a:pPr lvl="2"/>
            <a:r>
              <a:rPr lang="en-US" altLang="ja-JP" dirty="0" smtClean="0"/>
              <a:t>Kubernetes</a:t>
            </a:r>
            <a:r>
              <a:rPr lang="ja-JP" altLang="en-US" dirty="0" smtClean="0"/>
              <a:t> </a:t>
            </a:r>
            <a:r>
              <a:rPr lang="en-US" altLang="ja-JP" dirty="0" smtClean="0"/>
              <a:t>Manifest</a:t>
            </a:r>
            <a:r>
              <a:rPr lang="ja-JP" altLang="en-US" dirty="0" smtClean="0"/>
              <a:t>を</a:t>
            </a:r>
            <a:r>
              <a:rPr lang="ja-JP" altLang="en-US" dirty="0"/>
              <a:t>登録する</a:t>
            </a:r>
            <a:r>
              <a:rPr lang="en-US" altLang="ja-JP" dirty="0" smtClean="0"/>
              <a:t>GitHub</a:t>
            </a:r>
            <a:r>
              <a:rPr lang="ja-JP" altLang="en-US" dirty="0" smtClean="0"/>
              <a:t>のアカウント</a:t>
            </a:r>
            <a:r>
              <a:rPr lang="ja-JP" altLang="en-US" dirty="0"/>
              <a:t>が準備されている</a:t>
            </a:r>
            <a:r>
              <a:rPr lang="ja-JP" altLang="en-US" dirty="0" smtClean="0"/>
              <a:t>こと</a:t>
            </a:r>
            <a:endParaRPr lang="en-US" altLang="ja-JP" dirty="0" smtClean="0"/>
          </a:p>
          <a:p>
            <a:pPr lvl="2"/>
            <a:r>
              <a:rPr lang="ja-JP" altLang="en-US" dirty="0" smtClean="0"/>
              <a:t>コンテナイメージを登録する</a:t>
            </a:r>
            <a:r>
              <a:rPr lang="en-US" altLang="ja-JP" dirty="0" smtClean="0"/>
              <a:t>DockerHub</a:t>
            </a:r>
            <a:r>
              <a:rPr lang="ja-JP" altLang="en-US" dirty="0" smtClean="0"/>
              <a:t>のアカウントが準備されていること</a:t>
            </a:r>
            <a:endParaRPr lang="en-US" altLang="ja-JP" dirty="0"/>
          </a:p>
          <a:p>
            <a:pPr lvl="1"/>
            <a:endParaRPr kumimoji="1" lang="en-US" altLang="ja-JP" dirty="0" smtClean="0"/>
          </a:p>
          <a:p>
            <a:pPr lvl="1"/>
            <a:endParaRPr lang="en-US" altLang="ja-JP" dirty="0"/>
          </a:p>
          <a:p>
            <a:pPr lvl="1"/>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smtClean="0">
                <a:solidFill>
                  <a:prstClr val="white"/>
                </a:solidFill>
                <a:latin typeface="Meiryo UI" panose="020B0604030504040204" pitchFamily="50" charset="-128"/>
                <a:ea typeface="Meiryo UI" panose="020B0604030504040204" pitchFamily="50" charset="-128"/>
              </a:rPr>
              <a:t>EPOCH</a:t>
            </a:r>
            <a:r>
              <a:rPr kumimoji="0" lang="ja-JP" altLang="en-US" b="1" dirty="0" smtClean="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(2/5)</a:t>
            </a:r>
            <a:endParaRPr kumimoji="1" lang="ja-JP" altLang="en-US" dirty="0"/>
          </a:p>
        </p:txBody>
      </p:sp>
    </p:spTree>
    <p:extLst>
      <p:ext uri="{BB962C8B-B14F-4D97-AF65-F5344CB8AC3E}">
        <p14:creationId xmlns:p14="http://schemas.microsoft.com/office/powerpoint/2010/main" val="12199809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576000" y="1548000"/>
            <a:ext cx="4714513" cy="2425753"/>
            <a:chOff x="612235" y="3995137"/>
            <a:chExt cx="4714513" cy="2425753"/>
          </a:xfrm>
        </p:grpSpPr>
        <p:pic>
          <p:nvPicPr>
            <p:cNvPr id="21" name="図 20"/>
            <p:cNvPicPr>
              <a:picLocks noChangeAspect="1"/>
            </p:cNvPicPr>
            <p:nvPr/>
          </p:nvPicPr>
          <p:blipFill>
            <a:blip r:embed="rId2"/>
            <a:stretch>
              <a:fillRect/>
            </a:stretch>
          </p:blipFill>
          <p:spPr>
            <a:xfrm>
              <a:off x="612235" y="4023670"/>
              <a:ext cx="4714513" cy="2397220"/>
            </a:xfrm>
            <a:prstGeom prst="rect">
              <a:avLst/>
            </a:prstGeom>
          </p:spPr>
        </p:pic>
        <p:sp>
          <p:nvSpPr>
            <p:cNvPr id="25" name="フリーフォーム 24"/>
            <p:cNvSpPr/>
            <p:nvPr/>
          </p:nvSpPr>
          <p:spPr bwMode="auto">
            <a:xfrm>
              <a:off x="612235" y="3995137"/>
              <a:ext cx="4714513" cy="2425753"/>
            </a:xfrm>
            <a:custGeom>
              <a:avLst/>
              <a:gdLst>
                <a:gd name="connsiteX0" fmla="*/ 1883365 w 4714513"/>
                <a:gd name="connsiteY0" fmla="*/ 1306071 h 2425753"/>
                <a:gd name="connsiteX1" fmla="*/ 1883365 w 4714513"/>
                <a:gd name="connsiteY1" fmla="*/ 1594103 h 2425753"/>
                <a:gd name="connsiteX2" fmla="*/ 3899589 w 4714513"/>
                <a:gd name="connsiteY2" fmla="*/ 1594103 h 2425753"/>
                <a:gd name="connsiteX3" fmla="*/ 3899589 w 4714513"/>
                <a:gd name="connsiteY3" fmla="*/ 1306071 h 2425753"/>
                <a:gd name="connsiteX4" fmla="*/ 0 w 4714513"/>
                <a:gd name="connsiteY4" fmla="*/ 0 h 2425753"/>
                <a:gd name="connsiteX5" fmla="*/ 4714513 w 4714513"/>
                <a:gd name="connsiteY5" fmla="*/ 0 h 2425753"/>
                <a:gd name="connsiteX6" fmla="*/ 4714513 w 4714513"/>
                <a:gd name="connsiteY6" fmla="*/ 2425753 h 2425753"/>
                <a:gd name="connsiteX7" fmla="*/ 0 w 4714513"/>
                <a:gd name="connsiteY7" fmla="*/ 2425753 h 242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4513" h="2425753">
                  <a:moveTo>
                    <a:pt x="1883365" y="1306071"/>
                  </a:moveTo>
                  <a:lnTo>
                    <a:pt x="1883365" y="1594103"/>
                  </a:lnTo>
                  <a:lnTo>
                    <a:pt x="3899589" y="1594103"/>
                  </a:lnTo>
                  <a:lnTo>
                    <a:pt x="3899589" y="1306071"/>
                  </a:lnTo>
                  <a:close/>
                  <a:moveTo>
                    <a:pt x="0" y="0"/>
                  </a:moveTo>
                  <a:lnTo>
                    <a:pt x="4714513" y="0"/>
                  </a:lnTo>
                  <a:lnTo>
                    <a:pt x="4714513" y="2425753"/>
                  </a:lnTo>
                  <a:lnTo>
                    <a:pt x="0" y="2425753"/>
                  </a:lnTo>
                  <a:close/>
                </a:path>
              </a:pathLst>
            </a:custGeom>
            <a:solidFill>
              <a:srgbClr val="000000">
                <a:alpha val="50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3" name="コンテンツ プレースホルダー 2"/>
          <p:cNvSpPr>
            <a:spLocks noGrp="1"/>
          </p:cNvSpPr>
          <p:nvPr>
            <p:ph sz="quarter" idx="10"/>
          </p:nvPr>
        </p:nvSpPr>
        <p:spPr>
          <a:xfrm>
            <a:off x="239350" y="836712"/>
            <a:ext cx="11713301" cy="5616624"/>
          </a:xfrm>
        </p:spPr>
        <p:txBody>
          <a:bodyPr>
            <a:normAutofit/>
          </a:bodyPr>
          <a:lstStyle/>
          <a:p>
            <a:r>
              <a:rPr lang="ja-JP" altLang="en-US" dirty="0" smtClean="0"/>
              <a:t>パイプライン</a:t>
            </a:r>
            <a:r>
              <a:rPr lang="en-US" altLang="ja-JP" dirty="0" err="1" smtClean="0"/>
              <a:t>ArgoCD</a:t>
            </a:r>
            <a:r>
              <a:rPr lang="ja-JP" altLang="en-US" dirty="0" smtClean="0"/>
              <a:t>の結果確認</a:t>
            </a:r>
            <a:r>
              <a:rPr lang="en-US" altLang="ja-JP" dirty="0"/>
              <a:t>(Production</a:t>
            </a:r>
            <a:r>
              <a:rPr lang="ja-JP" altLang="en-US" dirty="0"/>
              <a:t>環境</a:t>
            </a:r>
            <a:r>
              <a:rPr lang="en-US" altLang="ja-JP" dirty="0" smtClean="0"/>
              <a:t>)</a:t>
            </a:r>
            <a:endParaRPr lang="en-US" altLang="ja-JP" dirty="0"/>
          </a:p>
          <a:p>
            <a:pPr lvl="1"/>
            <a:r>
              <a:rPr lang="en-US" altLang="ja-JP" dirty="0" smtClean="0"/>
              <a:t>Manifest</a:t>
            </a:r>
            <a:r>
              <a:rPr lang="ja-JP" altLang="en-US" dirty="0" smtClean="0"/>
              <a:t>が</a:t>
            </a:r>
            <a:r>
              <a:rPr lang="en-US" altLang="ja-JP" dirty="0" smtClean="0"/>
              <a:t>kubernetes</a:t>
            </a:r>
            <a:r>
              <a:rPr lang="ja-JP" altLang="en-US" dirty="0" smtClean="0"/>
              <a:t>に反映されるまでの状況を確認します。</a:t>
            </a:r>
            <a:endParaRPr lang="en-US" altLang="ja-JP" dirty="0" smtClean="0"/>
          </a:p>
          <a:p>
            <a:endParaRPr lang="en-US" altLang="ja-JP" dirty="0" smtClean="0"/>
          </a:p>
        </p:txBody>
      </p:sp>
      <p:sp>
        <p:nvSpPr>
          <p:cNvPr id="6" name="タイトル 5"/>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a:t>
            </a:r>
            <a:r>
              <a:rPr lang="en-US" altLang="ja-JP" b="1" dirty="0"/>
              <a:t>20/21)</a:t>
            </a:r>
            <a:endParaRPr kumimoji="1" lang="ja-JP" altLang="en-US" dirty="0"/>
          </a:p>
        </p:txBody>
      </p:sp>
      <p:sp>
        <p:nvSpPr>
          <p:cNvPr id="10" name="角丸四角形 9"/>
          <p:cNvSpPr/>
          <p:nvPr/>
        </p:nvSpPr>
        <p:spPr bwMode="auto">
          <a:xfrm>
            <a:off x="4305600" y="2905200"/>
            <a:ext cx="183519" cy="207744"/>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3" name="直線矢印コネクタ 52"/>
          <p:cNvCxnSpPr>
            <a:stCxn id="10" idx="3"/>
            <a:endCxn id="4" idx="1"/>
          </p:cNvCxnSpPr>
          <p:nvPr/>
        </p:nvCxnSpPr>
        <p:spPr bwMode="auto">
          <a:xfrm flipV="1">
            <a:off x="4489119" y="2441671"/>
            <a:ext cx="909431" cy="567401"/>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8" name="図 7"/>
          <p:cNvPicPr>
            <a:picLocks noChangeAspect="1"/>
          </p:cNvPicPr>
          <p:nvPr/>
        </p:nvPicPr>
        <p:blipFill>
          <a:blip r:embed="rId3"/>
          <a:stretch>
            <a:fillRect/>
          </a:stretch>
        </p:blipFill>
        <p:spPr>
          <a:xfrm>
            <a:off x="1202689" y="3458785"/>
            <a:ext cx="4355438" cy="1722360"/>
          </a:xfrm>
          <a:prstGeom prst="rect">
            <a:avLst/>
          </a:prstGeom>
          <a:ln>
            <a:solidFill>
              <a:schemeClr val="tx1"/>
            </a:solidFill>
          </a:ln>
        </p:spPr>
      </p:pic>
      <p:sp>
        <p:nvSpPr>
          <p:cNvPr id="39" name="角丸四角形 38"/>
          <p:cNvSpPr/>
          <p:nvPr/>
        </p:nvSpPr>
        <p:spPr bwMode="auto">
          <a:xfrm>
            <a:off x="2660826" y="4012923"/>
            <a:ext cx="1391742" cy="1228845"/>
          </a:xfrm>
          <a:prstGeom prst="roundRect">
            <a:avLst>
              <a:gd name="adj" fmla="val 15049"/>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吹き出し 39"/>
          <p:cNvSpPr/>
          <p:nvPr/>
        </p:nvSpPr>
        <p:spPr bwMode="auto">
          <a:xfrm>
            <a:off x="2779232" y="3596926"/>
            <a:ext cx="1496876" cy="351754"/>
          </a:xfrm>
          <a:prstGeom prst="wedgeRoundRectCallout">
            <a:avLst>
              <a:gd name="adj1" fmla="val 2917"/>
              <a:gd name="adj2" fmla="val 93997"/>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rgbClr val="FF0000"/>
                </a:solidFill>
                <a:latin typeface="+mn-ea"/>
              </a:rPr>
              <a:t>production</a:t>
            </a:r>
            <a:r>
              <a:rPr lang="ja-JP" altLang="en-US" sz="1100" b="1" dirty="0" smtClean="0">
                <a:latin typeface="+mn-ea"/>
              </a:rPr>
              <a:t>を選択</a:t>
            </a:r>
            <a:endParaRPr lang="en-US" altLang="ja-JP" sz="1100" b="1" dirty="0" smtClean="0">
              <a:latin typeface="+mn-ea"/>
            </a:endParaRPr>
          </a:p>
        </p:txBody>
      </p:sp>
      <p:pic>
        <p:nvPicPr>
          <p:cNvPr id="15" name="図 14"/>
          <p:cNvPicPr>
            <a:picLocks noChangeAspect="1"/>
          </p:cNvPicPr>
          <p:nvPr/>
        </p:nvPicPr>
        <p:blipFill>
          <a:blip r:embed="rId4"/>
          <a:stretch>
            <a:fillRect/>
          </a:stretch>
        </p:blipFill>
        <p:spPr>
          <a:xfrm>
            <a:off x="6916541" y="3279481"/>
            <a:ext cx="4607029" cy="2372735"/>
          </a:xfrm>
          <a:prstGeom prst="rect">
            <a:avLst/>
          </a:prstGeom>
          <a:ln>
            <a:solidFill>
              <a:schemeClr val="tx1"/>
            </a:solidFill>
          </a:ln>
        </p:spPr>
      </p:pic>
      <p:cxnSp>
        <p:nvCxnSpPr>
          <p:cNvPr id="29" name="直線矢印コネクタ 28"/>
          <p:cNvCxnSpPr>
            <a:stCxn id="39" idx="3"/>
            <a:endCxn id="15" idx="1"/>
          </p:cNvCxnSpPr>
          <p:nvPr/>
        </p:nvCxnSpPr>
        <p:spPr bwMode="auto">
          <a:xfrm flipV="1">
            <a:off x="4052568" y="4465849"/>
            <a:ext cx="2863973" cy="161497"/>
          </a:xfrm>
          <a:prstGeom prst="bentConnector3">
            <a:avLst>
              <a:gd name="adj1" fmla="val 50000"/>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1" name="角丸四角形吹き出し 40"/>
          <p:cNvSpPr/>
          <p:nvPr/>
        </p:nvSpPr>
        <p:spPr bwMode="auto">
          <a:xfrm>
            <a:off x="9879482" y="3131050"/>
            <a:ext cx="2034706" cy="620851"/>
          </a:xfrm>
          <a:prstGeom prst="wedgeRoundRectCallout">
            <a:avLst>
              <a:gd name="adj1" fmla="val -83462"/>
              <a:gd name="adj2" fmla="val 45400"/>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smtClean="0">
                <a:latin typeface="+mn-ea"/>
              </a:rPr>
              <a:t>3</a:t>
            </a:r>
            <a:r>
              <a:rPr lang="ja-JP" altLang="en-US" sz="1100" b="1" dirty="0" smtClean="0">
                <a:latin typeface="+mn-ea"/>
              </a:rPr>
              <a:t>分ごとに</a:t>
            </a:r>
            <a:r>
              <a:rPr lang="ja-JP" altLang="en-US" sz="1100" b="1" dirty="0">
                <a:latin typeface="+mn-ea"/>
              </a:rPr>
              <a:t>同期</a:t>
            </a:r>
            <a:r>
              <a:rPr lang="ja-JP" altLang="en-US" sz="1100" b="1" dirty="0" smtClean="0">
                <a:latin typeface="+mn-ea"/>
              </a:rPr>
              <a:t>されますので同期されることを待ちます。</a:t>
            </a:r>
            <a:endParaRPr lang="en-US" altLang="ja-JP" sz="1100" b="1" dirty="0" smtClean="0">
              <a:latin typeface="+mn-ea"/>
            </a:endParaRPr>
          </a:p>
        </p:txBody>
      </p:sp>
      <p:sp>
        <p:nvSpPr>
          <p:cNvPr id="37" name="角丸四角形吹き出し 36"/>
          <p:cNvSpPr/>
          <p:nvPr/>
        </p:nvSpPr>
        <p:spPr bwMode="auto">
          <a:xfrm>
            <a:off x="9861587" y="3936915"/>
            <a:ext cx="2039755" cy="1131684"/>
          </a:xfrm>
          <a:prstGeom prst="wedgeRoundRectCallout">
            <a:avLst>
              <a:gd name="adj1" fmla="val -82911"/>
              <a:gd name="adj2" fmla="val -60706"/>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a:t>
            </a:r>
            <a:r>
              <a:rPr lang="en-US" altLang="ja-JP" sz="1100" b="1" dirty="0" smtClean="0">
                <a:latin typeface="+mn-ea"/>
              </a:rPr>
              <a:t>Sync</a:t>
            </a:r>
            <a:r>
              <a:rPr lang="ja-JP" altLang="en-US" sz="1100" b="1" dirty="0" smtClean="0">
                <a:latin typeface="+mn-ea"/>
              </a:rPr>
              <a:t> </a:t>
            </a:r>
            <a:r>
              <a:rPr lang="en-US" altLang="ja-JP" sz="1100" b="1" dirty="0" smtClean="0">
                <a:latin typeface="+mn-ea"/>
              </a:rPr>
              <a:t>OK】</a:t>
            </a:r>
            <a:r>
              <a:rPr lang="ja-JP" altLang="en-US" sz="1100" b="1" dirty="0" smtClean="0">
                <a:latin typeface="+mn-ea"/>
              </a:rPr>
              <a:t>が表示されましたら完了です</a:t>
            </a:r>
            <a:endParaRPr lang="en-US" altLang="ja-JP" sz="1100" b="1" dirty="0" smtClean="0">
              <a:latin typeface="+mn-ea"/>
            </a:endParaRPr>
          </a:p>
          <a:p>
            <a:r>
              <a:rPr lang="en-US" altLang="ja-JP" sz="1100" b="1" dirty="0" smtClean="0">
                <a:latin typeface="+mn-ea"/>
              </a:rPr>
              <a:t>※</a:t>
            </a:r>
            <a:r>
              <a:rPr lang="ja-JP" altLang="en-US" sz="1100" b="1" dirty="0" smtClean="0">
                <a:latin typeface="+mn-ea"/>
              </a:rPr>
              <a:t>日付が</a:t>
            </a:r>
            <a:r>
              <a:rPr lang="en-US" altLang="ja-JP" sz="1100" b="1" dirty="0" smtClean="0">
                <a:latin typeface="+mn-ea"/>
              </a:rPr>
              <a:t>CD</a:t>
            </a:r>
            <a:r>
              <a:rPr lang="ja-JP" altLang="en-US" sz="1100" b="1" dirty="0" smtClean="0">
                <a:latin typeface="+mn-ea"/>
              </a:rPr>
              <a:t>実行後であることを確認してください</a:t>
            </a:r>
            <a:endParaRPr lang="en-US" altLang="ja-JP" sz="1100" b="1" dirty="0" smtClean="0">
              <a:latin typeface="+mn-ea"/>
            </a:endParaRPr>
          </a:p>
        </p:txBody>
      </p:sp>
      <p:pic>
        <p:nvPicPr>
          <p:cNvPr id="4" name="図 3"/>
          <p:cNvPicPr>
            <a:picLocks noChangeAspect="1"/>
          </p:cNvPicPr>
          <p:nvPr/>
        </p:nvPicPr>
        <p:blipFill>
          <a:blip r:embed="rId5"/>
          <a:stretch>
            <a:fillRect/>
          </a:stretch>
        </p:blipFill>
        <p:spPr>
          <a:xfrm>
            <a:off x="5398550" y="1606065"/>
            <a:ext cx="3175529" cy="1671211"/>
          </a:xfrm>
          <a:prstGeom prst="rect">
            <a:avLst/>
          </a:prstGeom>
        </p:spPr>
      </p:pic>
      <p:sp>
        <p:nvSpPr>
          <p:cNvPr id="23" name="角丸四角形 22"/>
          <p:cNvSpPr/>
          <p:nvPr/>
        </p:nvSpPr>
        <p:spPr bwMode="auto">
          <a:xfrm>
            <a:off x="7855422" y="1854045"/>
            <a:ext cx="696723" cy="782867"/>
          </a:xfrm>
          <a:prstGeom prst="round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テキスト ボックス 30"/>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Deploy</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されたサンプルアプリケーションを</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確認してみましょう</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32" name="二等辺三角形 31"/>
          <p:cNvSpPr/>
          <p:nvPr/>
        </p:nvSpPr>
        <p:spPr bwMode="auto">
          <a:xfrm flipV="1">
            <a:off x="5637347" y="6205031"/>
            <a:ext cx="917306" cy="309668"/>
          </a:xfrm>
          <a:prstGeom prst="triangle">
            <a:avLst/>
          </a:prstGeom>
          <a:solidFill>
            <a:srgbClr val="C00000"/>
          </a:solidFill>
          <a:ln w="127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2" name="直線矢印コネクタ 21"/>
          <p:cNvCxnSpPr>
            <a:stCxn id="23" idx="2"/>
          </p:cNvCxnSpPr>
          <p:nvPr/>
        </p:nvCxnSpPr>
        <p:spPr bwMode="auto">
          <a:xfrm flipH="1">
            <a:off x="5558127" y="2636912"/>
            <a:ext cx="2645657" cy="1144525"/>
          </a:xfrm>
          <a:prstGeom prst="straightConnector1">
            <a:avLst/>
          </a:prstGeom>
          <a:solidFill>
            <a:schemeClr val="bg1"/>
          </a:solidFill>
          <a:ln w="38100"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6"/>
          <a:stretch>
            <a:fillRect/>
          </a:stretch>
        </p:blipFill>
        <p:spPr>
          <a:xfrm>
            <a:off x="8552145" y="1539932"/>
            <a:ext cx="3493311" cy="1518036"/>
          </a:xfrm>
          <a:prstGeom prst="rect">
            <a:avLst/>
          </a:prstGeom>
        </p:spPr>
      </p:pic>
    </p:spTree>
    <p:extLst>
      <p:ext uri="{BB962C8B-B14F-4D97-AF65-F5344CB8AC3E}">
        <p14:creationId xmlns:p14="http://schemas.microsoft.com/office/powerpoint/2010/main" val="23551345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4.6 2</a:t>
            </a:r>
            <a:r>
              <a:rPr lang="ja-JP" altLang="en-US" b="1" dirty="0" smtClean="0"/>
              <a:t>回目の</a:t>
            </a:r>
            <a:r>
              <a:rPr lang="en-US" altLang="ja-JP" b="1" dirty="0" smtClean="0"/>
              <a:t>CI/CD</a:t>
            </a:r>
            <a:r>
              <a:rPr lang="ja-JP" altLang="en-US" b="1" dirty="0" smtClean="0"/>
              <a:t>ワークフロー手順</a:t>
            </a:r>
            <a:r>
              <a:rPr lang="en-US" altLang="ja-JP" b="1" dirty="0" smtClean="0"/>
              <a:t>(21/21)</a:t>
            </a:r>
            <a:endParaRPr kumimoji="1" lang="ja-JP" altLang="en-US" dirty="0"/>
          </a:p>
        </p:txBody>
      </p:sp>
      <p:sp>
        <p:nvSpPr>
          <p:cNvPr id="3" name="コンテンツ プレースホルダー 2"/>
          <p:cNvSpPr>
            <a:spLocks noGrp="1"/>
          </p:cNvSpPr>
          <p:nvPr>
            <p:ph sz="quarter" idx="10"/>
          </p:nvPr>
        </p:nvSpPr>
        <p:spPr/>
        <p:txBody>
          <a:bodyPr/>
          <a:lstStyle/>
          <a:p>
            <a:r>
              <a:rPr kumimoji="1" lang="en-US" altLang="ja-JP" dirty="0" smtClean="0"/>
              <a:t>Production</a:t>
            </a:r>
            <a:r>
              <a:rPr kumimoji="1" lang="ja-JP" altLang="en-US" dirty="0" smtClean="0"/>
              <a:t>環境のアプリケーションの確認</a:t>
            </a:r>
            <a:endParaRPr kumimoji="1" lang="en-US" altLang="ja-JP" dirty="0" smtClean="0"/>
          </a:p>
          <a:p>
            <a:pPr lvl="1"/>
            <a:r>
              <a:rPr lang="ja-JP" altLang="en-US" dirty="0"/>
              <a:t>ブラウザで以下の</a:t>
            </a:r>
            <a:r>
              <a:rPr lang="en-US" altLang="ja-JP" dirty="0"/>
              <a:t>URL</a:t>
            </a:r>
            <a:r>
              <a:rPr lang="ja-JP" altLang="en-US" dirty="0"/>
              <a:t>に接続し</a:t>
            </a:r>
            <a:r>
              <a:rPr lang="ja-JP" altLang="en-US" dirty="0" smtClean="0"/>
              <a:t>、デプロイしたサンプルアプリケーションを表示します</a:t>
            </a:r>
            <a:endParaRPr lang="en-US" altLang="ja-JP" dirty="0"/>
          </a:p>
          <a:p>
            <a:pPr marL="180000" lvl="1" indent="0">
              <a:buNone/>
            </a:pPr>
            <a:r>
              <a:rPr lang="en-US" altLang="ja-JP" dirty="0" smtClean="0"/>
              <a:t>	http</a:t>
            </a:r>
            <a:r>
              <a:rPr lang="en-US" altLang="ja-JP" dirty="0"/>
              <a:t>://[Kubernetes</a:t>
            </a:r>
            <a:r>
              <a:rPr lang="ja-JP" altLang="en-US" dirty="0"/>
              <a:t> </a:t>
            </a:r>
            <a:r>
              <a:rPr lang="en-US" altLang="ja-JP" dirty="0"/>
              <a:t>master</a:t>
            </a:r>
            <a:r>
              <a:rPr lang="ja-JP" altLang="en-US" dirty="0" smtClean="0"/>
              <a:t>ノードの</a:t>
            </a:r>
            <a:r>
              <a:rPr lang="en-US" altLang="ja-JP" dirty="0"/>
              <a:t>IP</a:t>
            </a:r>
            <a:r>
              <a:rPr lang="ja-JP" altLang="en-US" dirty="0"/>
              <a:t>アドレスまたはホスト名</a:t>
            </a:r>
            <a:r>
              <a:rPr lang="en-US" altLang="ja-JP" dirty="0" smtClean="0"/>
              <a:t>]:</a:t>
            </a:r>
            <a:r>
              <a:rPr lang="en-US" altLang="ja-JP" dirty="0" smtClean="0">
                <a:solidFill>
                  <a:srgbClr val="FF0000"/>
                </a:solidFill>
              </a:rPr>
              <a:t>31003</a:t>
            </a:r>
            <a:r>
              <a:rPr lang="en-US" altLang="ja-JP" dirty="0" smtClean="0"/>
              <a:t>/front-end.html</a:t>
            </a:r>
            <a:endParaRPr lang="en-US" altLang="ja-JP" dirty="0"/>
          </a:p>
        </p:txBody>
      </p:sp>
      <p:pic>
        <p:nvPicPr>
          <p:cNvPr id="8" name="図 7"/>
          <p:cNvPicPr>
            <a:picLocks noChangeAspect="1"/>
          </p:cNvPicPr>
          <p:nvPr/>
        </p:nvPicPr>
        <p:blipFill>
          <a:blip r:embed="rId2"/>
          <a:stretch>
            <a:fillRect/>
          </a:stretch>
        </p:blipFill>
        <p:spPr>
          <a:xfrm>
            <a:off x="1271464" y="1844824"/>
            <a:ext cx="5211770" cy="4168882"/>
          </a:xfrm>
          <a:prstGeom prst="rect">
            <a:avLst/>
          </a:prstGeom>
          <a:ln w="12700">
            <a:solidFill>
              <a:schemeClr val="tx1"/>
            </a:solidFill>
          </a:ln>
        </p:spPr>
      </p:pic>
      <p:sp>
        <p:nvSpPr>
          <p:cNvPr id="12" name="テキスト ボックス 11"/>
          <p:cNvSpPr txBox="1"/>
          <p:nvPr/>
        </p:nvSpPr>
        <p:spPr>
          <a:xfrm>
            <a:off x="2963652" y="5307901"/>
            <a:ext cx="6264696" cy="830997"/>
          </a:xfrm>
          <a:prstGeom prst="rect">
            <a:avLst/>
          </a:prstGeom>
          <a:noFill/>
          <a:ln w="38100">
            <a:solidFill>
              <a:srgbClr val="C00000"/>
            </a:solidFill>
          </a:ln>
          <a:effectLst>
            <a:glow rad="101600">
              <a:schemeClr val="bg1">
                <a:alpha val="94000"/>
              </a:schemeClr>
            </a:glow>
          </a:effectLst>
        </p:spPr>
        <p:txBody>
          <a:bodyPr wrap="square" rtlCol="0" anchor="ctr">
            <a:spAutoFit/>
          </a:bodyPr>
          <a:lstStyle/>
          <a:p>
            <a:pPr algn="ctr"/>
            <a:r>
              <a:rPr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以上</a:t>
            </a:r>
            <a:r>
              <a:rPr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でチュートリアルは終了になります。</a:t>
            </a:r>
            <a:endParaRPr lang="en-US" altLang="ja-JP"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a:p>
            <a:pPr algn="ctr"/>
            <a:r>
              <a:rPr kumimoji="1" lang="ja-JP" altLang="en-US" sz="2400" b="1" dirty="0" smtClean="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rPr>
              <a:t>お疲れ様でした。</a:t>
            </a:r>
            <a:endParaRPr kumimoji="1" lang="ja-JP" altLang="en-US" sz="2400" b="1" dirty="0">
              <a:ln w="19050">
                <a:noFill/>
              </a:ln>
              <a:solidFill>
                <a:srgbClr val="C00000"/>
              </a:solidFill>
              <a:effectLst>
                <a:glow rad="101600">
                  <a:schemeClr val="bg1">
                    <a:alpha val="90000"/>
                  </a:schemeClr>
                </a:glow>
              </a:effectLst>
              <a:latin typeface="Meiryo UI" panose="020B0604030504040204" pitchFamily="50" charset="-128"/>
              <a:ea typeface="Meiryo UI" panose="020B0604030504040204" pitchFamily="50" charset="-128"/>
            </a:endParaRPr>
          </a:p>
        </p:txBody>
      </p:sp>
      <p:sp>
        <p:nvSpPr>
          <p:cNvPr id="13" name="角丸四角形吹き出し 12"/>
          <p:cNvSpPr/>
          <p:nvPr/>
        </p:nvSpPr>
        <p:spPr bwMode="auto">
          <a:xfrm>
            <a:off x="6960096" y="1988840"/>
            <a:ext cx="4105105" cy="603222"/>
          </a:xfrm>
          <a:prstGeom prst="wedgeRoundRectCallout">
            <a:avLst>
              <a:gd name="adj1" fmla="val -65874"/>
              <a:gd name="adj2" fmla="val 41324"/>
              <a:gd name="adj3" fmla="val 16667"/>
            </a:avLst>
          </a:prstGeom>
          <a:solidFill>
            <a:srgbClr val="FFFFCC"/>
          </a:solidFill>
          <a:ln w="12700">
            <a:solidFill>
              <a:schemeClr val="tx1"/>
            </a:solidFill>
          </a:ln>
          <a:effectLst>
            <a:outerShdw blurRad="50800" dist="38100" dir="2700000" algn="tl" rotWithShape="0">
              <a:prstClr val="black">
                <a:alpha val="40000"/>
              </a:prstClr>
            </a:outerShdw>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US" altLang="ja-JP" sz="1100" b="1" dirty="0">
                <a:latin typeface="+mn-ea"/>
              </a:rPr>
              <a:t>Staging</a:t>
            </a:r>
            <a:r>
              <a:rPr lang="ja-JP" altLang="en-US" sz="1100" b="1" dirty="0">
                <a:latin typeface="+mn-ea"/>
              </a:rPr>
              <a:t>環境と同様に画面が表示されることを確認します</a:t>
            </a:r>
          </a:p>
        </p:txBody>
      </p:sp>
    </p:spTree>
    <p:extLst>
      <p:ext uri="{BB962C8B-B14F-4D97-AF65-F5344CB8AC3E}">
        <p14:creationId xmlns:p14="http://schemas.microsoft.com/office/powerpoint/2010/main" val="10698276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smtClean="0"/>
              <a:t>5.</a:t>
            </a:r>
            <a:r>
              <a:rPr lang="ja-JP" altLang="en-US" dirty="0" smtClean="0"/>
              <a:t> 付録</a:t>
            </a:r>
            <a:endParaRPr kumimoji="1" lang="ja-JP" altLang="en-US" dirty="0"/>
          </a:p>
        </p:txBody>
      </p:sp>
      <p:sp>
        <p:nvSpPr>
          <p:cNvPr id="5" name="テキスト プレースホルダー 4"/>
          <p:cNvSpPr>
            <a:spLocks noGrp="1"/>
          </p:cNvSpPr>
          <p:nvPr>
            <p:ph type="body" sz="quarter" idx="10"/>
          </p:nvPr>
        </p:nvSpPr>
        <p:spPr>
          <a:xfrm>
            <a:off x="239184" y="4365130"/>
            <a:ext cx="9601200" cy="400110"/>
          </a:xfrm>
        </p:spPr>
        <p:txBody>
          <a:bodyPr/>
          <a:lstStyle/>
          <a:p>
            <a:r>
              <a:rPr kumimoji="1" lang="ja-JP" altLang="en-US" dirty="0" smtClean="0"/>
              <a:t>本資料中で行った内容の補足をします。</a:t>
            </a:r>
            <a:endParaRPr kumimoji="1" lang="ja-JP" altLang="en-US" dirty="0"/>
          </a:p>
        </p:txBody>
      </p:sp>
    </p:spTree>
    <p:extLst>
      <p:ext uri="{BB962C8B-B14F-4D97-AF65-F5344CB8AC3E}">
        <p14:creationId xmlns:p14="http://schemas.microsoft.com/office/powerpoint/2010/main" val="15038515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normAutofit/>
          </a:bodyPr>
          <a:lstStyle/>
          <a:p>
            <a:pPr marL="180000" lvl="1" indent="0">
              <a:buNone/>
            </a:pPr>
            <a:r>
              <a:rPr lang="ja-JP" altLang="en-US" sz="1400" dirty="0" smtClean="0"/>
              <a:t>以下、現在の</a:t>
            </a:r>
            <a:r>
              <a:rPr lang="en-US" altLang="ja-JP" sz="1400" dirty="0" err="1" smtClean="0"/>
              <a:t>Exastro</a:t>
            </a:r>
            <a:r>
              <a:rPr lang="ja-JP" altLang="en-US" sz="1400" dirty="0" smtClean="0"/>
              <a:t> </a:t>
            </a:r>
            <a:r>
              <a:rPr lang="en-US" altLang="ja-JP" sz="1400" dirty="0" smtClean="0"/>
              <a:t>EPOCH</a:t>
            </a:r>
            <a:r>
              <a:rPr lang="ja-JP" altLang="en-US" sz="1400" dirty="0" smtClean="0"/>
              <a:t>のバージョンでの制限事項となります。今後のバージョンで変更される可能性があります。</a:t>
            </a:r>
            <a:endParaRPr lang="en-US" altLang="ja-JP" sz="1400" dirty="0" smtClean="0"/>
          </a:p>
          <a:p>
            <a:pPr marL="180000" lvl="1" indent="0">
              <a:buNone/>
            </a:pPr>
            <a:endParaRPr lang="en-US" altLang="ja-JP" sz="1400" dirty="0" smtClean="0"/>
          </a:p>
          <a:p>
            <a:pPr lvl="1"/>
            <a:r>
              <a:rPr lang="ja-JP" altLang="en-US" sz="1400" dirty="0" smtClean="0"/>
              <a:t>制限事項（今後対応する予定）</a:t>
            </a:r>
            <a:endParaRPr lang="en-US" altLang="ja-JP" sz="1400" dirty="0" smtClean="0"/>
          </a:p>
          <a:p>
            <a:pPr lvl="2"/>
            <a:r>
              <a:rPr lang="ja-JP" altLang="en-US" sz="1200" dirty="0" smtClean="0"/>
              <a:t>アプリケーションコード</a:t>
            </a:r>
            <a:r>
              <a:rPr lang="ja-JP" altLang="en-US" sz="1200" dirty="0"/>
              <a:t>のリポジトリは、現在１つのみ対応となっております</a:t>
            </a:r>
            <a:r>
              <a:rPr lang="ja-JP" altLang="en-US" sz="1200" dirty="0" smtClean="0"/>
              <a:t>。</a:t>
            </a:r>
            <a:endParaRPr lang="en-US" altLang="ja-JP" sz="1200" dirty="0" smtClean="0"/>
          </a:p>
          <a:p>
            <a:pPr lvl="2"/>
            <a:r>
              <a:rPr lang="ja-JP" altLang="en-US" sz="1200" dirty="0" smtClean="0"/>
              <a:t>現在は、アプリケーションコード毎の</a:t>
            </a:r>
            <a:r>
              <a:rPr lang="en-US" altLang="ja-JP" sz="1200" dirty="0" err="1" smtClean="0"/>
              <a:t>Git</a:t>
            </a:r>
            <a:r>
              <a:rPr lang="ja-JP" altLang="en-US" sz="1200" dirty="0" smtClean="0"/>
              <a:t>アカウントには対応しておりません。</a:t>
            </a:r>
            <a:endParaRPr lang="en-US" altLang="ja-JP" sz="1200" dirty="0" smtClean="0"/>
          </a:p>
          <a:p>
            <a:pPr lvl="2"/>
            <a:r>
              <a:rPr lang="en-US" altLang="ja-JP" sz="1200" dirty="0" err="1" smtClean="0"/>
              <a:t>Git</a:t>
            </a:r>
            <a:r>
              <a:rPr lang="ja-JP" altLang="en-US" sz="1200" dirty="0"/>
              <a:t>サービス選択は次バージョン以降で対応</a:t>
            </a:r>
            <a:r>
              <a:rPr lang="ja-JP" altLang="en-US" sz="1200" dirty="0" smtClean="0"/>
              <a:t>予定です。現在は指定</a:t>
            </a:r>
            <a:r>
              <a:rPr lang="ja-JP" altLang="en-US" sz="1200" dirty="0"/>
              <a:t>された</a:t>
            </a:r>
            <a:r>
              <a:rPr lang="en-US" altLang="ja-JP" sz="1200" dirty="0"/>
              <a:t>URL</a:t>
            </a:r>
            <a:r>
              <a:rPr lang="ja-JP" altLang="en-US" sz="1200" dirty="0"/>
              <a:t>の</a:t>
            </a:r>
            <a:r>
              <a:rPr lang="en-US" altLang="ja-JP" sz="1200" dirty="0" err="1"/>
              <a:t>Git</a:t>
            </a:r>
            <a:r>
              <a:rPr lang="ja-JP" altLang="en-US" sz="1200" dirty="0"/>
              <a:t>リポジトリの動作となります</a:t>
            </a:r>
            <a:r>
              <a:rPr lang="ja-JP" altLang="en-US" sz="1200" dirty="0" smtClean="0"/>
              <a:t>。</a:t>
            </a:r>
            <a:endParaRPr lang="en-US" altLang="ja-JP" sz="1200" dirty="0"/>
          </a:p>
          <a:p>
            <a:pPr lvl="2"/>
            <a:r>
              <a:rPr lang="ja-JP" altLang="en-US" sz="1200" dirty="0" smtClean="0"/>
              <a:t>ビルドブランチ</a:t>
            </a:r>
            <a:r>
              <a:rPr lang="ja-JP" altLang="en-US" sz="1200" dirty="0"/>
              <a:t>は次バージョン以降で対応</a:t>
            </a:r>
            <a:r>
              <a:rPr lang="ja-JP" altLang="en-US" sz="1200" dirty="0" smtClean="0"/>
              <a:t>予定です。現在は</a:t>
            </a:r>
            <a:r>
              <a:rPr lang="en-US" altLang="ja-JP" sz="1200" dirty="0" smtClean="0"/>
              <a:t>Push</a:t>
            </a:r>
            <a:r>
              <a:rPr lang="ja-JP" altLang="en-US" sz="1200" dirty="0" smtClean="0"/>
              <a:t>された内容でビルドされます。</a:t>
            </a:r>
            <a:endParaRPr lang="en-US" altLang="ja-JP" sz="1200" dirty="0" smtClean="0"/>
          </a:p>
          <a:p>
            <a:pPr lvl="2"/>
            <a:r>
              <a:rPr lang="ja-JP" altLang="en-US" sz="1200" dirty="0" smtClean="0"/>
              <a:t>静的解析</a:t>
            </a:r>
            <a:r>
              <a:rPr lang="ja-JP" altLang="en-US" sz="1200" dirty="0"/>
              <a:t>は次バージョン以降で対応</a:t>
            </a:r>
            <a:r>
              <a:rPr lang="ja-JP" altLang="en-US" sz="1200" dirty="0" smtClean="0"/>
              <a:t>予定です。現在は</a:t>
            </a:r>
            <a:r>
              <a:rPr lang="en-US" altLang="ja-JP" sz="1200" dirty="0" err="1" smtClean="0"/>
              <a:t>SonarQube</a:t>
            </a:r>
            <a:r>
              <a:rPr lang="ja-JP" altLang="en-US" sz="1200" dirty="0" smtClean="0"/>
              <a:t>を選択した場合に動作しません。</a:t>
            </a:r>
            <a:endParaRPr lang="en-US" altLang="ja-JP" sz="1200" dirty="0"/>
          </a:p>
          <a:p>
            <a:pPr lvl="2"/>
            <a:r>
              <a:rPr lang="ja-JP" altLang="en-US" sz="1200" dirty="0" smtClean="0"/>
              <a:t>レジストリサービス</a:t>
            </a:r>
            <a:r>
              <a:rPr lang="ja-JP" altLang="en-US" sz="1200" dirty="0"/>
              <a:t>は現在内部のレジストリサービスのみとなっております</a:t>
            </a:r>
            <a:r>
              <a:rPr lang="ja-JP" altLang="en-US" sz="1200" dirty="0" smtClean="0"/>
              <a:t>。</a:t>
            </a:r>
            <a:endParaRPr lang="en-US" altLang="ja-JP" sz="1200" dirty="0" smtClean="0"/>
          </a:p>
          <a:p>
            <a:pPr lvl="2"/>
            <a:r>
              <a:rPr lang="ja-JP" altLang="en-US" sz="1200" dirty="0" smtClean="0"/>
              <a:t>イメージ</a:t>
            </a:r>
            <a:r>
              <a:rPr lang="ja-JP" altLang="en-US" sz="1200" dirty="0"/>
              <a:t>出力先以外の項目については次バージョン以降で対応</a:t>
            </a:r>
            <a:r>
              <a:rPr lang="ja-JP" altLang="en-US" sz="1200" dirty="0" smtClean="0"/>
              <a:t>予定です。</a:t>
            </a:r>
            <a:endParaRPr lang="en-US" altLang="ja-JP" sz="1200" dirty="0"/>
          </a:p>
          <a:p>
            <a:pPr lvl="2"/>
            <a:r>
              <a:rPr lang="en-US" altLang="ja-JP" sz="1200" dirty="0" smtClean="0"/>
              <a:t>Authentication </a:t>
            </a:r>
            <a:r>
              <a:rPr lang="en-US" altLang="ja-JP" sz="1200" dirty="0"/>
              <a:t>token, Base64 encoded certificate</a:t>
            </a:r>
            <a:r>
              <a:rPr lang="ja-JP" altLang="en-US" sz="1200" dirty="0" smtClean="0"/>
              <a:t>は次バージョン以降で対応予定です。</a:t>
            </a:r>
            <a:endParaRPr lang="en-US" altLang="ja-JP" sz="1200" dirty="0"/>
          </a:p>
          <a:p>
            <a:pPr lvl="2"/>
            <a:r>
              <a:rPr lang="ja-JP" altLang="en-US" sz="1200" dirty="0" smtClean="0"/>
              <a:t>テンプレート</a:t>
            </a:r>
            <a:r>
              <a:rPr lang="ja-JP" altLang="en-US" sz="1200" dirty="0"/>
              <a:t>で指定できる変数は、現在固定です</a:t>
            </a:r>
            <a:r>
              <a:rPr lang="ja-JP" altLang="en-US" sz="1200" dirty="0" smtClean="0"/>
              <a:t>。詳細は「コラム」を参照してください。</a:t>
            </a:r>
            <a:endParaRPr lang="en-US" altLang="ja-JP" sz="1200" dirty="0" smtClean="0"/>
          </a:p>
          <a:p>
            <a:pPr lvl="2"/>
            <a:endParaRPr lang="en-US" altLang="ja-JP" sz="1200" dirty="0" smtClean="0"/>
          </a:p>
          <a:p>
            <a:pPr lvl="1"/>
            <a:r>
              <a:rPr lang="ja-JP" altLang="en-US" sz="1400" dirty="0" smtClean="0"/>
              <a:t>注意事項</a:t>
            </a:r>
            <a:endParaRPr lang="en-US" altLang="ja-JP" sz="1400" dirty="0"/>
          </a:p>
          <a:p>
            <a:pPr lvl="2"/>
            <a:r>
              <a:rPr lang="en-US" altLang="ja-JP" sz="1200" dirty="0"/>
              <a:t>EPOCH</a:t>
            </a:r>
            <a:r>
              <a:rPr lang="ja-JP" altLang="en-US" sz="1200" dirty="0"/>
              <a:t>をインストールすると、</a:t>
            </a:r>
            <a:r>
              <a:rPr lang="en-US" altLang="ja-JP" sz="1200" dirty="0"/>
              <a:t>TEKTON</a:t>
            </a:r>
            <a:r>
              <a:rPr lang="ja-JP" altLang="en-US" sz="1200" dirty="0"/>
              <a:t>もインストールされます</a:t>
            </a:r>
            <a:r>
              <a:rPr lang="ja-JP" altLang="en-US" sz="1200" dirty="0" smtClean="0"/>
              <a:t>。</a:t>
            </a:r>
            <a:endParaRPr lang="en-US" altLang="ja-JP" sz="1200" dirty="0" smtClean="0"/>
          </a:p>
          <a:p>
            <a:pPr lvl="2"/>
            <a:r>
              <a:rPr lang="ja-JP" altLang="en-US" sz="1200" dirty="0"/>
              <a:t>変数は</a:t>
            </a:r>
            <a:r>
              <a:rPr lang="en-US" altLang="ja-JP" sz="1200" dirty="0"/>
              <a:t>”{{</a:t>
            </a:r>
            <a:r>
              <a:rPr lang="ja-JP" altLang="en-US" sz="1200" dirty="0"/>
              <a:t> 変数名 </a:t>
            </a:r>
            <a:r>
              <a:rPr lang="en-US" altLang="ja-JP" sz="1200" dirty="0"/>
              <a:t>}}”</a:t>
            </a:r>
            <a:r>
              <a:rPr lang="ja-JP" altLang="en-US" sz="1200" dirty="0"/>
              <a:t>で指定した内容となります。</a:t>
            </a:r>
            <a:endParaRPr lang="en-US" altLang="ja-JP" sz="1200" dirty="0"/>
          </a:p>
          <a:p>
            <a:pPr lvl="2"/>
            <a:endParaRPr lang="en-US" altLang="ja-JP" sz="1200" dirty="0"/>
          </a:p>
          <a:p>
            <a:pPr lvl="1"/>
            <a:endParaRPr lang="en-US" altLang="ja-JP" sz="1400" dirty="0"/>
          </a:p>
          <a:p>
            <a:pPr lvl="1"/>
            <a:endParaRPr lang="en-US" altLang="ja-JP" sz="1400" dirty="0" smtClean="0"/>
          </a:p>
          <a:p>
            <a:pPr lvl="1"/>
            <a:endParaRPr lang="en-US" altLang="ja-JP" sz="1400" dirty="0" smtClean="0"/>
          </a:p>
          <a:p>
            <a:pPr lvl="1"/>
            <a:endParaRPr lang="ja-JP" altLang="en-US" sz="1400" dirty="0" smtClean="0"/>
          </a:p>
          <a:p>
            <a:pPr lvl="1"/>
            <a:endParaRPr lang="en-US" altLang="ja-JP" sz="1800" dirty="0" smtClean="0"/>
          </a:p>
          <a:p>
            <a:pPr marL="180000" lvl="1" indent="0">
              <a:buNone/>
            </a:pPr>
            <a:endParaRPr lang="ja-JP" altLang="en-US" sz="1800" dirty="0"/>
          </a:p>
          <a:p>
            <a:pPr lvl="1"/>
            <a:endParaRPr lang="ja-JP" altLang="en-US" sz="2400" dirty="0"/>
          </a:p>
          <a:p>
            <a:pPr marL="360000" lvl="2" indent="0">
              <a:buNone/>
            </a:pPr>
            <a:endParaRPr lang="en-US" altLang="ja-JP" sz="2400"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5.1</a:t>
            </a:r>
            <a:r>
              <a:rPr kumimoji="0" lang="ja-JP" altLang="en-US" b="1" dirty="0" smtClean="0">
                <a:solidFill>
                  <a:prstClr val="white"/>
                </a:solidFill>
                <a:latin typeface="Meiryo UI" panose="020B0604030504040204" pitchFamily="50" charset="-128"/>
                <a:ea typeface="Meiryo UI" panose="020B0604030504040204" pitchFamily="50" charset="-128"/>
              </a:rPr>
              <a:t> 注意事項・制限事項</a:t>
            </a:r>
            <a:endParaRPr kumimoji="1" lang="ja-JP" altLang="en-US" dirty="0"/>
          </a:p>
        </p:txBody>
      </p:sp>
    </p:spTree>
    <p:extLst>
      <p:ext uri="{BB962C8B-B14F-4D97-AF65-F5344CB8AC3E}">
        <p14:creationId xmlns:p14="http://schemas.microsoft.com/office/powerpoint/2010/main" val="3615213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コラム：</a:t>
            </a:r>
            <a:r>
              <a:rPr kumimoji="1" lang="en-US" altLang="ja-JP" dirty="0" smtClean="0"/>
              <a:t>Manifest</a:t>
            </a:r>
            <a:r>
              <a:rPr kumimoji="1" lang="ja-JP" altLang="en-US" dirty="0" smtClean="0"/>
              <a:t>テンプレートと変数名</a:t>
            </a:r>
            <a:endParaRPr kumimoji="1" lang="ja-JP" altLang="en-US" dirty="0"/>
          </a:p>
        </p:txBody>
      </p:sp>
      <p:sp>
        <p:nvSpPr>
          <p:cNvPr id="3" name="コンテンツ プレースホルダー 2"/>
          <p:cNvSpPr>
            <a:spLocks noGrp="1"/>
          </p:cNvSpPr>
          <p:nvPr>
            <p:ph sz="quarter" idx="10"/>
          </p:nvPr>
        </p:nvSpPr>
        <p:spPr/>
        <p:txBody>
          <a:bodyPr/>
          <a:lstStyle/>
          <a:p>
            <a:pPr marL="0" indent="0">
              <a:buNone/>
            </a:pPr>
            <a:r>
              <a:rPr lang="en-US" altLang="ja-JP" dirty="0" smtClean="0"/>
              <a:t>Manifest</a:t>
            </a:r>
            <a:r>
              <a:rPr lang="ja-JP" altLang="en-US" dirty="0" smtClean="0"/>
              <a:t>テンプレートをアップロードするとファイル内の定義文字が解析され、パラメータ入力できる状態になります。</a:t>
            </a:r>
            <a:endParaRPr kumimoji="1" lang="ja-JP" altLang="en-US" dirty="0"/>
          </a:p>
        </p:txBody>
      </p:sp>
      <p:sp>
        <p:nvSpPr>
          <p:cNvPr id="5" name="テキスト ボックス 4"/>
          <p:cNvSpPr txBox="1"/>
          <p:nvPr/>
        </p:nvSpPr>
        <p:spPr>
          <a:xfrm>
            <a:off x="4799856" y="1772816"/>
            <a:ext cx="6840760" cy="923330"/>
          </a:xfrm>
          <a:prstGeom prst="rect">
            <a:avLst/>
          </a:prstGeom>
          <a:noFill/>
        </p:spPr>
        <p:txBody>
          <a:bodyPr wrap="square" rtlCol="0">
            <a:spAutoFit/>
          </a:bodyPr>
          <a:lstStyle/>
          <a:p>
            <a:r>
              <a:rPr kumimoji="1" lang="en-US" altLang="ja-JP" dirty="0" smtClean="0">
                <a:solidFill>
                  <a:srgbClr val="FE7402"/>
                </a:solidFill>
              </a:rPr>
              <a:t>{{ </a:t>
            </a:r>
            <a:r>
              <a:rPr kumimoji="1" lang="ja-JP" altLang="en-US" dirty="0" smtClean="0">
                <a:solidFill>
                  <a:srgbClr val="FE7402"/>
                </a:solidFill>
              </a:rPr>
              <a:t>変数名 </a:t>
            </a:r>
            <a:r>
              <a:rPr kumimoji="1" lang="en-US" altLang="ja-JP" dirty="0" smtClean="0">
                <a:solidFill>
                  <a:srgbClr val="FE7402"/>
                </a:solidFill>
              </a:rPr>
              <a:t>}}</a:t>
            </a:r>
            <a:r>
              <a:rPr kumimoji="1" lang="ja-JP" altLang="en-US" dirty="0" smtClean="0">
                <a:solidFill>
                  <a:srgbClr val="FE7402"/>
                </a:solidFill>
              </a:rPr>
              <a:t> </a:t>
            </a:r>
            <a:r>
              <a:rPr kumimoji="1" lang="ja-JP" altLang="en-US" dirty="0" smtClean="0"/>
              <a:t>の形式で記述された文字が変数として認識され</a:t>
            </a:r>
            <a:r>
              <a:rPr lang="ja-JP" altLang="en-US" dirty="0"/>
              <a:t>、</a:t>
            </a:r>
            <a:r>
              <a:rPr kumimoji="1" lang="ja-JP" altLang="en-US" dirty="0" smtClean="0"/>
              <a:t>ユーザが入力できるようになります。</a:t>
            </a:r>
            <a:endParaRPr kumimoji="1" lang="en-US" altLang="ja-JP" dirty="0" smtClean="0"/>
          </a:p>
          <a:p>
            <a:r>
              <a:rPr lang="ja-JP" altLang="en-US" dirty="0" smtClean="0"/>
              <a:t>現在、</a:t>
            </a:r>
            <a:r>
              <a:rPr lang="en-US" altLang="ja-JP" dirty="0" smtClean="0"/>
              <a:t>EPOCH</a:t>
            </a:r>
            <a:r>
              <a:rPr lang="ja-JP" altLang="en-US" dirty="0" smtClean="0"/>
              <a:t>で使用できる変数名は以下の通りとなります。</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637380963"/>
              </p:ext>
            </p:extLst>
          </p:nvPr>
        </p:nvGraphicFramePr>
        <p:xfrm>
          <a:off x="4871864" y="2696146"/>
          <a:ext cx="6264697" cy="1762965"/>
        </p:xfrm>
        <a:graphic>
          <a:graphicData uri="http://schemas.openxmlformats.org/drawingml/2006/table">
            <a:tbl>
              <a:tblPr firstRow="1" bandCol="1">
                <a:tableStyleId>{93296810-A885-4BE3-A3E7-6D5BEEA58F35}</a:tableStyleId>
              </a:tblPr>
              <a:tblGrid>
                <a:gridCol w="2304257">
                  <a:extLst>
                    <a:ext uri="{9D8B030D-6E8A-4147-A177-3AD203B41FA5}">
                      <a16:colId xmlns:a16="http://schemas.microsoft.com/office/drawing/2014/main" val="4080964097"/>
                    </a:ext>
                  </a:extLst>
                </a:gridCol>
                <a:gridCol w="3960440">
                  <a:extLst>
                    <a:ext uri="{9D8B030D-6E8A-4147-A177-3AD203B41FA5}">
                      <a16:colId xmlns:a16="http://schemas.microsoft.com/office/drawing/2014/main" val="3835826505"/>
                    </a:ext>
                  </a:extLst>
                </a:gridCol>
              </a:tblGrid>
              <a:tr h="318530">
                <a:tc>
                  <a:txBody>
                    <a:bodyPr/>
                    <a:lstStyle/>
                    <a:p>
                      <a:r>
                        <a:rPr kumimoji="1" lang="ja-JP" altLang="en-US" sz="1000" dirty="0" smtClean="0"/>
                        <a:t>変数名</a:t>
                      </a:r>
                      <a:endParaRPr kumimoji="1" lang="ja-JP" altLang="en-US" sz="1000" dirty="0"/>
                    </a:p>
                  </a:txBody>
                  <a:tcPr anchor="b"/>
                </a:tc>
                <a:tc>
                  <a:txBody>
                    <a:bodyPr/>
                    <a:lstStyle/>
                    <a:p>
                      <a:r>
                        <a:rPr kumimoji="1" lang="ja-JP" altLang="en-US" sz="1000" dirty="0" smtClean="0"/>
                        <a:t>説明</a:t>
                      </a:r>
                      <a:endParaRPr kumimoji="1" lang="ja-JP" altLang="en-US" sz="1000" dirty="0"/>
                    </a:p>
                  </a:txBody>
                  <a:tcPr anchor="b"/>
                </a:tc>
                <a:extLst>
                  <a:ext uri="{0D108BD9-81ED-4DB2-BD59-A6C34878D82A}">
                    <a16:rowId xmlns:a16="http://schemas.microsoft.com/office/drawing/2014/main" val="3657250148"/>
                  </a:ext>
                </a:extLst>
              </a:tr>
              <a:tr h="288887">
                <a:tc>
                  <a:txBody>
                    <a:bodyPr/>
                    <a:lstStyle/>
                    <a:p>
                      <a:r>
                        <a:rPr lang="en-US" altLang="ja-JP" sz="1000" dirty="0" smtClean="0"/>
                        <a:t>{{ image</a:t>
                      </a:r>
                      <a:r>
                        <a:rPr lang="ja-JP" altLang="en-US" sz="1000" dirty="0" smtClean="0"/>
                        <a:t> </a:t>
                      </a:r>
                      <a:r>
                        <a:rPr lang="en-US" altLang="ja-JP" sz="1000" dirty="0" smtClean="0"/>
                        <a:t>}} </a:t>
                      </a:r>
                      <a:endParaRPr kumimoji="1" lang="ja-JP" altLang="en-US" sz="1000" dirty="0"/>
                    </a:p>
                  </a:txBody>
                  <a:tcPr/>
                </a:tc>
                <a:tc>
                  <a:txBody>
                    <a:bodyPr/>
                    <a:lstStyle/>
                    <a:p>
                      <a:r>
                        <a:rPr lang="ja-JP" altLang="en-US" sz="1000" dirty="0" smtClean="0"/>
                        <a:t>コンテナイメージ</a:t>
                      </a:r>
                      <a:endParaRPr lang="ja-JP" altLang="en-US" sz="1000" dirty="0"/>
                    </a:p>
                  </a:txBody>
                  <a:tcPr>
                    <a:solidFill>
                      <a:schemeClr val="bg1">
                        <a:lumMod val="85000"/>
                      </a:schemeClr>
                    </a:solidFill>
                  </a:tcPr>
                </a:tc>
                <a:extLst>
                  <a:ext uri="{0D108BD9-81ED-4DB2-BD59-A6C34878D82A}">
                    <a16:rowId xmlns:a16="http://schemas.microsoft.com/office/drawing/2014/main" val="2459258345"/>
                  </a:ext>
                </a:extLst>
              </a:tr>
              <a:tr h="288887">
                <a:tc>
                  <a:txBody>
                    <a:bodyPr/>
                    <a:lstStyle/>
                    <a:p>
                      <a:r>
                        <a:rPr lang="en-US" altLang="ja-JP" sz="1000" dirty="0" smtClean="0"/>
                        <a:t>{{ </a:t>
                      </a:r>
                      <a:r>
                        <a:rPr lang="en-US" altLang="ja-JP" sz="1000" dirty="0" err="1" smtClean="0"/>
                        <a:t>image_tag</a:t>
                      </a:r>
                      <a:r>
                        <a:rPr lang="en-US" altLang="ja-JP" sz="1000" dirty="0" smtClean="0"/>
                        <a:t> }}</a:t>
                      </a:r>
                      <a:r>
                        <a:rPr lang="ja-JP" altLang="en-US" sz="1000" dirty="0" smtClean="0"/>
                        <a:t> </a:t>
                      </a:r>
                      <a:endParaRPr kumimoji="1" lang="ja-JP" altLang="en-US" sz="1000" dirty="0"/>
                    </a:p>
                  </a:txBody>
                  <a:tcPr/>
                </a:tc>
                <a:tc>
                  <a:txBody>
                    <a:bodyPr/>
                    <a:lstStyle/>
                    <a:p>
                      <a:r>
                        <a:rPr lang="ja-JP" altLang="en-US" sz="1000" dirty="0" smtClean="0"/>
                        <a:t>コンテナイメージのタグ</a:t>
                      </a:r>
                      <a:endParaRPr lang="ja-JP" altLang="en-US" sz="1000" dirty="0"/>
                    </a:p>
                  </a:txBody>
                  <a:tcPr>
                    <a:solidFill>
                      <a:schemeClr val="bg1">
                        <a:lumMod val="85000"/>
                      </a:schemeClr>
                    </a:solidFill>
                  </a:tcPr>
                </a:tc>
                <a:extLst>
                  <a:ext uri="{0D108BD9-81ED-4DB2-BD59-A6C34878D82A}">
                    <a16:rowId xmlns:a16="http://schemas.microsoft.com/office/drawing/2014/main" val="1649123196"/>
                  </a:ext>
                </a:extLst>
              </a:tr>
              <a:tr h="288887">
                <a:tc>
                  <a:txBody>
                    <a:bodyPr/>
                    <a:lstStyle/>
                    <a:p>
                      <a:r>
                        <a:rPr kumimoji="1" lang="en-US" altLang="ja-JP" sz="1000" dirty="0" smtClean="0"/>
                        <a:t>{{ param01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01</a:t>
                      </a:r>
                      <a:endParaRPr lang="ja-JP" altLang="en-US" sz="1000" dirty="0" smtClean="0"/>
                    </a:p>
                  </a:txBody>
                  <a:tcPr>
                    <a:solidFill>
                      <a:schemeClr val="bg1">
                        <a:lumMod val="85000"/>
                      </a:schemeClr>
                    </a:solidFill>
                  </a:tcPr>
                </a:tc>
                <a:extLst>
                  <a:ext uri="{0D108BD9-81ED-4DB2-BD59-A6C34878D82A}">
                    <a16:rowId xmlns:a16="http://schemas.microsoft.com/office/drawing/2014/main" val="135931196"/>
                  </a:ext>
                </a:extLst>
              </a:tr>
              <a:tr h="288887">
                <a:tc>
                  <a:txBody>
                    <a:bodyPr/>
                    <a:lstStyle/>
                    <a:p>
                      <a:endParaRPr kumimoji="1" lang="en-US" altLang="ja-JP" sz="1000" dirty="0" smtClean="0"/>
                    </a:p>
                    <a:p>
                      <a:endParaRPr kumimoji="1" lang="en-US" altLang="ja-JP" sz="1000" dirty="0" smtClean="0"/>
                    </a:p>
                    <a:p>
                      <a:pPr algn="ctr"/>
                      <a:r>
                        <a:rPr kumimoji="1" lang="ja-JP" altLang="en-US" sz="1000" dirty="0" smtClean="0"/>
                        <a:t>～</a:t>
                      </a:r>
                      <a:endParaRPr kumimoji="1" lang="en-US" altLang="ja-JP" sz="1000" dirty="0" smtClean="0"/>
                    </a:p>
                  </a:txBody>
                  <a:tcPr vert="vert27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000" dirty="0" smtClean="0"/>
                    </a:p>
                  </a:txBody>
                  <a:tcPr>
                    <a:solidFill>
                      <a:schemeClr val="bg1">
                        <a:lumMod val="85000"/>
                      </a:schemeClr>
                    </a:solidFill>
                  </a:tcPr>
                </a:tc>
                <a:extLst>
                  <a:ext uri="{0D108BD9-81ED-4DB2-BD59-A6C34878D82A}">
                    <a16:rowId xmlns:a16="http://schemas.microsoft.com/office/drawing/2014/main" val="787639933"/>
                  </a:ext>
                </a:extLst>
              </a:tr>
              <a:tr h="288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dirty="0" smtClean="0"/>
                        <a:t>{{ param20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dirty="0" smtClean="0"/>
                        <a:t>ユーザが自由に使用できる固定の変数名</a:t>
                      </a:r>
                      <a:r>
                        <a:rPr lang="en-US" altLang="ja-JP" sz="1000" dirty="0" smtClean="0"/>
                        <a:t>20</a:t>
                      </a:r>
                      <a:r>
                        <a:rPr lang="ja-JP" altLang="en-US" sz="1000" dirty="0" smtClean="0"/>
                        <a:t>（</a:t>
                      </a:r>
                      <a:r>
                        <a:rPr lang="en-US" altLang="ja-JP" sz="1000" dirty="0" smtClean="0"/>
                        <a:t>20</a:t>
                      </a:r>
                      <a:r>
                        <a:rPr lang="ja-JP" altLang="en-US" sz="1000" dirty="0" smtClean="0"/>
                        <a:t>が上限）</a:t>
                      </a:r>
                    </a:p>
                  </a:txBody>
                  <a:tcPr>
                    <a:solidFill>
                      <a:schemeClr val="bg1">
                        <a:lumMod val="85000"/>
                      </a:schemeClr>
                    </a:solidFill>
                  </a:tcPr>
                </a:tc>
                <a:extLst>
                  <a:ext uri="{0D108BD9-81ED-4DB2-BD59-A6C34878D82A}">
                    <a16:rowId xmlns:a16="http://schemas.microsoft.com/office/drawing/2014/main" val="615933016"/>
                  </a:ext>
                </a:extLst>
              </a:tr>
            </a:tbl>
          </a:graphicData>
        </a:graphic>
      </p:graphicFrame>
      <p:sp>
        <p:nvSpPr>
          <p:cNvPr id="7" name="テキスト ボックス 6"/>
          <p:cNvSpPr txBox="1"/>
          <p:nvPr/>
        </p:nvSpPr>
        <p:spPr>
          <a:xfrm>
            <a:off x="5015881" y="4459111"/>
            <a:ext cx="6192688" cy="253916"/>
          </a:xfrm>
          <a:prstGeom prst="rect">
            <a:avLst/>
          </a:prstGeom>
          <a:noFill/>
        </p:spPr>
        <p:txBody>
          <a:bodyPr wrap="square" rtlCol="0">
            <a:spAutoFit/>
          </a:bodyPr>
          <a:lstStyle/>
          <a:p>
            <a:pPr algn="r"/>
            <a:r>
              <a:rPr kumimoji="1" lang="en-US" altLang="ja-JP" sz="1050" dirty="0" smtClean="0"/>
              <a:t>※</a:t>
            </a:r>
            <a:r>
              <a:rPr kumimoji="1" lang="ja-JP" altLang="en-US" sz="1050" dirty="0" smtClean="0"/>
              <a:t>ユーザ任意の変数名</a:t>
            </a:r>
            <a:r>
              <a:rPr lang="ja-JP" altLang="en-US" sz="1050" dirty="0" smtClean="0"/>
              <a:t>につきましては、今後対応する予定です</a:t>
            </a:r>
            <a:endParaRPr kumimoji="1" lang="ja-JP" altLang="en-US" sz="1050" dirty="0"/>
          </a:p>
        </p:txBody>
      </p:sp>
      <p:pic>
        <p:nvPicPr>
          <p:cNvPr id="8" name="図 7"/>
          <p:cNvPicPr>
            <a:picLocks noChangeAspect="1"/>
          </p:cNvPicPr>
          <p:nvPr/>
        </p:nvPicPr>
        <p:blipFill>
          <a:blip r:embed="rId2"/>
          <a:stretch>
            <a:fillRect/>
          </a:stretch>
        </p:blipFill>
        <p:spPr>
          <a:xfrm>
            <a:off x="407368" y="1988840"/>
            <a:ext cx="3816424" cy="1800759"/>
          </a:xfrm>
          <a:prstGeom prst="rect">
            <a:avLst/>
          </a:prstGeom>
          <a:ln>
            <a:solidFill>
              <a:schemeClr val="tx1"/>
            </a:solidFill>
          </a:ln>
        </p:spPr>
      </p:pic>
    </p:spTree>
    <p:extLst>
      <p:ext uri="{BB962C8B-B14F-4D97-AF65-F5344CB8AC3E}">
        <p14:creationId xmlns:p14="http://schemas.microsoft.com/office/powerpoint/2010/main" val="1052229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a:xfrm>
            <a:off x="239350" y="836712"/>
            <a:ext cx="11713301" cy="5616708"/>
          </a:xfrm>
        </p:spPr>
        <p:txBody>
          <a:bodyPr>
            <a:normAutofit/>
          </a:bodyPr>
          <a:lstStyle/>
          <a:p>
            <a:r>
              <a:rPr lang="en-US" altLang="ja-JP" dirty="0" smtClean="0"/>
              <a:t>EPOCH</a:t>
            </a:r>
            <a:r>
              <a:rPr lang="ja-JP" altLang="en-US" dirty="0" smtClean="0"/>
              <a:t>インストール</a:t>
            </a:r>
            <a:endParaRPr lang="en-US" altLang="ja-JP" dirty="0"/>
          </a:p>
          <a:p>
            <a:pPr lvl="1"/>
            <a:r>
              <a:rPr lang="ja-JP" altLang="en-US" dirty="0"/>
              <a:t>ターミナル</a:t>
            </a:r>
            <a:r>
              <a:rPr lang="ja-JP" altLang="en-US" dirty="0" smtClean="0"/>
              <a:t>で</a:t>
            </a:r>
            <a:r>
              <a:rPr lang="en-US" altLang="ja-JP" dirty="0" err="1" smtClean="0"/>
              <a:t>kubectl</a:t>
            </a:r>
            <a:r>
              <a:rPr lang="ja-JP" altLang="en-US" dirty="0" smtClean="0"/>
              <a:t>が実行できる環境に</a:t>
            </a:r>
            <a:r>
              <a:rPr lang="en-US" altLang="ja-JP" dirty="0" smtClean="0"/>
              <a:t>SSH</a:t>
            </a:r>
            <a:r>
              <a:rPr lang="ja-JP" altLang="en-US" dirty="0" smtClean="0"/>
              <a:t>ログインし、以下</a:t>
            </a:r>
            <a:r>
              <a:rPr lang="ja-JP" altLang="en-US" dirty="0"/>
              <a:t>のコマンドを実行</a:t>
            </a:r>
            <a:r>
              <a:rPr lang="ja-JP" altLang="en-US" dirty="0" smtClean="0"/>
              <a:t>して</a:t>
            </a:r>
            <a:r>
              <a:rPr lang="en-US" altLang="ja-JP" dirty="0" smtClean="0"/>
              <a:t>EPOCH</a:t>
            </a:r>
            <a:r>
              <a:rPr lang="ja-JP" altLang="en-US" dirty="0"/>
              <a:t>を</a:t>
            </a:r>
            <a:r>
              <a:rPr lang="ja-JP" altLang="en-US" dirty="0" smtClean="0"/>
              <a:t>インストールします。</a:t>
            </a:r>
            <a:endParaRPr lang="en-US" altLang="ja-JP" dirty="0" smtClean="0"/>
          </a:p>
          <a:p>
            <a:pPr marL="288000" lvl="2" indent="0">
              <a:buNone/>
            </a:pPr>
            <a:endParaRPr lang="en-US" altLang="ja-JP" dirty="0" smtClean="0"/>
          </a:p>
          <a:p>
            <a:pPr marL="288000" lvl="2" indent="0">
              <a:buNone/>
            </a:pPr>
            <a:r>
              <a:rPr lang="ja-JP" altLang="en-US" dirty="0" smtClean="0"/>
              <a:t>以下</a:t>
            </a:r>
            <a:r>
              <a:rPr lang="ja-JP" altLang="en-US" dirty="0"/>
              <a:t>のコマンドでインストールの進行状況</a:t>
            </a:r>
            <a:r>
              <a:rPr lang="ja-JP" altLang="en-US" dirty="0" smtClean="0"/>
              <a:t>を確認できます。</a:t>
            </a:r>
            <a:endParaRPr lang="en-US" altLang="ja-JP" sz="1200" dirty="0" smtClean="0"/>
          </a:p>
          <a:p>
            <a:pPr marL="180000" lvl="1" indent="0">
              <a:buNone/>
            </a:pPr>
            <a:endParaRPr lang="en-US" altLang="ja-JP" sz="1400" b="1" dirty="0"/>
          </a:p>
          <a:p>
            <a:pPr marL="288000" lvl="2" indent="0">
              <a:buNone/>
            </a:pPr>
            <a:r>
              <a:rPr lang="ja-JP" altLang="en-US" dirty="0" smtClean="0"/>
              <a:t>コマンド結果に</a:t>
            </a:r>
            <a:r>
              <a:rPr lang="ja-JP" altLang="en-US" dirty="0"/>
              <a:t>表示されているすべてのコンポーネント</a:t>
            </a:r>
            <a:r>
              <a:rPr lang="ja-JP" altLang="en-US" dirty="0" smtClean="0"/>
              <a:t>の</a:t>
            </a:r>
            <a:r>
              <a:rPr lang="en-US" altLang="ja-JP" dirty="0" smtClean="0"/>
              <a:t>STATUS</a:t>
            </a:r>
            <a:r>
              <a:rPr lang="ja-JP" altLang="en-US" dirty="0" smtClean="0"/>
              <a:t>が </a:t>
            </a:r>
            <a:r>
              <a:rPr lang="en-US" altLang="ja-JP" dirty="0"/>
              <a:t>“Running” </a:t>
            </a:r>
            <a:r>
              <a:rPr lang="ja-JP" altLang="en-US" dirty="0"/>
              <a:t>であることを確認します</a:t>
            </a:r>
            <a:r>
              <a:rPr lang="ja-JP" altLang="en-US" dirty="0" smtClean="0"/>
              <a:t>。</a:t>
            </a:r>
            <a:endParaRPr lang="en-US" altLang="ja-JP" dirty="0"/>
          </a:p>
          <a:p>
            <a:pPr marL="288000" lvl="2" indent="0">
              <a:buNone/>
            </a:pPr>
            <a:r>
              <a:rPr lang="en-US" altLang="ja-JP" b="1" dirty="0" smtClean="0"/>
              <a:t>【</a:t>
            </a:r>
            <a:r>
              <a:rPr lang="ja-JP" altLang="en-US" b="1" dirty="0" smtClean="0"/>
              <a:t>コマンド結果 イメージ</a:t>
            </a:r>
            <a:r>
              <a:rPr lang="en-US" altLang="ja-JP" b="1" dirty="0" smtClean="0"/>
              <a:t>】</a:t>
            </a:r>
            <a:endParaRPr lang="en-US" altLang="ja-JP" b="1" dirty="0"/>
          </a:p>
          <a:p>
            <a:pPr marL="180000" lvl="1" indent="0">
              <a:buNone/>
            </a:pPr>
            <a:endParaRPr lang="en-US" altLang="ja-JP" dirty="0"/>
          </a:p>
          <a:p>
            <a:pPr marL="180000" lvl="1" indent="0">
              <a:buNone/>
            </a:pPr>
            <a:endParaRPr lang="en-US" altLang="ja-JP" dirty="0"/>
          </a:p>
        </p:txBody>
      </p:sp>
      <p:sp>
        <p:nvSpPr>
          <p:cNvPr id="6" name="タイトル 5"/>
          <p:cNvSpPr>
            <a:spLocks noGrp="1"/>
          </p:cNvSpPr>
          <p:nvPr>
            <p:ph type="title"/>
          </p:nvPr>
        </p:nvSpPr>
        <p:spPr/>
        <p:txBody>
          <a:bodyPr>
            <a:normAutofit/>
          </a:bodyPr>
          <a:lstStyle/>
          <a:p>
            <a:r>
              <a:rPr kumimoji="0" lang="en-US" altLang="ja-JP" b="1" dirty="0" smtClean="0">
                <a:solidFill>
                  <a:prstClr val="white"/>
                </a:solidFill>
                <a:latin typeface="Meiryo UI" panose="020B0604030504040204" pitchFamily="50" charset="-128"/>
                <a:ea typeface="Meiryo UI" panose="020B0604030504040204" pitchFamily="50" charset="-128"/>
              </a:rPr>
              <a:t>2.1</a:t>
            </a:r>
            <a:r>
              <a:rPr kumimoji="0" lang="ja-JP" altLang="en-US" b="1" dirty="0" smtClean="0">
                <a:solidFill>
                  <a:prstClr val="white"/>
                </a:solidFill>
                <a:latin typeface="Meiryo UI" panose="020B0604030504040204" pitchFamily="50" charset="-128"/>
                <a:ea typeface="Meiryo UI" panose="020B0604030504040204" pitchFamily="50" charset="-128"/>
              </a:rPr>
              <a:t> </a:t>
            </a:r>
            <a:r>
              <a:rPr kumimoji="0" lang="en-US" altLang="ja-JP" b="1" dirty="0">
                <a:solidFill>
                  <a:prstClr val="white"/>
                </a:solidFill>
                <a:latin typeface="Meiryo UI" panose="020B0604030504040204" pitchFamily="50" charset="-128"/>
                <a:ea typeface="Meiryo UI" panose="020B0604030504040204" pitchFamily="50" charset="-128"/>
              </a:rPr>
              <a:t>EPOCH</a:t>
            </a:r>
            <a:r>
              <a:rPr kumimoji="0" lang="ja-JP" altLang="en-US" b="1" dirty="0">
                <a:solidFill>
                  <a:prstClr val="white"/>
                </a:solidFill>
                <a:latin typeface="Meiryo UI" panose="020B0604030504040204" pitchFamily="50" charset="-128"/>
                <a:ea typeface="Meiryo UI" panose="020B0604030504040204" pitchFamily="50" charset="-128"/>
              </a:rPr>
              <a:t>のインストール</a:t>
            </a:r>
            <a:r>
              <a:rPr kumimoji="0" lang="en-US" altLang="ja-JP" b="1" dirty="0" smtClean="0">
                <a:solidFill>
                  <a:prstClr val="white"/>
                </a:solidFill>
                <a:latin typeface="Meiryo UI" panose="020B0604030504040204" pitchFamily="50" charset="-128"/>
                <a:ea typeface="Meiryo UI" panose="020B0604030504040204" pitchFamily="50" charset="-128"/>
              </a:rPr>
              <a:t>(3/5)</a:t>
            </a:r>
            <a:endParaRPr kumimoji="1" lang="ja-JP" altLang="en-US" dirty="0"/>
          </a:p>
        </p:txBody>
      </p:sp>
      <p:sp>
        <p:nvSpPr>
          <p:cNvPr id="5" name="テキスト ボックス 4"/>
          <p:cNvSpPr txBox="1"/>
          <p:nvPr/>
        </p:nvSpPr>
        <p:spPr>
          <a:xfrm>
            <a:off x="695400" y="2897633"/>
            <a:ext cx="11161240" cy="1015663"/>
          </a:xfrm>
          <a:prstGeom prst="rect">
            <a:avLst/>
          </a:prstGeom>
          <a:solidFill>
            <a:schemeClr val="tx1">
              <a:lumMod val="75000"/>
              <a:lumOff val="25000"/>
            </a:schemeClr>
          </a:solidFill>
          <a:ln>
            <a:solidFill>
              <a:schemeClr val="tx1"/>
            </a:solidFill>
          </a:ln>
        </p:spPr>
        <p:txBody>
          <a:bodyPr wrap="square" rtlCol="0">
            <a:spAutoFit/>
          </a:bodyPr>
          <a:lstStyle/>
          <a:p>
            <a:r>
              <a:rPr lang="en-US" altLang="ja-JP" sz="1200" dirty="0">
                <a:solidFill>
                  <a:schemeClr val="bg1"/>
                </a:solidFill>
                <a:latin typeface="Consolas" panose="020B0609020204030204" pitchFamily="49" charset="0"/>
              </a:rPr>
              <a:t>NAME                                        READY   STATUS    RESTARTS   AGE</a:t>
            </a: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cicd</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              1/1     </a:t>
            </a:r>
            <a:r>
              <a:rPr lang="en-US" altLang="ja-JP" sz="1200" dirty="0">
                <a:solidFill>
                  <a:schemeClr val="bg1"/>
                </a:solidFill>
                <a:latin typeface="Consolas" panose="020B0609020204030204" pitchFamily="49" charset="0"/>
              </a:rPr>
              <a:t>Running   0          </a:t>
            </a:r>
            <a:r>
              <a:rPr lang="en-US" altLang="ja-JP" sz="1200" dirty="0" smtClean="0">
                <a:solidFill>
                  <a:schemeClr val="bg1"/>
                </a:solidFill>
                <a:latin typeface="Consolas" panose="020B0609020204030204" pitchFamily="49" charset="0"/>
              </a:rPr>
              <a:t>**s</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rs</a:t>
            </a:r>
            <a:r>
              <a:rPr lang="en-US" altLang="ja-JP" sz="1200" dirty="0" smtClean="0">
                <a:solidFill>
                  <a:schemeClr val="bg1"/>
                </a:solidFill>
                <a:latin typeface="Consolas" panose="020B0609020204030204" pitchFamily="49" charset="0"/>
              </a:rPr>
              <a:t>-organization-</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   1/1     </a:t>
            </a:r>
            <a:r>
              <a:rPr lang="en-US" altLang="ja-JP" sz="1200" dirty="0">
                <a:solidFill>
                  <a:schemeClr val="bg1"/>
                </a:solidFill>
                <a:latin typeface="Consolas" panose="020B0609020204030204" pitchFamily="49" charset="0"/>
              </a:rPr>
              <a:t>Running   </a:t>
            </a:r>
            <a:r>
              <a:rPr lang="en-US" altLang="ja-JP" sz="1200" dirty="0" smtClean="0">
                <a:solidFill>
                  <a:schemeClr val="bg1"/>
                </a:solidFill>
                <a:latin typeface="Consolas" panose="020B0609020204030204" pitchFamily="49" charset="0"/>
              </a:rPr>
              <a:t>0          **s</a:t>
            </a:r>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epoch-</a:t>
            </a:r>
            <a:r>
              <a:rPr lang="en-US" altLang="ja-JP" sz="1200" dirty="0" err="1" smtClean="0">
                <a:solidFill>
                  <a:schemeClr val="bg1"/>
                </a:solidFill>
                <a:latin typeface="Consolas" panose="020B0609020204030204" pitchFamily="49" charset="0"/>
              </a:rPr>
              <a:t>rs</a:t>
            </a:r>
            <a:r>
              <a:rPr lang="en-US" altLang="ja-JP" sz="1200" dirty="0" smtClean="0">
                <a:solidFill>
                  <a:schemeClr val="bg1"/>
                </a:solidFill>
                <a:latin typeface="Consolas" panose="020B0609020204030204" pitchFamily="49" charset="0"/>
              </a:rPr>
              <a:t>-workspace-</a:t>
            </a:r>
            <a:r>
              <a:rPr lang="en-US" altLang="ja-JP" sz="1200" dirty="0" err="1" smtClean="0">
                <a:solidFill>
                  <a:schemeClr val="bg1"/>
                </a:solidFill>
                <a:latin typeface="Consolas" panose="020B0609020204030204" pitchFamily="49" charset="0"/>
              </a:rPr>
              <a:t>api</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1/1     Running   0          </a:t>
            </a:r>
            <a:r>
              <a:rPr lang="en-US" altLang="ja-JP" sz="1200" dirty="0" smtClean="0">
                <a:solidFill>
                  <a:schemeClr val="bg1"/>
                </a:solidFill>
                <a:latin typeface="Consolas" panose="020B0609020204030204" pitchFamily="49" charset="0"/>
              </a:rPr>
              <a:t>**s</a:t>
            </a:r>
            <a:endParaRPr lang="en-US" altLang="ja-JP" sz="1200" dirty="0">
              <a:solidFill>
                <a:schemeClr val="bg1"/>
              </a:solidFill>
              <a:latin typeface="Consolas" panose="020B0609020204030204" pitchFamily="49" charset="0"/>
            </a:endParaRPr>
          </a:p>
          <a:p>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7" name="角丸四角形 6"/>
          <p:cNvSpPr/>
          <p:nvPr/>
        </p:nvSpPr>
        <p:spPr bwMode="auto">
          <a:xfrm>
            <a:off x="5015880" y="2882007"/>
            <a:ext cx="864096" cy="1015663"/>
          </a:xfrm>
          <a:prstGeom prst="roundRect">
            <a:avLst/>
          </a:prstGeom>
          <a:noFill/>
          <a:ln w="4762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aphicFrame>
        <p:nvGraphicFramePr>
          <p:cNvPr id="9" name="表 8"/>
          <p:cNvGraphicFramePr>
            <a:graphicFrameLocks noGrp="1"/>
          </p:cNvGraphicFramePr>
          <p:nvPr>
            <p:extLst/>
          </p:nvPr>
        </p:nvGraphicFramePr>
        <p:xfrm>
          <a:off x="695400" y="1484784"/>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en-US" altLang="ja-JP" sz="1200" b="0" dirty="0" smtClean="0">
                          <a:solidFill>
                            <a:schemeClr val="bg1"/>
                          </a:solidFill>
                          <a:latin typeface="Consolas" panose="020B0609020204030204" pitchFamily="49" charset="0"/>
                        </a:rPr>
                        <a:t>kubectl apply -f https://github.com/exastro-suite/epoch/releases/download/v0.1.0/epoch-install.yaml</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graphicFrame>
        <p:nvGraphicFramePr>
          <p:cNvPr id="11" name="表 10"/>
          <p:cNvGraphicFramePr>
            <a:graphicFrameLocks noGrp="1"/>
          </p:cNvGraphicFramePr>
          <p:nvPr>
            <p:extLst/>
          </p:nvPr>
        </p:nvGraphicFramePr>
        <p:xfrm>
          <a:off x="695400" y="2042710"/>
          <a:ext cx="11161240" cy="274320"/>
        </p:xfrm>
        <a:graphic>
          <a:graphicData uri="http://schemas.openxmlformats.org/drawingml/2006/table">
            <a:tbl>
              <a:tblPr firstRow="1" bandRow="1">
                <a:tableStyleId>{2D5ABB26-0587-4C30-8999-92F81FD0307C}</a:tableStyleId>
              </a:tblPr>
              <a:tblGrid>
                <a:gridCol w="463600">
                  <a:extLst>
                    <a:ext uri="{9D8B030D-6E8A-4147-A177-3AD203B41FA5}">
                      <a16:colId xmlns:a16="http://schemas.microsoft.com/office/drawing/2014/main" val="4187202653"/>
                    </a:ext>
                  </a:extLst>
                </a:gridCol>
                <a:gridCol w="10697640">
                  <a:extLst>
                    <a:ext uri="{9D8B030D-6E8A-4147-A177-3AD203B41FA5}">
                      <a16:colId xmlns:a16="http://schemas.microsoft.com/office/drawing/2014/main" val="3380479304"/>
                    </a:ext>
                  </a:extLst>
                </a:gridCol>
              </a:tblGrid>
              <a:tr h="156550">
                <a:tc>
                  <a:txBody>
                    <a:bodyPr/>
                    <a:lstStyle/>
                    <a:p>
                      <a:pPr algn="r"/>
                      <a:r>
                        <a:rPr kumimoji="1" lang="en-US" altLang="ja-JP" sz="1200" dirty="0" smtClean="0">
                          <a:solidFill>
                            <a:schemeClr val="bg1"/>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pl-PL" altLang="ja-JP" sz="1200" b="0" dirty="0" smtClean="0">
                          <a:solidFill>
                            <a:schemeClr val="bg1"/>
                          </a:solidFill>
                          <a:latin typeface="Consolas" panose="020B0609020204030204" pitchFamily="49" charset="0"/>
                        </a:rPr>
                        <a:t>kubectl get pod -n epoch-system</a:t>
                      </a:r>
                      <a:endParaRPr kumimoji="1" lang="ja-JP" altLang="en-US" sz="1200" b="0" dirty="0">
                        <a:solidFill>
                          <a:schemeClr val="bg1"/>
                        </a:solidFill>
                        <a:latin typeface="Consolas" panose="020B0609020204030204" pitchFamily="49" charset="0"/>
                      </a:endParaRPr>
                    </a:p>
                  </a:txBody>
                  <a:tcPr>
                    <a:lnL>
                      <a:noFill/>
                    </a:lnL>
                    <a:lnR>
                      <a:noFill/>
                    </a:lnR>
                    <a:lnT>
                      <a:noFill/>
                    </a:lnT>
                    <a:lnB>
                      <a:noFill/>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068190000"/>
                  </a:ext>
                </a:extLst>
              </a:tr>
            </a:tbl>
          </a:graphicData>
        </a:graphic>
      </p:graphicFrame>
    </p:spTree>
    <p:extLst>
      <p:ext uri="{BB962C8B-B14F-4D97-AF65-F5344CB8AC3E}">
        <p14:creationId xmlns:p14="http://schemas.microsoft.com/office/powerpoint/2010/main" val="3244868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EPOCH Quick Start</Template>
  <TotalTime>0</TotalTime>
  <Words>6776</Words>
  <Application>Microsoft Office PowerPoint</Application>
  <PresentationFormat>ワイド画面</PresentationFormat>
  <Paragraphs>1260</Paragraphs>
  <Slides>85</Slides>
  <Notes>11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85</vt:i4>
      </vt:variant>
    </vt:vector>
  </HeadingPairs>
  <TitlesOfParts>
    <vt:vector size="97" baseType="lpstr">
      <vt:lpstr>HGP創英角ｺﾞｼｯｸUB</vt:lpstr>
      <vt:lpstr>Meiryo UI</vt:lpstr>
      <vt:lpstr>ＭＳ Ｐゴシック</vt:lpstr>
      <vt:lpstr>ＭＳ 明朝</vt:lpstr>
      <vt:lpstr>メイリオ</vt:lpstr>
      <vt:lpstr>Arial</vt:lpstr>
      <vt:lpstr>Calibri</vt:lpstr>
      <vt:lpstr>Consolas</vt:lpstr>
      <vt:lpstr>Segoe UI</vt:lpstr>
      <vt:lpstr>Tahoma</vt:lpstr>
      <vt:lpstr>Wingdings</vt:lpstr>
      <vt:lpstr>NEC_standard4_3</vt:lpstr>
      <vt:lpstr>EPOCH Quick Start</vt:lpstr>
      <vt:lpstr>目次</vt:lpstr>
      <vt:lpstr>1. はじめに</vt:lpstr>
      <vt:lpstr>1.1 QuickStartについて</vt:lpstr>
      <vt:lpstr>1.2 QuickStartを実施するPC環境ついて</vt:lpstr>
      <vt:lpstr>2. インストール</vt:lpstr>
      <vt:lpstr>2.1 EPOCHのインストール(1/5)</vt:lpstr>
      <vt:lpstr>2.1 EPOCHのインストール(2/5)</vt:lpstr>
      <vt:lpstr>2.1 EPOCHのインストール(3/5)</vt:lpstr>
      <vt:lpstr>2.1 EPOCHのインストール(4/5)</vt:lpstr>
      <vt:lpstr>2.1 EPOCHのインストール(5/5)</vt:lpstr>
      <vt:lpstr>2.2 リポジトリ準備(1/4)</vt:lpstr>
      <vt:lpstr>2.2 リポジトリ準備(2/4)</vt:lpstr>
      <vt:lpstr>2.2 リポジトリ準備(3/4)</vt:lpstr>
      <vt:lpstr>2.2 リポジトリ準備(4/4)</vt:lpstr>
      <vt:lpstr>2.3 Manifestテンプレートファイルの準備</vt:lpstr>
      <vt:lpstr>3. ワークスペース作成</vt:lpstr>
      <vt:lpstr>3.1 ワークスペース</vt:lpstr>
      <vt:lpstr>3.2 CI/CDについて</vt:lpstr>
      <vt:lpstr>3.3 EPOCHのCI/CD</vt:lpstr>
      <vt:lpstr>3.4 EPOCH起動</vt:lpstr>
      <vt:lpstr>3.5 ワークスペース作成(1/7)</vt:lpstr>
      <vt:lpstr>3.5 ワークスペース作成(2/7)</vt:lpstr>
      <vt:lpstr>3.5 ワークスペース作成(3/7)</vt:lpstr>
      <vt:lpstr>3.5 ワークスペース作成(4/7)</vt:lpstr>
      <vt:lpstr>3.5 ワークスペース作成(5/7)</vt:lpstr>
      <vt:lpstr>3.5 ワークスペース作成(6/7)</vt:lpstr>
      <vt:lpstr>3.5 ワークスペース作成(7/7)</vt:lpstr>
      <vt:lpstr>4. チュートリアル</vt:lpstr>
      <vt:lpstr>4.1 チュートリアルの概要(1/2)</vt:lpstr>
      <vt:lpstr>4.1 チュートリアルの概要(2/2)</vt:lpstr>
      <vt:lpstr>4.2 サンプルアプリの構成</vt:lpstr>
      <vt:lpstr>4.3 チュートリアルの流れ(CI/CDワークフロー)</vt:lpstr>
      <vt:lpstr>4.4 Manifestテンプレートファイルについて</vt:lpstr>
      <vt:lpstr>1回目のCI/CDワークフロー手順</vt:lpstr>
      <vt:lpstr>4.5 1回目のCI/CDワークフロー手順(1/24)</vt:lpstr>
      <vt:lpstr>4.5 1回目のCI/CDワークフロー手順(2/24)</vt:lpstr>
      <vt:lpstr>4.5 1回目のCI/CDワークフロー手順(3/24)</vt:lpstr>
      <vt:lpstr>4.5 1回目のCI/CDワークフロー手順(4/24)</vt:lpstr>
      <vt:lpstr>4.5 1回目のCI/CDワークフロー手順(5/24)</vt:lpstr>
      <vt:lpstr>4.5 1回目のCI/CDワークフロー手順(6/24)</vt:lpstr>
      <vt:lpstr>4.5 1回目のCI/CDワークフロー手順(7/24)</vt:lpstr>
      <vt:lpstr>4.5 1回目のCI/CDワークフロー手順(8/24)</vt:lpstr>
      <vt:lpstr>4.5 1回目のCI/CDワークフロー手順(9/24)</vt:lpstr>
      <vt:lpstr>4.5 1回目のCI/CDワークフロー手順(10/24)</vt:lpstr>
      <vt:lpstr>4.5 1回目のCI/CDワークフロー手順(11/24)</vt:lpstr>
      <vt:lpstr>4.5 1回目のCI/CDワークフロー手順(12/24)</vt:lpstr>
      <vt:lpstr>4.5 1回目のCI/CDワークフロー手順(13/24)</vt:lpstr>
      <vt:lpstr>4.5 1回目のCI/CDワークフロー手順(14/24)</vt:lpstr>
      <vt:lpstr>4.5 1回目のCI/CDワークフロー手順(15/24)</vt:lpstr>
      <vt:lpstr>4.5 1回目のCI/CDワークフロー手順(16/24)</vt:lpstr>
      <vt:lpstr>4.5 1回目のCI/CDワークフロー手順(17/24)</vt:lpstr>
      <vt:lpstr>4.5 1回目のCI/CDワークフロー手順(18/24)</vt:lpstr>
      <vt:lpstr>4.5 1回目のCI/CDワークフロー手順(19/24)</vt:lpstr>
      <vt:lpstr>4.5 1回目のCI/CDワークフロー手順(20/24)</vt:lpstr>
      <vt:lpstr>4.5 1回目のCI/CDワークフロー手順(21/24)</vt:lpstr>
      <vt:lpstr>4.5 1回目のCI/CDワークフロー手順(22/24)</vt:lpstr>
      <vt:lpstr>4.5 1回目のCI/CDワークフロー手順(23/24)</vt:lpstr>
      <vt:lpstr>4.5 1回目のCI/CDワークフロー手順(24/24)</vt:lpstr>
      <vt:lpstr>2回目のCI/CDワークフロー手順</vt:lpstr>
      <vt:lpstr>4.6 2回目のCI/CDワークフロー手順(1/21)</vt:lpstr>
      <vt:lpstr>4.6 2回目のCI/CDワークフロー手順(2/21)</vt:lpstr>
      <vt:lpstr>4.6 2回目のCI/CDワークフロー手順(3/21)</vt:lpstr>
      <vt:lpstr>4.6 2回目のCI/CDワークフロー手順(4/21)</vt:lpstr>
      <vt:lpstr>4.6 2回目のCI/CDワークフロー手順(5/21)</vt:lpstr>
      <vt:lpstr>4.6 2回目のCI/CDワークフロー手順(6/21)</vt:lpstr>
      <vt:lpstr>4.6 2回目のCI/CDワークフロー手順(7/21)</vt:lpstr>
      <vt:lpstr>4.6 2回目のCI/CDワークフロー手順(8/21)</vt:lpstr>
      <vt:lpstr>4.6 2回目のCI/CDワークフロー手順(9/21)</vt:lpstr>
      <vt:lpstr>4.6 2回目のCI/CDワークフロー手順(10/21)</vt:lpstr>
      <vt:lpstr>4.6 2回目のCI/CDワークフロー手順(11/21)</vt:lpstr>
      <vt:lpstr>4.6 2回目のCI/CDワークフロー手順(12/21)</vt:lpstr>
      <vt:lpstr>4.6 2回目のCI/CDワークフロー手順(13/21)</vt:lpstr>
      <vt:lpstr>4.6 2回目のCI/CDワークフロー手順(14/21)</vt:lpstr>
      <vt:lpstr>4.6 2回目のCI/CDワークフロー手順(15/21)</vt:lpstr>
      <vt:lpstr>4.6 2回目のCI/CDワークフロー手順(16/21)</vt:lpstr>
      <vt:lpstr>4.6 2回目のCI/CDワークフロー手順(17/21)</vt:lpstr>
      <vt:lpstr>4.6 2回目のCI/CDワークフロー手順(18/21)</vt:lpstr>
      <vt:lpstr>4.6 2回目のCI/CDワークフロー手順(19/21)</vt:lpstr>
      <vt:lpstr>4.6 2回目のCI/CDワークフロー手順(20/21)</vt:lpstr>
      <vt:lpstr>4.6 2回目のCI/CDワークフロー手順(21/21)</vt:lpstr>
      <vt:lpstr>5. 付録</vt:lpstr>
      <vt:lpstr>5.1 注意事項・制限事項</vt:lpstr>
      <vt:lpstr>コラム：Manifestテンプレートと変数名</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2021-08-05T08:01:15Z</dcterms:created>
  <dcterms:modified xsi:type="dcterms:W3CDTF">2021-08-19T05:32:32Z</dcterms:modified>
</cp:coreProperties>
</file>